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419" r:id="rId2"/>
    <p:sldId id="420" r:id="rId3"/>
    <p:sldId id="421" r:id="rId4"/>
    <p:sldId id="406" r:id="rId5"/>
    <p:sldId id="409" r:id="rId6"/>
    <p:sldId id="41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00FF"/>
    <a:srgbClr val="FF33CC"/>
    <a:srgbClr val="66CCFF"/>
    <a:srgbClr val="99CC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85" autoAdjust="0"/>
    <p:restoredTop sz="95547" autoAdjust="0"/>
  </p:normalViewPr>
  <p:slideViewPr>
    <p:cSldViewPr>
      <p:cViewPr varScale="1">
        <p:scale>
          <a:sx n="100" d="100"/>
          <a:sy n="100" d="100"/>
        </p:scale>
        <p:origin x="58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e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DFD73-8B6B-4818-AACE-71559F226652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C7DC7-0C64-44EA-B1A8-A27EB36B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627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EAF463A-BC7C-46EE-9F1E-7F377CCA4891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e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_________Microsoft_Visio_2003_20101.vsd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emf"/><Relationship Id="rId4" Type="http://schemas.openxmlformats.org/officeDocument/2006/relationships/oleObject" Target="../embeddings/_________Microsoft_Visio_2003_20102.vsd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pn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767448"/>
              </p:ext>
            </p:extLst>
          </p:nvPr>
        </p:nvGraphicFramePr>
        <p:xfrm>
          <a:off x="-69850" y="914400"/>
          <a:ext cx="8747125" cy="412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34" name="Visio" r:id="rId4" imgW="9391616" imgH="4438563" progId="Visio.Drawing.11">
                  <p:embed/>
                </p:oleObj>
              </mc:Choice>
              <mc:Fallback>
                <p:oleObj name="Visio" r:id="rId4" imgW="9391616" imgH="44385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9850" y="914400"/>
                        <a:ext cx="8747125" cy="412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1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. 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         </a:t>
            </a:r>
            <a:r>
              <a:rPr lang="ru-RU" sz="2800" i="1" noProof="0" dirty="0" smtClean="0">
                <a:latin typeface="Tahoma" pitchFamily="34" charset="0"/>
                <a:cs typeface="Tahoma" pitchFamily="34" charset="0"/>
              </a:rPr>
              <a:t>Основная схема задания режима </a:t>
            </a:r>
            <a:r>
              <a:rPr lang="en-US" sz="2800" i="1" noProof="0" dirty="0" smtClean="0">
                <a:latin typeface="Tahoma" pitchFamily="34" charset="0"/>
                <a:cs typeface="Tahoma" pitchFamily="34" charset="0"/>
              </a:rPr>
              <a:t>DC</a:t>
            </a:r>
            <a:endParaRPr kumimoji="0" lang="ru-RU" sz="2800" b="0" i="1" u="none" strike="noStrike" kern="1200" cap="none" spc="0" normalizeH="0" baseline="-2500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08237"/>
              </p:ext>
            </p:extLst>
          </p:nvPr>
        </p:nvGraphicFramePr>
        <p:xfrm>
          <a:off x="4114800" y="317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35"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14800" y="3175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257522"/>
              </p:ext>
            </p:extLst>
          </p:nvPr>
        </p:nvGraphicFramePr>
        <p:xfrm>
          <a:off x="3671369" y="990600"/>
          <a:ext cx="54102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36" name="Equation" r:id="rId8" imgW="5410080" imgH="1015920" progId="Equation.DSMT4">
                  <p:embed/>
                </p:oleObj>
              </mc:Choice>
              <mc:Fallback>
                <p:oleObj name="Equation" r:id="rId8" imgW="541008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71369" y="990600"/>
                        <a:ext cx="5410200" cy="1016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712919" y="609600"/>
            <a:ext cx="53686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Напряжение покоя на </a:t>
            </a:r>
            <a:r>
              <a:rPr lang="ru-RU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базе </a:t>
            </a:r>
            <a:r>
              <a:rPr lang="ru-RU" sz="2000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уравнение БД</a:t>
            </a:r>
            <a:endParaRPr lang="ru-RU" sz="20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2057400"/>
            <a:ext cx="39132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Напряжение покоя на эмиттере</a:t>
            </a:r>
            <a:endParaRPr lang="ru-RU" sz="20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259103"/>
              </p:ext>
            </p:extLst>
          </p:nvPr>
        </p:nvGraphicFramePr>
        <p:xfrm>
          <a:off x="3712920" y="2438400"/>
          <a:ext cx="51816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37" name="Equation" r:id="rId10" imgW="5181480" imgH="545760" progId="Equation.DSMT4">
                  <p:embed/>
                </p:oleObj>
              </mc:Choice>
              <mc:Fallback>
                <p:oleObj name="Equation" r:id="rId10" imgW="5181480" imgH="545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712920" y="2438400"/>
                        <a:ext cx="5181600" cy="5461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191000" y="3048000"/>
            <a:ext cx="4049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Ток покоя эмиттера – закон Ома</a:t>
            </a:r>
            <a:endParaRPr lang="ru-RU" sz="20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420614"/>
              </p:ext>
            </p:extLst>
          </p:nvPr>
        </p:nvGraphicFramePr>
        <p:xfrm>
          <a:off x="4724400" y="3429000"/>
          <a:ext cx="29083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38" name="Equation" r:id="rId12" imgW="2908080" imgH="1028520" progId="Equation.DSMT4">
                  <p:embed/>
                </p:oleObj>
              </mc:Choice>
              <mc:Fallback>
                <p:oleObj name="Equation" r:id="rId12" imgW="290808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724400" y="3429000"/>
                        <a:ext cx="2908300" cy="1028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733800" y="4495800"/>
            <a:ext cx="47195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Ток покоя коллектора – уравнение БТ</a:t>
            </a:r>
            <a:endParaRPr lang="ru-RU" sz="20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006839"/>
              </p:ext>
            </p:extLst>
          </p:nvPr>
        </p:nvGraphicFramePr>
        <p:xfrm>
          <a:off x="3994150" y="4940301"/>
          <a:ext cx="4368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39" name="Equation" r:id="rId14" imgW="4368600" imgH="482400" progId="Equation.DSMT4">
                  <p:embed/>
                </p:oleObj>
              </mc:Choice>
              <mc:Fallback>
                <p:oleObj name="Equation" r:id="rId14" imgW="43686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994150" y="4940301"/>
                        <a:ext cx="4368800" cy="482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09625" y="5472817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Напряжение покоя на </a:t>
            </a:r>
            <a:r>
              <a:rPr lang="ru-RU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коллекторе </a:t>
            </a:r>
            <a:r>
              <a:rPr lang="ru-RU" sz="2000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уравнение выходной цепи</a:t>
            </a:r>
            <a:endParaRPr lang="ru-RU" sz="20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985045"/>
              </p:ext>
            </p:extLst>
          </p:nvPr>
        </p:nvGraphicFramePr>
        <p:xfrm>
          <a:off x="2978150" y="5954713"/>
          <a:ext cx="4102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40" name="Equation" r:id="rId16" imgW="4101840" imgH="482400" progId="Equation.DSMT4">
                  <p:embed/>
                </p:oleObj>
              </mc:Choice>
              <mc:Fallback>
                <p:oleObj name="Equation" r:id="rId16" imgW="41018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978150" y="5954713"/>
                        <a:ext cx="4102100" cy="482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4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822738"/>
              </p:ext>
            </p:extLst>
          </p:nvPr>
        </p:nvGraphicFramePr>
        <p:xfrm>
          <a:off x="304800" y="914400"/>
          <a:ext cx="8747125" cy="412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14" name="Visio" r:id="rId4" imgW="9391616" imgH="4438563" progId="Visio.Drawing.11">
                  <p:embed/>
                </p:oleObj>
              </mc:Choice>
              <mc:Fallback>
                <p:oleObj name="Visio" r:id="rId4" imgW="9391616" imgH="44385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14400"/>
                        <a:ext cx="8747125" cy="412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2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. 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         </a:t>
            </a:r>
            <a:r>
              <a:rPr lang="ru-RU" sz="2800" i="1" noProof="0" dirty="0" smtClean="0">
                <a:latin typeface="Tahoma" pitchFamily="34" charset="0"/>
                <a:cs typeface="Tahoma" pitchFamily="34" charset="0"/>
              </a:rPr>
              <a:t>Объекты </a:t>
            </a:r>
            <a:r>
              <a:rPr lang="ru-RU" sz="2800" i="1" dirty="0">
                <a:latin typeface="Tahoma" pitchFamily="34" charset="0"/>
                <a:cs typeface="Tahoma" pitchFamily="34" charset="0"/>
              </a:rPr>
              <a:t>и</a:t>
            </a:r>
            <a:r>
              <a:rPr lang="ru-RU" sz="2800" i="1" noProof="0" dirty="0" err="1" smtClean="0">
                <a:latin typeface="Tahoma" pitchFamily="34" charset="0"/>
                <a:cs typeface="Tahoma" pitchFamily="34" charset="0"/>
              </a:rPr>
              <a:t>змерения</a:t>
            </a:r>
            <a:r>
              <a:rPr lang="ru-RU" sz="2800" i="1" noProof="0" dirty="0" smtClean="0">
                <a:latin typeface="Tahoma" pitchFamily="34" charset="0"/>
                <a:cs typeface="Tahoma" pitchFamily="34" charset="0"/>
              </a:rPr>
              <a:t> при анализе УК</a:t>
            </a:r>
            <a:endParaRPr kumimoji="0" lang="ru-RU" sz="2800" b="0" i="1" u="none" strike="noStrike" kern="1200" cap="none" spc="0" normalizeH="0" baseline="-2500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08237"/>
              </p:ext>
            </p:extLst>
          </p:nvPr>
        </p:nvGraphicFramePr>
        <p:xfrm>
          <a:off x="4114800" y="317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15"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14800" y="3175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908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3. 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         </a:t>
            </a:r>
            <a:r>
              <a:rPr lang="ru-RU" sz="2800" i="1" noProof="0" dirty="0" smtClean="0">
                <a:latin typeface="Tahoma" pitchFamily="34" charset="0"/>
                <a:cs typeface="Tahoma" pitchFamily="34" charset="0"/>
              </a:rPr>
              <a:t>Схема для самостоятельной работы.</a:t>
            </a:r>
            <a:endParaRPr kumimoji="0" lang="ru-RU" sz="2800" b="0" i="1" u="none" strike="noStrike" kern="1200" cap="none" spc="0" normalizeH="0" baseline="-2500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08237"/>
              </p:ext>
            </p:extLst>
          </p:nvPr>
        </p:nvGraphicFramePr>
        <p:xfrm>
          <a:off x="4114800" y="317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28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3175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848" y="1295400"/>
            <a:ext cx="8944303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34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 txBox="1">
            <a:spLocks/>
          </p:cNvSpPr>
          <p:nvPr/>
        </p:nvSpPr>
        <p:spPr>
          <a:xfrm>
            <a:off x="0" y="152400"/>
            <a:ext cx="9144000" cy="5334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4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.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 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Допущения для </a:t>
            </a:r>
            <a:r>
              <a:rPr kumimoji="0" lang="ru-RU" sz="2800" b="0" i="1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схемы с Н-смещением.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endParaRPr kumimoji="0" lang="ru-RU" sz="2800" b="0" i="1" u="none" strike="noStrike" kern="1200" cap="none" spc="0" normalizeH="0" baseline="-2500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7967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Анализ схемы – 4 этапа.</a:t>
            </a:r>
            <a:endParaRPr lang="ru-RU" sz="2400" i="1" u="sng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38" y="549583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ahoma" pitchFamily="34" charset="0"/>
                <a:cs typeface="Tahoma" pitchFamily="34" charset="0"/>
              </a:rPr>
              <a:t>   </a:t>
            </a:r>
            <a:endParaRPr lang="ru-RU" sz="2800" b="1" baseline="-250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814062"/>
              </p:ext>
            </p:extLst>
          </p:nvPr>
        </p:nvGraphicFramePr>
        <p:xfrm>
          <a:off x="180975" y="1504761"/>
          <a:ext cx="43053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57" name="Equation" r:id="rId3" imgW="4305240" imgH="1015920" progId="Equation.DSMT4">
                  <p:embed/>
                </p:oleObj>
              </mc:Choice>
              <mc:Fallback>
                <p:oleObj name="Equation" r:id="rId3" imgW="430524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0975" y="1504761"/>
                        <a:ext cx="4305300" cy="1016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2184550"/>
              </p:ext>
            </p:extLst>
          </p:nvPr>
        </p:nvGraphicFramePr>
        <p:xfrm>
          <a:off x="0" y="3211821"/>
          <a:ext cx="4165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58" name="Equation" r:id="rId5" imgW="4165560" imgH="482400" progId="Equation.DSMT4">
                  <p:embed/>
                </p:oleObj>
              </mc:Choice>
              <mc:Fallback>
                <p:oleObj name="Equation" r:id="rId5" imgW="41655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3211821"/>
                        <a:ext cx="41656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275388"/>
              </p:ext>
            </p:extLst>
          </p:nvPr>
        </p:nvGraphicFramePr>
        <p:xfrm>
          <a:off x="109330" y="4156507"/>
          <a:ext cx="28448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59" name="Equation" r:id="rId7" imgW="2844720" imgH="1028520" progId="Equation.DSMT4">
                  <p:embed/>
                </p:oleObj>
              </mc:Choice>
              <mc:Fallback>
                <p:oleObj name="Equation" r:id="rId7" imgW="284472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9330" y="4156507"/>
                        <a:ext cx="2844800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9530897"/>
              </p:ext>
            </p:extLst>
          </p:nvPr>
        </p:nvGraphicFramePr>
        <p:xfrm>
          <a:off x="152400" y="5613400"/>
          <a:ext cx="2717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60" name="Equation" r:id="rId9" imgW="2717640" imgH="482400" progId="Equation.DSMT4">
                  <p:embed/>
                </p:oleObj>
              </mc:Choice>
              <mc:Fallback>
                <p:oleObj name="Equation" r:id="rId9" imgW="27176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2400" y="5613400"/>
                        <a:ext cx="27178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618038" y="1603513"/>
            <a:ext cx="4449762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33CC"/>
                </a:solidFill>
                <a:latin typeface="Tahoma" pitchFamily="34" charset="0"/>
                <a:cs typeface="Tahoma" pitchFamily="34" charset="0"/>
              </a:rPr>
              <a:t>   не учитывается что к БД подключена база БТ</a:t>
            </a:r>
            <a:endParaRPr lang="ru-RU" sz="2400" b="1" i="1" baseline="-25000" dirty="0">
              <a:solidFill>
                <a:srgbClr val="FF33CC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13238" y="3048000"/>
            <a:ext cx="4830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полагается, что </a:t>
            </a:r>
            <a:r>
              <a:rPr lang="en-US" sz="2400" b="1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U</a:t>
            </a:r>
            <a:r>
              <a:rPr lang="en-US" sz="2400" b="1" i="1" baseline="-2500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BE</a:t>
            </a:r>
            <a:r>
              <a:rPr lang="en-US" sz="2400" b="1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= 0.7B – </a:t>
            </a:r>
            <a:r>
              <a:rPr lang="ru-RU" sz="2400" b="1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это физическая константа </a:t>
            </a:r>
            <a:endParaRPr lang="ru-RU" sz="2400" b="1" i="1" baseline="-25000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8200" y="4389544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это просто закон Ома</a:t>
            </a:r>
            <a:endParaRPr lang="ru-RU" sz="2400" b="1" i="1" baseline="-25000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9938" y="5544021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полагается, что </a:t>
            </a:r>
            <a:r>
              <a:rPr lang="en-US" sz="2400" b="1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 = 1</a:t>
            </a:r>
            <a:endParaRPr lang="ru-RU" sz="2400" b="1" i="1" baseline="-25000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5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.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Переход к стандартным значениям резисторов из Е24</a:t>
            </a: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53008" y="136835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По совокупности "стоимость – точность" самым распространенным является ряд Е24 (24 значения). </a:t>
            </a:r>
            <a:endParaRPr lang="ru-RU" sz="2400" i="1" u="sng" dirty="0">
              <a:latin typeface="Tahoma"/>
              <a:cs typeface="Tahom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59634" y="562368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u="sng" dirty="0" smtClean="0">
                <a:latin typeface="Tahoma" pitchFamily="34" charset="0"/>
                <a:cs typeface="Tahoma" pitchFamily="34" charset="0"/>
              </a:rPr>
              <a:t>Большее значение коэффициента усиления получается при округлении :</a:t>
            </a:r>
            <a:endParaRPr lang="ru-RU" sz="2000" i="1" u="sng" dirty="0">
              <a:latin typeface="Tahoma"/>
              <a:cs typeface="Tahom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53008" y="601317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B1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–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в сторону уменьшения,</a:t>
            </a:r>
          </a:p>
          <a:p>
            <a:pPr algn="ctr"/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B2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–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в сторону увеличения.</a:t>
            </a:r>
            <a:endParaRPr lang="ru-RU" sz="2400" i="1" dirty="0">
              <a:latin typeface="Tahoma"/>
              <a:cs typeface="Tahom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78" y="58576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В реальных схемах резисторы не могут иметь произвольных значений, а только вполне определенные из ряда.</a:t>
            </a:r>
            <a:endParaRPr lang="ru-RU" sz="2400" i="1" u="sng" dirty="0">
              <a:latin typeface="Tahoma"/>
              <a:cs typeface="Tahom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818" y="442336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После полного расчета значения всех резисторов выбираются из ближайших значений ряда Е24 и проводится окончательный анализ схемы для проверки. </a:t>
            </a:r>
            <a:endParaRPr lang="ru-RU" sz="2400" i="1" u="sng" dirty="0">
              <a:latin typeface="Tahoma"/>
              <a:cs typeface="Tahom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53008" y="212462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Номинал любого сопротивления</a:t>
            </a:r>
            <a:endParaRPr lang="ru-RU" sz="2400" i="1" u="sng" dirty="0">
              <a:latin typeface="Tahoma"/>
              <a:cs typeface="Tahom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78" y="3659151"/>
            <a:ext cx="91440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1.0,  1.1,  1.2,  1.3,  1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.5,  1.6,  1.8,  2.0,  2.2,  2.4,  2.7,  3.0, </a:t>
            </a:r>
          </a:p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3.3,  3.6,  3.9,  4.3,  4.7,  5.1,  5.6,  6.2,  6.8,  7.5,  8.2,  9.1.  </a:t>
            </a:r>
            <a:endParaRPr lang="ru-RU" sz="2400" i="1" u="sng" dirty="0">
              <a:latin typeface="Tahoma"/>
              <a:cs typeface="Tahoma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00596" y="2537893"/>
            <a:ext cx="5303055" cy="584775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latin typeface="Tahoma" pitchFamily="34" charset="0"/>
                <a:cs typeface="Tahoma" pitchFamily="34" charset="0"/>
              </a:rPr>
              <a:t>R = E</a:t>
            </a:r>
            <a:r>
              <a:rPr lang="en-US" sz="3200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10</a:t>
            </a:r>
            <a:r>
              <a:rPr lang="en-US" sz="3200" baseline="30000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N</a:t>
            </a:r>
            <a:r>
              <a:rPr lang="en-US" sz="3200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 (N – </a:t>
            </a:r>
            <a:r>
              <a:rPr lang="ru-RU" sz="3200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целое, ≥0)</a:t>
            </a:r>
            <a:r>
              <a:rPr lang="ru-RU" sz="3200" dirty="0">
                <a:latin typeface="Tahoma" pitchFamily="34" charset="0"/>
                <a:cs typeface="Tahoma" pitchFamily="34" charset="0"/>
              </a:rPr>
              <a:t>. </a:t>
            </a:r>
            <a:endParaRPr lang="ru-RU" sz="3200" i="1" u="sng" dirty="0">
              <a:latin typeface="Tahoma"/>
              <a:cs typeface="Tahoma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4772" y="3124200"/>
            <a:ext cx="1994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i="1" u="sng" dirty="0">
                <a:latin typeface="Tahoma" pitchFamily="34" charset="0"/>
                <a:cs typeface="Tahoma" pitchFamily="34" charset="0"/>
              </a:rPr>
              <a:t>Значения </a:t>
            </a:r>
            <a:r>
              <a:rPr lang="en-US" sz="2400" i="1" u="sng" dirty="0">
                <a:latin typeface="Tahoma" pitchFamily="34" charset="0"/>
                <a:cs typeface="Tahoma" pitchFamily="34" charset="0"/>
              </a:rPr>
              <a:t>E</a:t>
            </a:r>
            <a:r>
              <a:rPr lang="ru-RU" sz="2400" i="1" u="sng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1524000" y="3886200"/>
            <a:ext cx="6400800" cy="1295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0" y="1099667"/>
            <a:ext cx="9144000" cy="2246769"/>
          </a:xfrm>
          <a:prstGeom prst="rect">
            <a:avLst/>
          </a:prstGeom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i="1" u="sng" dirty="0" smtClean="0">
                <a:latin typeface="Tahoma" pitchFamily="34" charset="0"/>
                <a:cs typeface="Tahoma" pitchFamily="34" charset="0"/>
              </a:rPr>
              <a:t>Рекомендация!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   </a:t>
            </a:r>
          </a:p>
          <a:p>
            <a:pPr algn="ctr"/>
            <a:r>
              <a:rPr lang="ru-RU" sz="2800" dirty="0" smtClean="0">
                <a:latin typeface="Tahoma" pitchFamily="34" charset="0"/>
                <a:cs typeface="Tahoma" pitchFamily="34" charset="0"/>
              </a:rPr>
              <a:t>После расчета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ru-RU" sz="28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 и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ru-RU" sz="28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 сразу определить значение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BD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=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B1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||R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ru-RU" sz="28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,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algn="ctr"/>
            <a:r>
              <a:rPr lang="ru-RU" sz="2800" dirty="0" smtClean="0">
                <a:latin typeface="Tahoma" pitchFamily="34" charset="0"/>
                <a:cs typeface="Tahoma" pitchFamily="34" charset="0"/>
              </a:rPr>
              <a:t>т.к. </a:t>
            </a:r>
            <a:r>
              <a:rPr lang="ru-RU" sz="2800" smtClean="0">
                <a:latin typeface="Tahoma" pitchFamily="34" charset="0"/>
                <a:cs typeface="Tahoma" pitchFamily="34" charset="0"/>
              </a:rPr>
              <a:t>по  </a:t>
            </a:r>
            <a:r>
              <a:rPr lang="ru-RU" sz="2800" i="1" u="sng" dirty="0" smtClean="0">
                <a:latin typeface="Tahoma" pitchFamily="34" charset="0"/>
                <a:cs typeface="Tahoma" pitchFamily="34" charset="0"/>
              </a:rPr>
              <a:t>всем дальнейшим </a:t>
            </a:r>
            <a:r>
              <a:rPr lang="ru-RU" sz="2800" i="1" u="sng" smtClean="0">
                <a:latin typeface="Tahoma" pitchFamily="34" charset="0"/>
                <a:cs typeface="Tahoma" pitchFamily="34" charset="0"/>
              </a:rPr>
              <a:t>расчетам</a:t>
            </a:r>
            <a:r>
              <a:rPr lang="ru-RU" sz="2800" smtClean="0">
                <a:latin typeface="Tahoma" pitchFamily="34" charset="0"/>
                <a:cs typeface="Tahoma" pitchFamily="34" charset="0"/>
              </a:rPr>
              <a:t>  потребуется 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только это значение, а не отдельные составляющие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6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.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       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Эквивалентное сопротивление БД</a:t>
            </a: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2508250" y="4038600"/>
          <a:ext cx="43180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23" name="Equation" r:id="rId3" imgW="4317840" imgH="952200" progId="Equation.DSMT4">
                  <p:embed/>
                </p:oleObj>
              </mc:Choice>
              <mc:Fallback>
                <p:oleObj name="Equation" r:id="rId3" imgW="4317840" imgH="952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4038600"/>
                        <a:ext cx="43180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5459754"/>
            <a:ext cx="9144000" cy="954107"/>
          </a:xfrm>
          <a:prstGeom prst="rect">
            <a:avLst/>
          </a:prstGeom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BD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=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B1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||R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ru-RU" sz="28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- 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это уже сопротивление, а не резистор.</a:t>
            </a:r>
          </a:p>
          <a:p>
            <a:pPr algn="ctr"/>
            <a:r>
              <a:rPr lang="ru-RU" sz="2800" dirty="0" smtClean="0">
                <a:latin typeface="Tahoma" pitchFamily="34" charset="0"/>
                <a:cs typeface="Tahoma" pitchFamily="34" charset="0"/>
              </a:rPr>
              <a:t>Приводить к Е24 – не нужно!!!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5767</TotalTime>
  <Words>307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7" baseType="lpstr">
      <vt:lpstr>Bookman Old Style</vt:lpstr>
      <vt:lpstr>Calibri</vt:lpstr>
      <vt:lpstr>Cambria</vt:lpstr>
      <vt:lpstr>Gill Sans MT</vt:lpstr>
      <vt:lpstr>Symbol</vt:lpstr>
      <vt:lpstr>Tahoma</vt:lpstr>
      <vt:lpstr>Wingdings</vt:lpstr>
      <vt:lpstr>Wingdings 3</vt:lpstr>
      <vt:lpstr>Начальная</vt:lpstr>
      <vt:lpstr>Visio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УСИЛИТЕЛИ НА БИПОЛЯРНЫХ ТРАНЗИСТОРАХ</dc:title>
  <dc:creator>brik</dc:creator>
  <cp:lastModifiedBy>alex</cp:lastModifiedBy>
  <cp:revision>961</cp:revision>
  <dcterms:created xsi:type="dcterms:W3CDTF">2012-02-07T16:51:37Z</dcterms:created>
  <dcterms:modified xsi:type="dcterms:W3CDTF">2016-03-13T05:59:31Z</dcterms:modified>
</cp:coreProperties>
</file>