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56" r:id="rId2"/>
    <p:sldId id="479" r:id="rId3"/>
    <p:sldId id="510" r:id="rId4"/>
    <p:sldId id="480" r:id="rId5"/>
    <p:sldId id="469" r:id="rId6"/>
    <p:sldId id="323" r:id="rId7"/>
    <p:sldId id="324" r:id="rId8"/>
    <p:sldId id="470" r:id="rId9"/>
    <p:sldId id="482" r:id="rId10"/>
    <p:sldId id="492" r:id="rId11"/>
    <p:sldId id="491" r:id="rId12"/>
    <p:sldId id="515" r:id="rId13"/>
    <p:sldId id="327" r:id="rId14"/>
    <p:sldId id="472" r:id="rId15"/>
    <p:sldId id="493" r:id="rId16"/>
    <p:sldId id="473" r:id="rId17"/>
    <p:sldId id="485" r:id="rId18"/>
    <p:sldId id="490" r:id="rId19"/>
    <p:sldId id="513" r:id="rId20"/>
    <p:sldId id="519" r:id="rId21"/>
    <p:sldId id="514" r:id="rId22"/>
    <p:sldId id="518" r:id="rId23"/>
    <p:sldId id="489" r:id="rId24"/>
    <p:sldId id="522" r:id="rId25"/>
    <p:sldId id="517" r:id="rId26"/>
    <p:sldId id="520" r:id="rId27"/>
    <p:sldId id="516" r:id="rId28"/>
    <p:sldId id="495" r:id="rId29"/>
    <p:sldId id="496" r:id="rId30"/>
    <p:sldId id="503" r:id="rId31"/>
    <p:sldId id="507" r:id="rId32"/>
    <p:sldId id="508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AF9F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71" autoAdjust="0"/>
  </p:normalViewPr>
  <p:slideViewPr>
    <p:cSldViewPr>
      <p:cViewPr varScale="1">
        <p:scale>
          <a:sx n="99" d="100"/>
          <a:sy n="99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emf"/><Relationship Id="rId4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EA2D-54EB-4AD3-88F1-7922F7F5BF6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5550-B952-48DC-A832-B9A877921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2014538"/>
            <a:ext cx="5400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_________Microsoft_Visio_2003_20106.vsd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_________Microsoft_Visio_2003_20107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8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_________Microsoft_Visio_2003_20109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_________Microsoft_Visio_2003_201010.vsd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_________Microsoft_Visio_2003_201011.vsd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emf"/><Relationship Id="rId9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_________Microsoft_Visio_2003_201012.vsd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1.w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_________Microsoft_Visio_2003_201013.vsd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5.w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_________Microsoft_Visio_2003_201014.vsd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emf"/><Relationship Id="rId5" Type="http://schemas.openxmlformats.org/officeDocument/2006/relationships/oleObject" Target="../embeddings/_________Microsoft_Visio_2003_201015.vsd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6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emf"/><Relationship Id="rId5" Type="http://schemas.openxmlformats.org/officeDocument/2006/relationships/oleObject" Target="../embeddings/_________Microsoft_Visio_2003_201017.vsd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_________Microsoft_Visio_2003_201018.vsd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1.w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9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20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_________Microsoft_Visio_2003_20102.vsd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_________Microsoft_Visio_2003_20103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4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_________Microsoft_Visio_2003_20105.vsd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81200"/>
            <a:ext cx="8991600" cy="19812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ЛИНЕЙНЫЕ ПРЕОБРАЗОВАТЕЛИ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(УСИЛИТЕЛИ и пр.)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ОСНОВЕ ОУ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6726"/>
              </p:ext>
            </p:extLst>
          </p:nvPr>
        </p:nvGraphicFramePr>
        <p:xfrm>
          <a:off x="1295400" y="4876800"/>
          <a:ext cx="663416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04" name="Equation" r:id="rId3" imgW="1930320" imgH="457200" progId="Equation.DSMT4">
                  <p:embed/>
                </p:oleObj>
              </mc:Choice>
              <mc:Fallback>
                <p:oleObj name="Equation" r:id="rId3" imgW="19303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76800"/>
                        <a:ext cx="6634163" cy="1571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22913"/>
              </p:ext>
            </p:extLst>
          </p:nvPr>
        </p:nvGraphicFramePr>
        <p:xfrm>
          <a:off x="457200" y="1065213"/>
          <a:ext cx="8129588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05" name="Visio" r:id="rId5" imgW="3609857" imgH="1742949" progId="Visio.Drawing.11">
                  <p:embed/>
                </p:oleObj>
              </mc:Choice>
              <mc:Fallback>
                <p:oleObj name="Visio" r:id="rId5" imgW="3609857" imgH="174294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5213"/>
                        <a:ext cx="8129588" cy="396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/>
              <a:t>*</a:t>
            </a:r>
            <a:r>
              <a:rPr lang="en-US" sz="2800" dirty="0" smtClean="0"/>
              <a:t>8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2800" dirty="0" smtClean="0"/>
              <a:t>Сумматор   </a:t>
            </a:r>
            <a:r>
              <a:rPr lang="ru-RU" sz="2800" dirty="0" smtClean="0"/>
              <a:t>– самостоятельно для проверки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28338"/>
              </p:ext>
            </p:extLst>
          </p:nvPr>
        </p:nvGraphicFramePr>
        <p:xfrm>
          <a:off x="2057400" y="5410200"/>
          <a:ext cx="5535613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2" name="Equation" r:id="rId3" imgW="1168200" imgH="266400" progId="Equation.DSMT4">
                  <p:embed/>
                </p:oleObj>
              </mc:Choice>
              <mc:Fallback>
                <p:oleObj name="Equation" r:id="rId3" imgW="116820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10200"/>
                        <a:ext cx="5535613" cy="1265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685800" y="533400"/>
          <a:ext cx="812975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3" name="Visio" r:id="rId5" imgW="3624072" imgH="1758315" progId="Visio.Drawing.11">
                  <p:embed/>
                </p:oleObj>
              </mc:Choice>
              <mc:Fallback>
                <p:oleObj name="Visio" r:id="rId5" imgW="3624072" imgH="175831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8129752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Заголовок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</a:t>
            </a:r>
            <a:r>
              <a:rPr lang="ru-RU" sz="2800" dirty="0" smtClean="0"/>
              <a:t>Сумматор: частный случай – "чистое"суммирование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Заголовок 2"/>
          <p:cNvSpPr txBox="1">
            <a:spLocks/>
          </p:cNvSpPr>
          <p:nvPr/>
        </p:nvSpPr>
        <p:spPr>
          <a:xfrm>
            <a:off x="0" y="4779064"/>
            <a:ext cx="9144000" cy="50026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Все значения </a:t>
            </a: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R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- одинаковы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8956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Схемы на основе  ОУ с использованием 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сигнала 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ООС 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029200" y="4876800"/>
            <a:ext cx="3962400" cy="1828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2400" y="4876800"/>
            <a:ext cx="3962400" cy="1828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334000" y="4953000"/>
          <a:ext cx="3429000" cy="1567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1" name="Equation" r:id="rId3" imgW="888840" imgH="406080" progId="Equation.DSMT4">
                  <p:embed/>
                </p:oleObj>
              </mc:Choice>
              <mc:Fallback>
                <p:oleObj name="Equation" r:id="rId3" imgW="8888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3000"/>
                        <a:ext cx="3429000" cy="1567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263525" y="5257800"/>
          <a:ext cx="36607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2" name="Equation" r:id="rId5" imgW="825480" imgH="266400" progId="Equation.DSMT4">
                  <p:embed/>
                </p:oleObj>
              </mc:Choice>
              <mc:Fallback>
                <p:oleObj name="Equation" r:id="rId5" imgW="82548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257800"/>
                        <a:ext cx="3660775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kumimoji="0" lang="ru-RU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           </a:t>
            </a:r>
            <a:r>
              <a:rPr lang="ru-RU" sz="3600" baseline="-25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Неи</a:t>
            </a:r>
            <a:r>
              <a:rPr kumimoji="0" lang="ru-RU" sz="36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нвертирующий</a:t>
            </a:r>
            <a:r>
              <a:rPr kumimoji="0" lang="ru-RU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усилитель</a:t>
            </a:r>
            <a:r>
              <a:rPr kumimoji="0" lang="en-US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(НИУ) </a:t>
            </a:r>
            <a:endParaRPr kumimoji="0" lang="ru-RU" sz="3600" i="1" u="sng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8438"/>
              </p:ext>
            </p:extLst>
          </p:nvPr>
        </p:nvGraphicFramePr>
        <p:xfrm>
          <a:off x="9525" y="773113"/>
          <a:ext cx="8937625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3" name="Visio" r:id="rId7" imgW="6867441" imgH="2914732" progId="Visio.Drawing.11">
                  <p:embed/>
                </p:oleObj>
              </mc:Choice>
              <mc:Fallback>
                <p:oleObj name="Visio" r:id="rId7" imgW="6867441" imgH="291473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773113"/>
                        <a:ext cx="8937625" cy="377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0" y="4191000"/>
            <a:ext cx="9144000" cy="2362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49322"/>
              </p:ext>
            </p:extLst>
          </p:nvPr>
        </p:nvGraphicFramePr>
        <p:xfrm>
          <a:off x="9525" y="769938"/>
          <a:ext cx="8932863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89" name="Visio" r:id="rId3" imgW="6867441" imgH="2552687" progId="Visio.Drawing.11">
                  <p:embed/>
                </p:oleObj>
              </mc:Choice>
              <mc:Fallback>
                <p:oleObj name="Visio" r:id="rId3" imgW="6867441" imgH="255268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769938"/>
                        <a:ext cx="8932863" cy="331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58497"/>
              </p:ext>
            </p:extLst>
          </p:nvPr>
        </p:nvGraphicFramePr>
        <p:xfrm>
          <a:off x="312738" y="4114800"/>
          <a:ext cx="8669337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90" name="Equation" r:id="rId5" imgW="2247840" imgH="583920" progId="Equation.DSMT4">
                  <p:embed/>
                </p:oleObj>
              </mc:Choice>
              <mc:Fallback>
                <p:oleObj name="Equation" r:id="rId5" imgW="2247840" imgH="583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4114800"/>
                        <a:ext cx="8669337" cy="225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НИУ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"классический"  УН с последовательной ООС по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0" y="4800600"/>
            <a:ext cx="30480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24200" y="4800600"/>
            <a:ext cx="60198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0" y="4953000"/>
          <a:ext cx="2971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66" name="Equation" r:id="rId3" imgW="495000" imgH="228600" progId="Equation.DSMT4">
                  <p:embed/>
                </p:oleObj>
              </mc:Choice>
              <mc:Fallback>
                <p:oleObj name="Equation" r:id="rId3" imgW="495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2971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3276600" y="4876800"/>
          <a:ext cx="571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67" name="Equation" r:id="rId5" imgW="952200" imgH="228600" progId="Equation.DSMT4">
                  <p:embed/>
                </p:oleObj>
              </mc:Choice>
              <mc:Fallback>
                <p:oleObj name="Equation" r:id="rId5" imgW="952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76800"/>
                        <a:ext cx="571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2800" dirty="0" smtClean="0"/>
              <a:t>Повторитель – 100%-ая ООС по напряжению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616418"/>
              </p:ext>
            </p:extLst>
          </p:nvPr>
        </p:nvGraphicFramePr>
        <p:xfrm>
          <a:off x="206375" y="715963"/>
          <a:ext cx="89281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68" name="Visio" r:id="rId7" imgW="6867441" imgH="2762349" progId="Visio.Drawing.11">
                  <p:embed/>
                </p:oleObj>
              </mc:Choice>
              <mc:Fallback>
                <p:oleObj name="Visio" r:id="rId7" imgW="6867441" imgH="2762349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715963"/>
                        <a:ext cx="89281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5257800" y="3962400"/>
            <a:ext cx="3733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376863" y="3935413"/>
          <a:ext cx="349567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50" name="Equation" r:id="rId3" imgW="761760" imgH="406080" progId="Equation.DSMT4">
                  <p:embed/>
                </p:oleObj>
              </mc:Choice>
              <mc:Fallback>
                <p:oleObj name="Equation" r:id="rId3" imgW="7617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3" y="3935413"/>
                        <a:ext cx="3495675" cy="216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Классическая связка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«НИУ = </a:t>
            </a:r>
            <a:r>
              <a:rPr lang="ru-RU" sz="2800" dirty="0" smtClean="0"/>
              <a:t>Повторитель + </a:t>
            </a:r>
            <a:r>
              <a:rPr lang="ru-RU" sz="2800" dirty="0" smtClean="0"/>
              <a:t>ИУ"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20769"/>
              </p:ext>
            </p:extLst>
          </p:nvPr>
        </p:nvGraphicFramePr>
        <p:xfrm>
          <a:off x="9525" y="622300"/>
          <a:ext cx="892810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51" name="Visio" r:id="rId5" imgW="6867441" imgH="2628879" progId="Visio.Drawing.11">
                  <p:embed/>
                </p:oleObj>
              </mc:Choice>
              <mc:Fallback>
                <p:oleObj name="Visio" r:id="rId5" imgW="6867441" imgH="2628879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622300"/>
                        <a:ext cx="8928100" cy="313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0" y="4267200"/>
            <a:ext cx="5181600" cy="167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66675" y="4419600"/>
          <a:ext cx="5046663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52" name="Equation" r:id="rId7" imgW="952200" imgH="228600" progId="Equation.DSMT4">
                  <p:embed/>
                </p:oleObj>
              </mc:Choice>
              <mc:Fallback>
                <p:oleObj name="Equation" r:id="rId7" imgW="952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4419600"/>
                        <a:ext cx="5046663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8956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УСИЛИТЕЛЬ ПЕРЕМЕННОГО НАПРЯЖЕНИЯ (УПН)</a:t>
            </a:r>
            <a:endParaRPr lang="ru-RU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11747"/>
              </p:ext>
            </p:extLst>
          </p:nvPr>
        </p:nvGraphicFramePr>
        <p:xfrm>
          <a:off x="369887" y="621993"/>
          <a:ext cx="8937625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75" name="Visio" r:id="rId3" imgW="6867441" imgH="2914732" progId="Visio.Drawing.11">
                  <p:embed/>
                </p:oleObj>
              </mc:Choice>
              <mc:Fallback>
                <p:oleObj name="Visio" r:id="rId3" imgW="6867441" imgH="291473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621993"/>
                        <a:ext cx="8937625" cy="379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 Усилитель переменного напряжения (УПН) и его ЛАЧХ.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87075"/>
              </p:ext>
            </p:extLst>
          </p:nvPr>
        </p:nvGraphicFramePr>
        <p:xfrm>
          <a:off x="228600" y="988216"/>
          <a:ext cx="2730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76" name="Equation" r:id="rId5" imgW="2730240" imgH="863280" progId="Equation.DSMT4">
                  <p:embed/>
                </p:oleObj>
              </mc:Choice>
              <mc:Fallback>
                <p:oleObj name="Equation" r:id="rId5" imgW="2730240" imgH="863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88216"/>
                        <a:ext cx="2730500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2115346"/>
            <a:ext cx="5715000" cy="471522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24200" y="2971800"/>
            <a:ext cx="3886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8019" y="2787134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/>
              <a:t>=</a:t>
            </a:r>
            <a:r>
              <a:rPr lang="ru-RU" dirty="0" smtClean="0"/>
              <a:t> – </a:t>
            </a:r>
            <a:r>
              <a:rPr lang="en-US" dirty="0" smtClean="0"/>
              <a:t>3dB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08257" y="2819400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/>
              <a:t>=</a:t>
            </a:r>
            <a:r>
              <a:rPr lang="ru-RU" dirty="0" smtClean="0"/>
              <a:t> – </a:t>
            </a:r>
            <a:r>
              <a:rPr lang="en-US" dirty="0" smtClean="0"/>
              <a:t>3dB</a:t>
            </a:r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05956"/>
              </p:ext>
            </p:extLst>
          </p:nvPr>
        </p:nvGraphicFramePr>
        <p:xfrm>
          <a:off x="83819" y="4687518"/>
          <a:ext cx="2933701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77" name="Equation" r:id="rId8" imgW="2933640" imgH="952200" progId="Equation.DSMT4">
                  <p:embed/>
                </p:oleObj>
              </mc:Choice>
              <mc:Fallback>
                <p:oleObj name="Equation" r:id="rId8" imgW="293364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" y="4687518"/>
                        <a:ext cx="2933701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Семейство </a:t>
            </a:r>
            <a:r>
              <a:rPr lang="ru-RU" sz="2800" noProof="0" dirty="0" smtClean="0"/>
              <a:t>АЧХ для УПТ и УПН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931"/>
            <a:ext cx="5582923" cy="3017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13" y="3702641"/>
            <a:ext cx="5791200" cy="3130421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57675"/>
              </p:ext>
            </p:extLst>
          </p:nvPr>
        </p:nvGraphicFramePr>
        <p:xfrm>
          <a:off x="6570539" y="1386061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8" name="Equation" r:id="rId5" imgW="1625400" imgH="533160" progId="Equation.DSMT4">
                  <p:embed/>
                </p:oleObj>
              </mc:Choice>
              <mc:Fallback>
                <p:oleObj name="Equation" r:id="rId5" imgW="1625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539" y="1386061"/>
                        <a:ext cx="162560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65468"/>
              </p:ext>
            </p:extLst>
          </p:nvPr>
        </p:nvGraphicFramePr>
        <p:xfrm>
          <a:off x="6716643" y="3961934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9" name="Equation" r:id="rId7" imgW="1625400" imgH="533160" progId="Equation.DSMT4">
                  <p:embed/>
                </p:oleObj>
              </mc:Choice>
              <mc:Fallback>
                <p:oleObj name="Equation" r:id="rId7" imgW="16254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643" y="3961934"/>
                        <a:ext cx="162560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2"/>
          <p:cNvSpPr txBox="1">
            <a:spLocks/>
          </p:cNvSpPr>
          <p:nvPr/>
        </p:nvSpPr>
        <p:spPr>
          <a:xfrm>
            <a:off x="5461000" y="5545066"/>
            <a:ext cx="3810000" cy="122278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Изменение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практически не влияет на </a:t>
            </a:r>
            <a:r>
              <a:rPr lang="en-US" sz="2400" i="1" dirty="0" err="1">
                <a:latin typeface="Tahoma" pitchFamily="34" charset="0"/>
                <a:ea typeface="+mj-ea"/>
                <a:cs typeface="Tahoma" pitchFamily="34" charset="0"/>
              </a:rPr>
              <a:t>f</a:t>
            </a:r>
            <a:r>
              <a:rPr lang="en-US" sz="2400" i="1" baseline="-25000" dirty="0" err="1" smtClean="0">
                <a:latin typeface="Tahoma" pitchFamily="34" charset="0"/>
                <a:ea typeface="+mj-ea"/>
                <a:cs typeface="Tahoma" pitchFamily="34" charset="0"/>
              </a:rPr>
              <a:t>LF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5334000" y="2084769"/>
            <a:ext cx="3810000" cy="8711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Изменение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очень сильно влияет на </a:t>
            </a:r>
            <a:r>
              <a:rPr lang="en-US" sz="2400" i="1" dirty="0" err="1" smtClean="0">
                <a:latin typeface="Tahoma" pitchFamily="34" charset="0"/>
                <a:ea typeface="+mj-ea"/>
                <a:cs typeface="Tahoma" pitchFamily="34" charset="0"/>
              </a:rPr>
              <a:t>f</a:t>
            </a:r>
            <a:r>
              <a:rPr lang="en-US" sz="2400" i="1" baseline="-25000" dirty="0" err="1" smtClean="0">
                <a:latin typeface="Tahoma" pitchFamily="34" charset="0"/>
                <a:ea typeface="+mj-ea"/>
                <a:cs typeface="Tahoma" pitchFamily="34" charset="0"/>
              </a:rPr>
              <a:t>HF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5427870" y="4525495"/>
            <a:ext cx="3810000" cy="8711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Изменение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очень сильно влияет на </a:t>
            </a:r>
            <a:r>
              <a:rPr lang="en-US" sz="2400" i="1" dirty="0" err="1" smtClean="0">
                <a:latin typeface="Tahoma" pitchFamily="34" charset="0"/>
                <a:ea typeface="+mj-ea"/>
                <a:cs typeface="Tahoma" pitchFamily="34" charset="0"/>
              </a:rPr>
              <a:t>f</a:t>
            </a:r>
            <a:r>
              <a:rPr lang="en-US" sz="2400" i="1" baseline="-25000" dirty="0" err="1" smtClean="0">
                <a:latin typeface="Tahoma" pitchFamily="34" charset="0"/>
                <a:ea typeface="+mj-ea"/>
                <a:cs typeface="Tahoma" pitchFamily="34" charset="0"/>
              </a:rPr>
              <a:t>HF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6427305" y="851491"/>
            <a:ext cx="1811130" cy="4693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УПТ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6531113" y="3467963"/>
            <a:ext cx="1811130" cy="4693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УПН</a:t>
            </a:r>
            <a:endParaRPr kumimoji="0" lang="ru-RU" sz="24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609600" y="5257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17076"/>
              </p:ext>
            </p:extLst>
          </p:nvPr>
        </p:nvGraphicFramePr>
        <p:xfrm>
          <a:off x="79375" y="614363"/>
          <a:ext cx="8997950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59" name="Visio" r:id="rId3" imgW="5410335" imgH="2695614" progId="Visio.Drawing.11">
                  <p:embed/>
                </p:oleObj>
              </mc:Choice>
              <mc:Fallback>
                <p:oleObj name="Visio" r:id="rId3" imgW="5410335" imgH="269561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614363"/>
                        <a:ext cx="8997950" cy="449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Заголовок 2"/>
          <p:cNvSpPr txBox="1">
            <a:spLocks/>
          </p:cNvSpPr>
          <p:nvPr/>
        </p:nvSpPr>
        <p:spPr>
          <a:xfrm>
            <a:off x="762000" y="60198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подход к анализу устройств на основе ОУ.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Исходные данные для анализа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любого</a:t>
            </a:r>
            <a:r>
              <a:rPr lang="en-US" sz="2400" i="1" u="sng" dirty="0" smtClean="0">
                <a:latin typeface="Tahoma" pitchFamily="34" charset="0"/>
                <a:cs typeface="Tahoma" pitchFamily="34" charset="0"/>
              </a:rPr>
              <a:t>(!!!)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РУ</a:t>
            </a:r>
            <a:endParaRPr lang="ru-RU" sz="2400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ahoma" pitchFamily="34" charset="0"/>
                <a:cs typeface="Tahoma" pitchFamily="34" charset="0"/>
              </a:rPr>
              <a:t>I</a:t>
            </a:r>
            <a:r>
              <a:rPr lang="en-US" sz="3600" b="1" i="1" baseline="-25000" dirty="0">
                <a:latin typeface="Tahoma" pitchFamily="34" charset="0"/>
                <a:cs typeface="Tahoma" pitchFamily="34" charset="0"/>
              </a:rPr>
              <a:t>NI</a:t>
            </a:r>
            <a:r>
              <a:rPr lang="en-US" sz="3600" b="1" i="1" dirty="0">
                <a:latin typeface="Tahoma" pitchFamily="34" charset="0"/>
                <a:cs typeface="Tahoma" pitchFamily="34" charset="0"/>
              </a:rPr>
              <a:t> = </a:t>
            </a:r>
            <a:r>
              <a:rPr lang="en-US" sz="3600" b="1" i="1" dirty="0" smtClean="0">
                <a:latin typeface="Tahoma" pitchFamily="34" charset="0"/>
                <a:cs typeface="Tahoma" pitchFamily="34" charset="0"/>
              </a:rPr>
              <a:t>0,   </a:t>
            </a:r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 </a:t>
            </a:r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=– I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OC </a:t>
            </a:r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(!!!) ,  </a:t>
            </a:r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= U</a:t>
            </a:r>
            <a:r>
              <a:rPr lang="en-US" sz="3600" b="1" i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 </a:t>
            </a:r>
            <a:r>
              <a:rPr lang="en-US" sz="36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(!!!) </a:t>
            </a:r>
            <a:endParaRPr lang="ru-RU" sz="3600" b="1" baseline="-25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ОУ сохраняет </a:t>
            </a:r>
            <a:r>
              <a:rPr lang="ru-RU" sz="2400" i="1" u="sng" dirty="0" smtClean="0">
                <a:latin typeface="Tahoma" pitchFamily="34" charset="0"/>
                <a:cs typeface="Tahoma" pitchFamily="34" charset="0"/>
              </a:rPr>
              <a:t>все свои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свойства</a:t>
            </a:r>
            <a:endParaRPr lang="ru-RU" sz="2400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solidFill>
            <a:srgbClr val="CAF9FE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  I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I(OA)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= I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NI(OA)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= 0,     U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OUT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= 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D</a:t>
            </a:r>
            <a:r>
              <a:rPr lang="en-US" sz="2400" i="1" baseline="-25000" dirty="0" smtClean="0">
                <a:latin typeface="Tahoma"/>
                <a:cs typeface="Tahoma"/>
              </a:rPr>
              <a:t>∙</a:t>
            </a:r>
            <a:r>
              <a:rPr lang="en-US" sz="2400" i="1" dirty="0" smtClean="0">
                <a:latin typeface="Tahoma"/>
                <a:cs typeface="Tahoma"/>
              </a:rPr>
              <a:t>(U</a:t>
            </a:r>
            <a:r>
              <a:rPr lang="en-US" sz="2400" i="1" baseline="-25000" dirty="0" smtClean="0">
                <a:latin typeface="Tahoma"/>
                <a:cs typeface="Tahoma"/>
              </a:rPr>
              <a:t>NI(OA) </a:t>
            </a:r>
            <a:r>
              <a:rPr lang="en-US" sz="2400" i="1" dirty="0" smtClean="0">
                <a:latin typeface="Tahoma"/>
                <a:cs typeface="Tahoma"/>
              </a:rPr>
              <a:t>– U</a:t>
            </a:r>
            <a:r>
              <a:rPr lang="en-US" sz="2400" i="1" baseline="-25000" dirty="0" smtClean="0">
                <a:latin typeface="Tahoma"/>
                <a:cs typeface="Tahoma"/>
              </a:rPr>
              <a:t>I(OA)</a:t>
            </a:r>
            <a:r>
              <a:rPr lang="en-US" sz="2400" i="1" dirty="0" smtClean="0">
                <a:latin typeface="Tahoma"/>
                <a:cs typeface="Tahoma"/>
              </a:rPr>
              <a:t>),      K</a:t>
            </a:r>
            <a:r>
              <a:rPr lang="en-US" sz="2400" i="1" baseline="-25000" dirty="0" smtClean="0">
                <a:latin typeface="Tahoma"/>
                <a:cs typeface="Tahoma"/>
              </a:rPr>
              <a:t>D </a:t>
            </a:r>
            <a:r>
              <a:rPr lang="en-US" sz="2400" i="1" dirty="0" smtClean="0">
                <a:latin typeface="Arial"/>
                <a:cs typeface="Arial"/>
              </a:rPr>
              <a:t>→ </a:t>
            </a:r>
            <a:r>
              <a:rPr lang="en-US" sz="2400" i="1" dirty="0" smtClean="0">
                <a:latin typeface="Tahoma"/>
                <a:cs typeface="Tahoma"/>
              </a:rPr>
              <a:t>∞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2860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Источники потерь значения </a:t>
            </a:r>
            <a:r>
              <a:rPr lang="en-US" dirty="0" smtClean="0"/>
              <a:t>K</a:t>
            </a:r>
            <a:r>
              <a:rPr lang="en-US" baseline="-25000" dirty="0" smtClean="0"/>
              <a:t>U</a:t>
            </a:r>
            <a:r>
              <a:rPr lang="en-US" dirty="0" smtClean="0"/>
              <a:t> </a:t>
            </a:r>
            <a:r>
              <a:rPr lang="ru-RU" dirty="0" smtClean="0"/>
              <a:t>по сравнению с </a:t>
            </a:r>
            <a:r>
              <a:rPr lang="ru-RU" dirty="0" smtClean="0"/>
              <a:t>номинальным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в частотной области</a:t>
            </a:r>
            <a:r>
              <a:rPr lang="en-US" dirty="0" smtClean="0"/>
              <a:t>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73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       Источник</a:t>
            </a:r>
            <a:r>
              <a:rPr lang="ru-RU" sz="2800" dirty="0" smtClean="0"/>
              <a:t> </a:t>
            </a:r>
            <a:r>
              <a:rPr lang="ru-RU" sz="2800" dirty="0"/>
              <a:t>потерь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режиме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–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область НЧ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64652"/>
              </p:ext>
            </p:extLst>
          </p:nvPr>
        </p:nvGraphicFramePr>
        <p:xfrm>
          <a:off x="914400" y="575849"/>
          <a:ext cx="7669213" cy="224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6" name="Visio" r:id="rId3" imgW="6867441" imgH="2009890" progId="Visio.Drawing.11">
                  <p:embed/>
                </p:oleObj>
              </mc:Choice>
              <mc:Fallback>
                <p:oleObj name="Visio" r:id="rId3" imgW="6867441" imgH="20098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5849"/>
                        <a:ext cx="7669213" cy="22435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299392"/>
              </p:ext>
            </p:extLst>
          </p:nvPr>
        </p:nvGraphicFramePr>
        <p:xfrm>
          <a:off x="3429000" y="4572000"/>
          <a:ext cx="2832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7" name="Equation" r:id="rId5" imgW="2831760" imgH="927000" progId="Equation.DSMT4">
                  <p:embed/>
                </p:oleObj>
              </mc:Choice>
              <mc:Fallback>
                <p:oleObj name="Equation" r:id="rId5" imgW="2831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4572000"/>
                        <a:ext cx="2832100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68211"/>
              </p:ext>
            </p:extLst>
          </p:nvPr>
        </p:nvGraphicFramePr>
        <p:xfrm>
          <a:off x="2082800" y="5638800"/>
          <a:ext cx="5524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8" name="Equation" r:id="rId7" imgW="5524200" imgH="927000" progId="Equation.DSMT4">
                  <p:embed/>
                </p:oleObj>
              </mc:Choice>
              <mc:Fallback>
                <p:oleObj name="Equation" r:id="rId7" imgW="55242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2800" y="5638800"/>
                        <a:ext cx="5524500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55629"/>
              </p:ext>
            </p:extLst>
          </p:nvPr>
        </p:nvGraphicFramePr>
        <p:xfrm>
          <a:off x="3200400" y="3276600"/>
          <a:ext cx="3289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9" name="Equation" r:id="rId9" imgW="3288960" imgH="850680" progId="Equation.DSMT4">
                  <p:embed/>
                </p:oleObj>
              </mc:Choice>
              <mc:Fallback>
                <p:oleObj name="Equation" r:id="rId9" imgW="32889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3276600"/>
                        <a:ext cx="3289300" cy="850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2"/>
          <p:cNvSpPr txBox="1">
            <a:spLocks/>
          </p:cNvSpPr>
          <p:nvPr/>
        </p:nvSpPr>
        <p:spPr>
          <a:xfrm>
            <a:off x="-20855" y="2438400"/>
            <a:ext cx="9203635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В области НЧ внутренние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свойства ОУ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b="1" i="1" u="sng" dirty="0" smtClean="0">
                <a:latin typeface="Tahoma"/>
                <a:ea typeface="+mj-ea"/>
                <a:cs typeface="Tahoma"/>
              </a:rPr>
              <a:t>не изменяются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,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поэтому на частоте </a:t>
            </a:r>
            <a:r>
              <a:rPr lang="en-US" sz="2400" i="1" dirty="0" err="1" smtClean="0">
                <a:latin typeface="Tahoma"/>
                <a:ea typeface="+mj-ea"/>
                <a:cs typeface="Tahoma"/>
              </a:rPr>
              <a:t>f</a:t>
            </a:r>
            <a:r>
              <a:rPr lang="en-US" sz="2400" i="1" baseline="-25000" dirty="0" err="1" smtClean="0">
                <a:latin typeface="Tahoma"/>
                <a:ea typeface="+mj-ea"/>
                <a:cs typeface="Tahoma"/>
              </a:rPr>
              <a:t>LF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 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&lt;&lt;&lt; f1</a:t>
            </a:r>
            <a:endParaRPr lang="ru-RU" sz="2400" i="1" dirty="0" smtClean="0">
              <a:latin typeface="Tahoma"/>
              <a:ea typeface="+mj-ea"/>
              <a:cs typeface="Tahoma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36094" y="4191000"/>
            <a:ext cx="8573988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на частоте </a:t>
            </a:r>
            <a:r>
              <a:rPr lang="en-US" sz="2400" i="1" dirty="0" err="1" smtClean="0">
                <a:latin typeface="Tahoma"/>
                <a:ea typeface="+mj-ea"/>
                <a:cs typeface="Tahoma"/>
              </a:rPr>
              <a:t>f</a:t>
            </a:r>
            <a:r>
              <a:rPr lang="en-US" sz="2400" i="1" baseline="-25000" dirty="0" err="1" smtClean="0">
                <a:latin typeface="Tahoma"/>
                <a:ea typeface="+mj-ea"/>
                <a:cs typeface="Tahoma"/>
              </a:rPr>
              <a:t>LF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 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= 1/2</a:t>
            </a:r>
            <a:r>
              <a:rPr lang="en-US" sz="2400" i="1" dirty="0" smtClean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</a:t>
            </a:r>
            <a:r>
              <a:rPr lang="en-US" sz="2400" i="1" dirty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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R1</a:t>
            </a:r>
            <a:r>
              <a:rPr lang="en-US" sz="2400" i="1" dirty="0" smtClean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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C1 –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потеря входного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15049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     Источник</a:t>
            </a:r>
            <a:r>
              <a:rPr lang="ru-RU" sz="2800" dirty="0" smtClean="0"/>
              <a:t> </a:t>
            </a:r>
            <a:r>
              <a:rPr lang="ru-RU" sz="2800" dirty="0"/>
              <a:t>потерь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режиме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 – </a:t>
            </a:r>
            <a:r>
              <a:rPr kumimoji="0" lang="ru-RU" sz="280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</a:t>
            </a:r>
            <a:r>
              <a:rPr lang="ru-RU" sz="2800" dirty="0"/>
              <a:t>ь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ВЧ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44635"/>
              </p:ext>
            </p:extLst>
          </p:nvPr>
        </p:nvGraphicFramePr>
        <p:xfrm>
          <a:off x="224823" y="609600"/>
          <a:ext cx="8937625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88" name="Visio" r:id="rId3" imgW="6867441" imgH="2009890" progId="Visio.Drawing.11">
                  <p:embed/>
                </p:oleObj>
              </mc:Choice>
              <mc:Fallback>
                <p:oleObj name="Visio" r:id="rId3" imgW="6867441" imgH="20098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23" y="609600"/>
                        <a:ext cx="8937625" cy="261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37074"/>
              </p:ext>
            </p:extLst>
          </p:nvPr>
        </p:nvGraphicFramePr>
        <p:xfrm>
          <a:off x="6841389" y="2971800"/>
          <a:ext cx="2247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89" name="Equation" r:id="rId5" imgW="2247840" imgH="533160" progId="Equation.DSMT4">
                  <p:embed/>
                </p:oleObj>
              </mc:Choice>
              <mc:Fallback>
                <p:oleObj name="Equation" r:id="rId5" imgW="2247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1389" y="2971800"/>
                        <a:ext cx="2247900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87629"/>
              </p:ext>
            </p:extLst>
          </p:nvPr>
        </p:nvGraphicFramePr>
        <p:xfrm>
          <a:off x="2083785" y="5429250"/>
          <a:ext cx="5219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90" name="Equation" r:id="rId7" imgW="5219640" imgH="1028520" progId="Equation.DSMT4">
                  <p:embed/>
                </p:oleObj>
              </mc:Choice>
              <mc:Fallback>
                <p:oleObj name="Equation" r:id="rId7" imgW="52196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3785" y="5429250"/>
                        <a:ext cx="5219700" cy="1028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Заголовок 2"/>
          <p:cNvSpPr txBox="1">
            <a:spLocks/>
          </p:cNvSpPr>
          <p:nvPr/>
        </p:nvSpPr>
        <p:spPr>
          <a:xfrm>
            <a:off x="1" y="3001962"/>
            <a:ext cx="6629400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на частоте </a:t>
            </a:r>
            <a:r>
              <a:rPr lang="en-US" sz="2400" i="1" dirty="0" err="1" smtClean="0">
                <a:latin typeface="Tahoma"/>
                <a:ea typeface="+mj-ea"/>
                <a:cs typeface="Tahoma"/>
              </a:rPr>
              <a:t>f</a:t>
            </a:r>
            <a:r>
              <a:rPr lang="en-US" sz="2400" i="1" baseline="-25000" dirty="0" err="1" smtClean="0">
                <a:latin typeface="Tahoma"/>
                <a:ea typeface="+mj-ea"/>
                <a:cs typeface="Tahoma"/>
              </a:rPr>
              <a:t>HF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 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&gt;&gt;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1/2</a:t>
            </a:r>
            <a:r>
              <a:rPr lang="en-US" sz="2400" i="1" dirty="0" smtClean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</a:t>
            </a:r>
            <a:r>
              <a:rPr lang="en-US" sz="2400" i="1" dirty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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R1</a:t>
            </a:r>
            <a:r>
              <a:rPr lang="en-US" sz="2400" i="1" dirty="0" smtClean="0">
                <a:latin typeface="Tahoma"/>
                <a:ea typeface="+mj-ea"/>
                <a:cs typeface="Tahoma"/>
                <a:sym typeface="Symbol" panose="05050102010706020507" pitchFamily="18" charset="2"/>
              </a:rPr>
              <a:t>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C1 –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X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C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&lt;&lt; R1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потерь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входного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сигнала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практически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НЕТ</a:t>
            </a:r>
          </a:p>
        </p:txBody>
      </p:sp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65673"/>
              </p:ext>
            </p:extLst>
          </p:nvPr>
        </p:nvGraphicFramePr>
        <p:xfrm>
          <a:off x="2629885" y="4281587"/>
          <a:ext cx="4127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91" name="Equation" r:id="rId9" imgW="4127400" imgH="927000" progId="Equation.DSMT4">
                  <p:embed/>
                </p:oleObj>
              </mc:Choice>
              <mc:Fallback>
                <p:oleObj name="Equation" r:id="rId9" imgW="412740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9885" y="4281587"/>
                        <a:ext cx="4127500" cy="927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Заголовок 2"/>
          <p:cNvSpPr txBox="1">
            <a:spLocks/>
          </p:cNvSpPr>
          <p:nvPr/>
        </p:nvSpPr>
        <p:spPr>
          <a:xfrm>
            <a:off x="1295400" y="3835498"/>
            <a:ext cx="6564106" cy="4300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По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определению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понятия </a:t>
            </a:r>
            <a:r>
              <a:rPr lang="en-US" sz="2400" i="1" dirty="0" err="1" smtClean="0">
                <a:latin typeface="Tahoma"/>
                <a:ea typeface="+mj-ea"/>
                <a:cs typeface="Tahoma"/>
              </a:rPr>
              <a:t>f</a:t>
            </a:r>
            <a:r>
              <a:rPr lang="en-US" sz="2400" i="1" baseline="-25000" dirty="0" err="1" smtClean="0">
                <a:latin typeface="Tahoma"/>
                <a:ea typeface="+mj-ea"/>
                <a:cs typeface="Tahoma"/>
              </a:rPr>
              <a:t>HF</a:t>
            </a:r>
            <a:endParaRPr lang="ru-RU" sz="2400" i="1" baseline="-25000" dirty="0" smtClean="0"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5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64973"/>
              </p:ext>
            </p:extLst>
          </p:nvPr>
        </p:nvGraphicFramePr>
        <p:xfrm>
          <a:off x="9525" y="561975"/>
          <a:ext cx="8937625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00" name="Visio" r:id="rId3" imgW="6867441" imgH="2009890" progId="Visio.Drawing.11">
                  <p:embed/>
                </p:oleObj>
              </mc:Choice>
              <mc:Fallback>
                <p:oleObj name="Visio" r:id="rId3" imgW="6867441" imgH="200989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561975"/>
                        <a:ext cx="8937625" cy="261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*18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полосы пропускания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56393"/>
              </p:ext>
            </p:extLst>
          </p:nvPr>
        </p:nvGraphicFramePr>
        <p:xfrm>
          <a:off x="119063" y="2979738"/>
          <a:ext cx="893762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01" name="Visio" r:id="rId5" imgW="6867441" imgH="2000163" progId="Visio.Drawing.11">
                  <p:embed/>
                </p:oleObj>
              </mc:Choice>
              <mc:Fallback>
                <p:oleObj name="Visio" r:id="rId5" imgW="6867441" imgH="2000163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979738"/>
                        <a:ext cx="8937625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94316"/>
              </p:ext>
            </p:extLst>
          </p:nvPr>
        </p:nvGraphicFramePr>
        <p:xfrm>
          <a:off x="1568450" y="5702300"/>
          <a:ext cx="2438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02" name="Equation" r:id="rId7" imgW="2438280" imgH="952200" progId="Equation.DSMT4">
                  <p:embed/>
                </p:oleObj>
              </mc:Choice>
              <mc:Fallback>
                <p:oleObj name="Equation" r:id="rId7" imgW="243828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702300"/>
                        <a:ext cx="24384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2"/>
          <p:cNvSpPr txBox="1">
            <a:spLocks/>
          </p:cNvSpPr>
          <p:nvPr/>
        </p:nvSpPr>
        <p:spPr>
          <a:xfrm>
            <a:off x="0" y="5867400"/>
            <a:ext cx="9144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ahoma"/>
                <a:ea typeface="+mj-ea"/>
                <a:cs typeface="Tahoma"/>
              </a:rPr>
              <a:t>                                                            </a:t>
            </a:r>
            <a:r>
              <a:rPr lang="el-GR" sz="3600" dirty="0" smtClean="0">
                <a:latin typeface="Tahoma"/>
                <a:ea typeface="+mj-ea"/>
                <a:cs typeface="Tahoma"/>
              </a:rPr>
              <a:t>Δ</a:t>
            </a:r>
            <a:r>
              <a:rPr lang="en-US" sz="3600" dirty="0" smtClean="0">
                <a:latin typeface="Tahoma" pitchFamily="34" charset="0"/>
                <a:ea typeface="+mj-ea"/>
                <a:cs typeface="Tahoma" pitchFamily="34" charset="0"/>
              </a:rPr>
              <a:t>f</a:t>
            </a:r>
            <a:r>
              <a:rPr lang="en-US" sz="3600" dirty="0" smtClean="0">
                <a:latin typeface="Tahoma"/>
                <a:ea typeface="+mj-ea"/>
                <a:cs typeface="Tahoma"/>
              </a:rPr>
              <a:t>≈ 2</a:t>
            </a:r>
            <a:r>
              <a:rPr lang="ru-RU" sz="3600" dirty="0" smtClean="0">
                <a:latin typeface="Tahoma"/>
                <a:ea typeface="+mj-ea"/>
                <a:cs typeface="Tahoma"/>
              </a:rPr>
              <a:t>5кГц</a:t>
            </a:r>
            <a:endParaRPr lang="en-US" sz="24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2860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Основные выводы по простым УК </a:t>
            </a:r>
            <a:br>
              <a:rPr lang="ru-RU" dirty="0" smtClean="0"/>
            </a:br>
            <a:r>
              <a:rPr lang="ru-RU" dirty="0" smtClean="0"/>
              <a:t>на основе ОУ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58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12950"/>
              </p:ext>
            </p:extLst>
          </p:nvPr>
        </p:nvGraphicFramePr>
        <p:xfrm>
          <a:off x="206375" y="3091130"/>
          <a:ext cx="8937625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32" name="Visio" r:id="rId3" imgW="6867441" imgH="2914732" progId="Visio.Drawing.11">
                  <p:embed/>
                </p:oleObj>
              </mc:Choice>
              <mc:Fallback>
                <p:oleObj name="Visio" r:id="rId3" imgW="6867441" imgH="29147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3091130"/>
                        <a:ext cx="8937625" cy="379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17439"/>
              </p:ext>
            </p:extLst>
          </p:nvPr>
        </p:nvGraphicFramePr>
        <p:xfrm>
          <a:off x="304800" y="533400"/>
          <a:ext cx="8937625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33" name="Visio" r:id="rId5" imgW="6867441" imgH="2914732" progId="Visio.Drawing.11">
                  <p:embed/>
                </p:oleObj>
              </mc:Choice>
              <mc:Fallback>
                <p:oleObj name="Visio" r:id="rId5" imgW="6867441" imgH="29147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"/>
                        <a:ext cx="8937625" cy="379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          Формулы для коэффициентов преобразования</a:t>
            </a:r>
            <a:r>
              <a:rPr lang="ru-RU" sz="2800" dirty="0" smtClean="0"/>
              <a:t>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25898"/>
              </p:ext>
            </p:extLst>
          </p:nvPr>
        </p:nvGraphicFramePr>
        <p:xfrm>
          <a:off x="1088575" y="653330"/>
          <a:ext cx="6907213" cy="202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0" name="Visio" r:id="rId3" imgW="6867441" imgH="2009890" progId="Visio.Drawing.11">
                  <p:embed/>
                </p:oleObj>
              </mc:Choice>
              <mc:Fallback>
                <p:oleObj name="Visio" r:id="rId3" imgW="6867441" imgH="20098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75" y="653330"/>
                        <a:ext cx="6907213" cy="20206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Потери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НЧ (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LF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 (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-75677" y="4474487"/>
            <a:ext cx="9203635" cy="50323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solidFill>
                  <a:srgbClr val="0000FF"/>
                </a:solidFill>
                <a:latin typeface="Tahoma"/>
                <a:ea typeface="+mj-ea"/>
                <a:cs typeface="Tahoma"/>
              </a:rPr>
              <a:t>Синий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 – область </a:t>
            </a:r>
            <a:r>
              <a:rPr lang="ru-RU" sz="2400" b="1" i="1" dirty="0" smtClean="0">
                <a:solidFill>
                  <a:srgbClr val="0000FF"/>
                </a:solidFill>
                <a:latin typeface="Tahoma"/>
                <a:ea typeface="+mj-ea"/>
                <a:cs typeface="Tahoma"/>
              </a:rPr>
              <a:t>НЧ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  <a:latin typeface="Tahoma"/>
                <a:ea typeface="+mj-ea"/>
                <a:cs typeface="Tahoma"/>
              </a:rPr>
              <a:t>красный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 – область </a:t>
            </a:r>
            <a:r>
              <a:rPr lang="ru-RU" sz="2400" b="1" i="1" dirty="0" smtClean="0">
                <a:solidFill>
                  <a:srgbClr val="FF0000"/>
                </a:solidFill>
                <a:latin typeface="Tahoma"/>
                <a:ea typeface="+mj-ea"/>
                <a:cs typeface="Tahoma"/>
              </a:rPr>
              <a:t>ВЧ</a:t>
            </a:r>
            <a:endParaRPr lang="ru-RU" sz="2400" b="1" i="1" baseline="-25000" dirty="0" smtClean="0">
              <a:solidFill>
                <a:srgbClr val="FF0000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55" name="Заголовок 2"/>
          <p:cNvSpPr txBox="1">
            <a:spLocks/>
          </p:cNvSpPr>
          <p:nvPr/>
        </p:nvSpPr>
        <p:spPr>
          <a:xfrm>
            <a:off x="152400" y="6040262"/>
            <a:ext cx="4013668" cy="4973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Потери во внешней цепи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.</a:t>
            </a:r>
            <a:endParaRPr lang="ru-RU" sz="2400" i="1" baseline="-25000" dirty="0" smtClean="0">
              <a:latin typeface="Tahoma"/>
              <a:ea typeface="+mj-ea"/>
              <a:cs typeface="Tahoma"/>
            </a:endParaRP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88912"/>
              </p:ext>
            </p:extLst>
          </p:nvPr>
        </p:nvGraphicFramePr>
        <p:xfrm>
          <a:off x="1090179" y="2726837"/>
          <a:ext cx="64262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1" name="Equation" r:id="rId5" imgW="6426000" imgH="1612800" progId="Equation.DSMT4">
                  <p:embed/>
                </p:oleObj>
              </mc:Choice>
              <mc:Fallback>
                <p:oleObj name="Equation" r:id="rId5" imgW="642600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0179" y="2726837"/>
                        <a:ext cx="6426200" cy="161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29727"/>
              </p:ext>
            </p:extLst>
          </p:nvPr>
        </p:nvGraphicFramePr>
        <p:xfrm>
          <a:off x="838200" y="5112475"/>
          <a:ext cx="2806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2" name="Equation" r:id="rId7" imgW="2806560" imgH="863280" progId="Equation.DSMT4">
                  <p:embed/>
                </p:oleObj>
              </mc:Choice>
              <mc:Fallback>
                <p:oleObj name="Equation" r:id="rId7" imgW="28065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5112475"/>
                        <a:ext cx="2806700" cy="863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32716"/>
              </p:ext>
            </p:extLst>
          </p:nvPr>
        </p:nvGraphicFramePr>
        <p:xfrm>
          <a:off x="4876800" y="5083723"/>
          <a:ext cx="3060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3" name="Equation" r:id="rId9" imgW="3060360" imgH="952200" progId="Equation.DSMT4">
                  <p:embed/>
                </p:oleObj>
              </mc:Choice>
              <mc:Fallback>
                <p:oleObj name="Equation" r:id="rId9" imgW="306036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5083723"/>
                        <a:ext cx="30607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Заголовок 2"/>
          <p:cNvSpPr txBox="1">
            <a:spLocks/>
          </p:cNvSpPr>
          <p:nvPr/>
        </p:nvSpPr>
        <p:spPr>
          <a:xfrm>
            <a:off x="4876800" y="6060347"/>
            <a:ext cx="3124200" cy="457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Потери внутри ОУ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.</a:t>
            </a:r>
            <a:endParaRPr lang="ru-RU" sz="2400" i="1" baseline="-25000" dirty="0" smtClean="0"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72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ru-RU" sz="2800" dirty="0" smtClean="0"/>
              <a:t> Потеря из-за конечности значения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-23191" y="740413"/>
            <a:ext cx="9144000" cy="503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В любом усилителе, при любой глубине ООС</a:t>
            </a:r>
            <a:endParaRPr lang="ru-RU" sz="3200" b="1" i="1" dirty="0" smtClean="0">
              <a:latin typeface="Tahoma"/>
              <a:ea typeface="+mj-ea"/>
              <a:cs typeface="Tahoma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41466"/>
              </p:ext>
            </p:extLst>
          </p:nvPr>
        </p:nvGraphicFramePr>
        <p:xfrm>
          <a:off x="3276600" y="1266670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6" name="Equation" r:id="rId3" imgW="2349360" imgH="457200" progId="Equation.DSMT4">
                  <p:embed/>
                </p:oleObj>
              </mc:Choice>
              <mc:Fallback>
                <p:oleObj name="Equation" r:id="rId3" imgW="234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66670"/>
                        <a:ext cx="2349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Заголовок 2"/>
          <p:cNvSpPr txBox="1">
            <a:spLocks/>
          </p:cNvSpPr>
          <p:nvPr/>
        </p:nvSpPr>
        <p:spPr>
          <a:xfrm>
            <a:off x="0" y="1807610"/>
            <a:ext cx="9144000" cy="503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Для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BE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в рабочей области частот (или в режиме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DC)</a:t>
            </a:r>
            <a:endParaRPr lang="ru-RU" sz="3200" b="1" i="1" dirty="0" smtClean="0">
              <a:latin typeface="Tahoma"/>
              <a:ea typeface="+mj-ea"/>
              <a:cs typeface="Tahoma"/>
            </a:endParaRPr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15572"/>
              </p:ext>
            </p:extLst>
          </p:nvPr>
        </p:nvGraphicFramePr>
        <p:xfrm>
          <a:off x="2882900" y="2487699"/>
          <a:ext cx="3136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7" name="Equation" r:id="rId5" imgW="3136680" imgH="965160" progId="Equation.DSMT4">
                  <p:embed/>
                </p:oleObj>
              </mc:Choice>
              <mc:Fallback>
                <p:oleObj name="Equation" r:id="rId5" imgW="31366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487699"/>
                        <a:ext cx="3136900" cy="965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3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971800"/>
          </a:xfr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***</a:t>
            </a:r>
            <a:br>
              <a:rPr lang="ru-RU" dirty="0" smtClean="0"/>
            </a:br>
            <a:r>
              <a:rPr lang="ru-RU" dirty="0" smtClean="0"/>
              <a:t>Схемы на основе  ОУ с разомкнутой цепью ОС </a:t>
            </a:r>
            <a:br>
              <a:rPr lang="ru-RU" dirty="0" smtClean="0"/>
            </a:br>
            <a:r>
              <a:rPr lang="ru-RU" dirty="0" smtClean="0"/>
              <a:t>(уже не совсем аналоговые</a:t>
            </a:r>
            <a:r>
              <a:rPr lang="ru-RU" dirty="0" smtClean="0"/>
              <a:t>!!!)</a:t>
            </a:r>
            <a:br>
              <a:rPr lang="ru-RU" dirty="0" smtClean="0"/>
            </a:br>
            <a:r>
              <a:rPr lang="ru-RU" dirty="0" smtClean="0"/>
              <a:t>3-му курсу – 2016 не надо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2862" y="731837"/>
          <a:ext cx="8948738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44" name="Visio" r:id="rId3" imgW="6883146" imgH="3609594" progId="Visio.Drawing.11">
                  <p:embed/>
                </p:oleObj>
              </mc:Choice>
              <mc:Fallback>
                <p:oleObj name="Visio" r:id="rId3" imgW="6883146" imgH="3609594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" y="731837"/>
                        <a:ext cx="8948738" cy="429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</a:t>
            </a:r>
            <a:r>
              <a:rPr lang="ru-RU" sz="2800" dirty="0" smtClean="0"/>
              <a:t>Компаратор – устройство сравнения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480060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ahoma"/>
                <a:ea typeface="+mj-ea"/>
                <a:cs typeface="Tahoma"/>
              </a:rPr>
              <a:t>"</a:t>
            </a:r>
            <a:r>
              <a:rPr lang="ru-RU" sz="2400" dirty="0" smtClean="0">
                <a:latin typeface="Tahoma"/>
                <a:ea typeface="+mj-ea"/>
                <a:cs typeface="Tahoma"/>
              </a:rPr>
              <a:t>Прямоугольный" характер перелома только благодаря </a:t>
            </a:r>
            <a:r>
              <a:rPr lang="ru-RU" sz="2400" i="1" u="sng" dirty="0" smtClean="0">
                <a:latin typeface="Tahoma"/>
                <a:ea typeface="+mj-ea"/>
                <a:cs typeface="Tahoma"/>
              </a:rPr>
              <a:t>визуально сравнимым</a:t>
            </a:r>
            <a:r>
              <a:rPr lang="ru-RU" sz="2400" dirty="0" smtClean="0">
                <a:latin typeface="Tahoma"/>
                <a:ea typeface="+mj-ea"/>
                <a:cs typeface="Tahoma"/>
              </a:rPr>
              <a:t>  масштабам </a:t>
            </a:r>
            <a:r>
              <a:rPr lang="en-US" sz="2400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baseline="-25000" dirty="0" smtClean="0">
                <a:latin typeface="Tahoma"/>
                <a:ea typeface="+mj-ea"/>
                <a:cs typeface="Tahoma"/>
              </a:rPr>
              <a:t>IN</a:t>
            </a:r>
            <a:r>
              <a:rPr lang="en-US" sz="2400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dirty="0" smtClean="0">
                <a:latin typeface="Tahoma"/>
                <a:ea typeface="+mj-ea"/>
                <a:cs typeface="Tahoma"/>
              </a:rPr>
              <a:t>и </a:t>
            </a:r>
            <a:r>
              <a:rPr lang="en-US" sz="2400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baseline="-25000" dirty="0" smtClean="0">
                <a:latin typeface="Tahoma"/>
                <a:ea typeface="+mj-ea"/>
                <a:cs typeface="Tahoma"/>
              </a:rPr>
              <a:t>OUT</a:t>
            </a:r>
            <a:r>
              <a:rPr lang="en-US" sz="2400" dirty="0" smtClean="0">
                <a:latin typeface="Tahoma"/>
                <a:ea typeface="+mj-ea"/>
                <a:cs typeface="Tahoma"/>
              </a:rPr>
              <a:t> (</a:t>
            </a:r>
            <a:r>
              <a:rPr lang="ru-RU" sz="2400" dirty="0" smtClean="0">
                <a:latin typeface="Tahoma"/>
                <a:ea typeface="+mj-ea"/>
                <a:cs typeface="Tahoma"/>
              </a:rPr>
              <a:t>на графике!)</a:t>
            </a:r>
            <a:endParaRPr lang="en-US" sz="24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5791200"/>
            <a:ext cx="9144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ahoma"/>
                <a:ea typeface="+mj-ea"/>
                <a:cs typeface="Tahoma"/>
              </a:rPr>
              <a:t>СПХ компаратора – это СПХ ОА с разомкнутой цепью ОС.</a:t>
            </a:r>
            <a:endParaRPr lang="en-US" sz="28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609600" y="5796643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lang="ru-RU" sz="2800" dirty="0" smtClean="0"/>
              <a:t>Влияние конечности значения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D</a:t>
            </a:r>
            <a:r>
              <a:rPr lang="ru-RU" sz="2800" dirty="0" smtClean="0"/>
              <a:t>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17" y="11196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Если по параметрам цепи ООС определять значение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U.NOM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endParaRPr lang="ru-RU" sz="2400" i="1" dirty="0" smtClean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то значение реального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будет: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33130" y="65589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Значение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D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в ОУ очень большое, но все-таки не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∞ !!!</a:t>
            </a:r>
            <a:endParaRPr lang="ru-RU" sz="2400" baseline="-25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3719"/>
              </p:ext>
            </p:extLst>
          </p:nvPr>
        </p:nvGraphicFramePr>
        <p:xfrm>
          <a:off x="328820" y="2004158"/>
          <a:ext cx="84201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95" name="Equation" r:id="rId3" imgW="3085920" imgH="444240" progId="Equation.DSMT4">
                  <p:embed/>
                </p:oleObj>
              </mc:Choice>
              <mc:Fallback>
                <p:oleObj name="Equation" r:id="rId3" imgW="3085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20" y="2004158"/>
                        <a:ext cx="8420100" cy="1214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9817" y="46742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Пример для ОУ с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D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=100000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: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565" y="51359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  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1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) 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U.NOM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100, 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≈ 99.9 (0.1%);  </a:t>
            </a:r>
          </a:p>
          <a:p>
            <a:pPr algn="ctr"/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U.NOM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500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K</a:t>
            </a:r>
            <a:r>
              <a:rPr lang="en-US" sz="2400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≈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497 (0.6%)</a:t>
            </a:r>
          </a:p>
          <a:p>
            <a:pPr algn="ctr"/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3)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U.NOM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1000, 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≈ 990 (1%); </a:t>
            </a:r>
          </a:p>
          <a:p>
            <a:pPr algn="ctr"/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U.NOM 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5000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K</a:t>
            </a:r>
            <a:r>
              <a:rPr lang="en-US" sz="2400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≈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4762 (4.8%) </a:t>
            </a:r>
            <a:endParaRPr lang="en-US" sz="2400" i="1" dirty="0" smtClean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78134"/>
              </p:ext>
            </p:extLst>
          </p:nvPr>
        </p:nvGraphicFramePr>
        <p:xfrm>
          <a:off x="1066800" y="3353868"/>
          <a:ext cx="24939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96" name="Equation" r:id="rId5" imgW="914400" imgH="444240" progId="Equation.DSMT4">
                  <p:embed/>
                </p:oleObj>
              </mc:Choice>
              <mc:Fallback>
                <p:oleObj name="Equation" r:id="rId5" imgW="914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3868"/>
                        <a:ext cx="2493962" cy="1214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657600" y="373025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Только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ОУ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с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D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 </a:t>
            </a:r>
            <a:r>
              <a:rPr lang="ru-RU" sz="24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∞</a:t>
            </a:r>
            <a:endParaRPr lang="en-US" sz="2400" dirty="0" smtClean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39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5791200" y="2819400"/>
            <a:ext cx="20574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</a:t>
            </a:r>
            <a:r>
              <a:rPr lang="ru-RU" sz="2800" dirty="0" smtClean="0"/>
              <a:t>Компаратор – принцип действия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41027" name="Object 3"/>
          <p:cNvGraphicFramePr>
            <a:graphicFrameLocks noChangeAspect="1"/>
          </p:cNvGraphicFramePr>
          <p:nvPr/>
        </p:nvGraphicFramePr>
        <p:xfrm>
          <a:off x="-47625" y="533400"/>
          <a:ext cx="91916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77" name="Visio" r:id="rId3" imgW="6922770" imgH="1889379" progId="Visio.Drawing.11">
                  <p:embed/>
                </p:oleObj>
              </mc:Choice>
              <mc:Fallback>
                <p:oleObj name="Visio" r:id="rId3" imgW="6922770" imgH="188937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533400"/>
                        <a:ext cx="9191625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Заголовок 2"/>
          <p:cNvSpPr txBox="1">
            <a:spLocks/>
          </p:cNvSpPr>
          <p:nvPr/>
        </p:nvSpPr>
        <p:spPr>
          <a:xfrm>
            <a:off x="0" y="388620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ahoma" pitchFamily="34" charset="0"/>
                <a:ea typeface="+mj-ea"/>
                <a:cs typeface="Tahoma" pitchFamily="34" charset="0"/>
              </a:rPr>
              <a:t>Функция компаратора – 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"сравнение" напряжений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U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U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REF</a:t>
            </a:r>
            <a:r>
              <a:rPr lang="ru-RU" sz="24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2400" baseline="-250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86000" y="6096000"/>
            <a:ext cx="4038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86000" y="5029200"/>
            <a:ext cx="4038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2"/>
          <p:cNvSpPr txBox="1">
            <a:spLocks/>
          </p:cNvSpPr>
          <p:nvPr/>
        </p:nvSpPr>
        <p:spPr>
          <a:xfrm>
            <a:off x="-152400" y="4267200"/>
            <a:ext cx="9144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ahoma" pitchFamily="34" charset="0"/>
                <a:ea typeface="+mj-ea"/>
                <a:cs typeface="Tahoma" pitchFamily="34" charset="0"/>
              </a:rPr>
              <a:t>В действительности ОУ просто выполняет функцию</a:t>
            </a:r>
            <a:endParaRPr lang="en-US" sz="2400" baseline="-2500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ahoma" pitchFamily="34" charset="0"/>
                <a:ea typeface="+mj-ea"/>
                <a:cs typeface="Tahoma" pitchFamily="34" charset="0"/>
              </a:rPr>
              <a:t>  </a:t>
            </a:r>
            <a:endParaRPr lang="en-US" sz="2400" baseline="-250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2514600" y="5105400"/>
          <a:ext cx="365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78" name="Equation" r:id="rId5" imgW="3657600" imgH="533160" progId="Equation.DSMT4">
                  <p:embed/>
                </p:oleObj>
              </mc:Choice>
              <mc:Fallback>
                <p:oleObj name="Equation" r:id="rId5" imgW="365760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05400"/>
                        <a:ext cx="365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2590800" y="6172200"/>
          <a:ext cx="365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79" name="Equation" r:id="rId7" imgW="3657600" imgH="533160" progId="Equation.DSMT4">
                  <p:embed/>
                </p:oleObj>
              </mc:Choice>
              <mc:Fallback>
                <p:oleObj name="Equation" r:id="rId7" imgW="36576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172200"/>
                        <a:ext cx="365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Заголовок 2"/>
          <p:cNvSpPr txBox="1">
            <a:spLocks/>
          </p:cNvSpPr>
          <p:nvPr/>
        </p:nvSpPr>
        <p:spPr>
          <a:xfrm>
            <a:off x="-152400" y="4572000"/>
            <a:ext cx="9144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схема </a:t>
            </a:r>
            <a:r>
              <a:rPr lang="en-US" sz="2400" i="1" u="sng" dirty="0" smtClean="0">
                <a:latin typeface="Tahoma" pitchFamily="34" charset="0"/>
                <a:ea typeface="+mj-ea"/>
                <a:cs typeface="Tahoma" pitchFamily="34" charset="0"/>
              </a:rPr>
              <a:t>(a)</a:t>
            </a:r>
            <a:endParaRPr lang="en-US" sz="2400" i="1" u="sng" baseline="-2500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  </a:t>
            </a:r>
            <a:endParaRPr lang="en-US" sz="2400" i="1" u="sng" baseline="-250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-152400" y="5638800"/>
            <a:ext cx="9144000" cy="381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схема </a:t>
            </a:r>
            <a:r>
              <a:rPr lang="en-US" sz="2400" i="1" u="sng" dirty="0" smtClean="0">
                <a:latin typeface="Tahoma" pitchFamily="34" charset="0"/>
                <a:ea typeface="+mj-ea"/>
                <a:cs typeface="Tahoma" pitchFamily="34" charset="0"/>
              </a:rPr>
              <a:t>(b)</a:t>
            </a:r>
            <a:endParaRPr lang="en-US" sz="2400" i="1" u="sng" baseline="-25000" dirty="0" smtClean="0"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  </a:t>
            </a:r>
            <a:endParaRPr lang="en-US" sz="2400" i="1" u="sng" baseline="-250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5867400" y="2895600"/>
          <a:ext cx="1714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80" name="Equation" r:id="rId9" imgW="1714320" imgH="952200" progId="Equation.DSMT4">
                  <p:embed/>
                </p:oleObj>
              </mc:Choice>
              <mc:Fallback>
                <p:oleObj name="Equation" r:id="rId9" imgW="1714320" imgH="952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95600"/>
                        <a:ext cx="17145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98979"/>
              </p:ext>
            </p:extLst>
          </p:nvPr>
        </p:nvGraphicFramePr>
        <p:xfrm>
          <a:off x="52388" y="742950"/>
          <a:ext cx="89281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09" name="Visio" r:id="rId3" imgW="6867441" imgH="3591000" progId="Visio.Drawing.11">
                  <p:embed/>
                </p:oleObj>
              </mc:Choice>
              <mc:Fallback>
                <p:oleObj name="Visio" r:id="rId3" imgW="6867441" imgH="3591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742950"/>
                        <a:ext cx="8928100" cy="427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Оконный </a:t>
            </a:r>
            <a:r>
              <a:rPr lang="ru-RU" sz="2800" dirty="0" smtClean="0"/>
              <a:t>компаратор – устройство контроля сравнения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4800600"/>
            <a:ext cx="91440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Tahoma"/>
                <a:ea typeface="+mj-ea"/>
                <a:cs typeface="Tahoma"/>
              </a:rPr>
              <a:t>E</a:t>
            </a:r>
            <a:r>
              <a:rPr lang="ru-RU" sz="2400" i="1" dirty="0" err="1" smtClean="0">
                <a:latin typeface="Tahoma"/>
                <a:ea typeface="+mj-ea"/>
                <a:cs typeface="Tahoma"/>
              </a:rPr>
              <a:t>сли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имеется устройство, реагирующее на   одновременное наличие двух положительных или двух отрицательных значений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OUT.1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и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OUT.2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,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то получается устройство контроля нахождения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IN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в пределах от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REF.1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до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U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REF.2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 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7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68784"/>
              </p:ext>
            </p:extLst>
          </p:nvPr>
        </p:nvGraphicFramePr>
        <p:xfrm>
          <a:off x="52388" y="742950"/>
          <a:ext cx="89281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32" name="Visio" r:id="rId3" imgW="6867441" imgH="3591000" progId="Visio.Drawing.11">
                  <p:embed/>
                </p:oleObj>
              </mc:Choice>
              <mc:Fallback>
                <p:oleObj name="Visio" r:id="rId3" imgW="6867441" imgH="3591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742950"/>
                        <a:ext cx="8928100" cy="427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dirty="0" smtClean="0"/>
              <a:t>2</a:t>
            </a:r>
            <a:r>
              <a:rPr lang="en-US" sz="2800" dirty="0" smtClean="0"/>
              <a:t>6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Совмещение оконного </a:t>
            </a:r>
            <a:r>
              <a:rPr lang="ru-RU" sz="2800" dirty="0" smtClean="0"/>
              <a:t>компаратора и схемы </a:t>
            </a:r>
            <a:r>
              <a:rPr lang="ru-RU" sz="2800" b="1" dirty="0" smtClean="0"/>
              <a:t>И-НЕ</a:t>
            </a:r>
            <a:r>
              <a:rPr lang="ru-RU" sz="2800" dirty="0" smtClean="0"/>
              <a:t>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5027613"/>
            <a:ext cx="91440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Специальные обозначения в УГО показывают, что компаратор имеет логический (цифровой) выход: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/>
                <a:ea typeface="+mj-ea"/>
                <a:cs typeface="Tahoma"/>
              </a:rPr>
              <a:t>вместо +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V</a:t>
            </a:r>
            <a:r>
              <a:rPr lang="en-US" sz="2400" i="1" baseline="-25000" dirty="0" smtClean="0">
                <a:latin typeface="Tahoma"/>
                <a:ea typeface="+mj-ea"/>
                <a:cs typeface="Tahoma"/>
              </a:rPr>
              <a:t>CC </a:t>
            </a:r>
            <a:r>
              <a:rPr lang="en-US" sz="2400" i="1" dirty="0" smtClean="0">
                <a:latin typeface="Tahoma"/>
                <a:ea typeface="+mj-ea"/>
                <a:cs typeface="Tahoma"/>
              </a:rPr>
              <a:t>– "1"</a:t>
            </a:r>
            <a:r>
              <a:rPr lang="ru-RU" sz="2400" i="1" dirty="0" smtClean="0">
                <a:latin typeface="Tahoma"/>
                <a:ea typeface="+mj-ea"/>
                <a:cs typeface="Tahoma"/>
              </a:rPr>
              <a:t> </a:t>
            </a:r>
            <a:endParaRPr lang="en-US" sz="2400" i="1" dirty="0" smtClean="0">
              <a:latin typeface="Tahoma"/>
              <a:ea typeface="+mj-ea"/>
              <a:cs typeface="Tahoma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400" i="1" dirty="0">
                <a:latin typeface="Tahoma"/>
                <a:cs typeface="Tahoma"/>
              </a:rPr>
              <a:t>вместо </a:t>
            </a:r>
            <a:r>
              <a:rPr lang="en-US" sz="2400" i="1" dirty="0" smtClean="0">
                <a:latin typeface="Tahoma"/>
                <a:cs typeface="Tahoma"/>
              </a:rPr>
              <a:t>– V</a:t>
            </a:r>
            <a:r>
              <a:rPr lang="en-US" sz="2400" i="1" baseline="-25000" dirty="0" smtClean="0">
                <a:latin typeface="Tahoma"/>
                <a:cs typeface="Tahoma"/>
              </a:rPr>
              <a:t>CC </a:t>
            </a:r>
            <a:r>
              <a:rPr lang="en-US" sz="2400" i="1" dirty="0">
                <a:latin typeface="Tahoma"/>
                <a:cs typeface="Tahoma"/>
              </a:rPr>
              <a:t>– </a:t>
            </a:r>
            <a:r>
              <a:rPr lang="en-US" sz="2400" i="1" dirty="0" smtClean="0">
                <a:latin typeface="Tahoma"/>
                <a:cs typeface="Tahoma"/>
              </a:rPr>
              <a:t>"0"</a:t>
            </a:r>
            <a:r>
              <a:rPr lang="ru-RU" sz="2400" i="1" dirty="0" smtClean="0">
                <a:latin typeface="Tahoma"/>
                <a:cs typeface="Tahoma"/>
              </a:rPr>
              <a:t> </a:t>
            </a:r>
            <a:endParaRPr lang="en-US" sz="2400" i="1" dirty="0">
              <a:latin typeface="Tahoma"/>
              <a:cs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i="1" dirty="0" smtClean="0"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22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66800"/>
            <a:ext cx="9144000" cy="32766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Схемы на основе  ОУ с использованием только </a:t>
            </a:r>
            <a:r>
              <a:rPr lang="en-US" dirty="0" smtClean="0"/>
              <a:t>I-</a:t>
            </a:r>
            <a:r>
              <a:rPr lang="ru-RU" dirty="0" smtClean="0"/>
              <a:t>входа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(и для сигнала, и для цепи ООС)</a:t>
            </a:r>
            <a:br>
              <a:rPr lang="ru-RU" dirty="0" smtClean="0"/>
            </a:br>
            <a:r>
              <a:rPr lang="ru-RU" dirty="0" smtClean="0"/>
              <a:t> с "виртуальным нулем“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</a:t>
            </a:r>
            <a:r>
              <a:rPr lang="en-US" baseline="-25000" dirty="0" smtClean="0"/>
              <a:t>NI</a:t>
            </a:r>
            <a:r>
              <a:rPr lang="en-US" dirty="0" smtClean="0"/>
              <a:t> = </a:t>
            </a:r>
            <a:r>
              <a:rPr lang="ru-RU" dirty="0" smtClean="0"/>
              <a:t>0В (жестко связано с «землей»)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4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33740"/>
              </p:ext>
            </p:extLst>
          </p:nvPr>
        </p:nvGraphicFramePr>
        <p:xfrm>
          <a:off x="79375" y="458788"/>
          <a:ext cx="8997950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4" name="Visio" r:id="rId3" imgW="5426640" imgH="2711880" progId="Visio.Drawing.11">
                  <p:embed/>
                </p:oleObj>
              </mc:Choice>
              <mc:Fallback>
                <p:oleObj name="Visio" r:id="rId3" imgW="5426640" imgH="27118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458788"/>
                        <a:ext cx="8997950" cy="449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762000" y="6019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/>
              <a:t>3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       </a:t>
            </a:r>
            <a:r>
              <a:rPr lang="ru-RU" sz="2800" dirty="0" smtClean="0"/>
              <a:t>Общая структура схемы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28453"/>
              </p:ext>
            </p:extLst>
          </p:nvPr>
        </p:nvGraphicFramePr>
        <p:xfrm>
          <a:off x="1663148" y="4217988"/>
          <a:ext cx="3048000" cy="114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5" name="Equation" r:id="rId5" imgW="1358640" imgH="507960" progId="Equation.DSMT4">
                  <p:embed/>
                </p:oleObj>
              </mc:Choice>
              <mc:Fallback>
                <p:oleObj name="Equation" r:id="rId5" imgW="13586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148" y="4217988"/>
                        <a:ext cx="3048000" cy="11402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15008"/>
              </p:ext>
            </p:extLst>
          </p:nvPr>
        </p:nvGraphicFramePr>
        <p:xfrm>
          <a:off x="1524000" y="5434840"/>
          <a:ext cx="3429000" cy="122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6" name="Equation" r:id="rId7" imgW="1422360" imgH="507960" progId="Equation.DSMT4">
                  <p:embed/>
                </p:oleObj>
              </mc:Choice>
              <mc:Fallback>
                <p:oleObj name="Equation" r:id="rId7" imgW="142236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34840"/>
                        <a:ext cx="3429000" cy="12248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043039" y="451124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а не </a:t>
            </a:r>
            <a:r>
              <a:rPr lang="ru-RU" sz="2800" i="1" dirty="0" smtClean="0">
                <a:latin typeface="Arial"/>
                <a:cs typeface="Arial"/>
              </a:rPr>
              <a:t>→ </a:t>
            </a:r>
            <a:r>
              <a:rPr lang="ru-RU" sz="2800" dirty="0" smtClean="0">
                <a:latin typeface="Tahoma"/>
                <a:cs typeface="Tahoma"/>
              </a:rPr>
              <a:t>∞</a:t>
            </a:r>
            <a:r>
              <a:rPr lang="ru-RU" sz="2800" i="1" dirty="0" smtClean="0">
                <a:latin typeface="Tahoma"/>
                <a:cs typeface="Tahoma"/>
              </a:rPr>
              <a:t>, как</a:t>
            </a:r>
            <a:r>
              <a:rPr lang="en-US" sz="2800" i="1" dirty="0" smtClean="0">
                <a:latin typeface="Tahoma"/>
                <a:cs typeface="Tahoma"/>
              </a:rPr>
              <a:t> </a:t>
            </a:r>
            <a:r>
              <a:rPr lang="ru-RU" sz="2800" i="1" dirty="0" smtClean="0">
                <a:latin typeface="Tahoma"/>
                <a:cs typeface="Tahoma"/>
              </a:rPr>
              <a:t> </a:t>
            </a:r>
            <a:r>
              <a:rPr lang="en-US" sz="2800" i="1" dirty="0" smtClean="0">
                <a:latin typeface="Tahoma"/>
                <a:cs typeface="Tahoma"/>
              </a:rPr>
              <a:t>R</a:t>
            </a:r>
            <a:r>
              <a:rPr lang="en-US" sz="2800" i="1" baseline="-25000" dirty="0" smtClean="0">
                <a:latin typeface="Tahoma"/>
                <a:cs typeface="Tahoma"/>
              </a:rPr>
              <a:t>IN(OA)</a:t>
            </a:r>
            <a:r>
              <a:rPr lang="ru-RU" sz="2800" i="1" dirty="0" smtClean="0">
                <a:latin typeface="Arial"/>
                <a:cs typeface="Arial"/>
              </a:rPr>
              <a:t> </a:t>
            </a:r>
            <a:endParaRPr lang="ru-RU" sz="2800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25278" y="575867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ahoma" pitchFamily="34" charset="0"/>
                <a:cs typeface="Tahoma" pitchFamily="34" charset="0"/>
              </a:rPr>
              <a:t>а не </a:t>
            </a:r>
            <a:r>
              <a:rPr lang="ru-RU" sz="2800" i="1" dirty="0" smtClean="0">
                <a:latin typeface="Arial"/>
                <a:cs typeface="Arial"/>
              </a:rPr>
              <a:t>= 0</a:t>
            </a:r>
            <a:r>
              <a:rPr lang="ru-RU" sz="2800" i="1" dirty="0" smtClean="0">
                <a:latin typeface="Tahoma"/>
                <a:cs typeface="Tahoma"/>
              </a:rPr>
              <a:t>, как</a:t>
            </a:r>
            <a:r>
              <a:rPr lang="en-US" sz="2800" i="1" dirty="0" smtClean="0">
                <a:latin typeface="Tahoma"/>
                <a:cs typeface="Tahoma"/>
              </a:rPr>
              <a:t> </a:t>
            </a:r>
            <a:r>
              <a:rPr lang="ru-RU" sz="2800" i="1" dirty="0" smtClean="0">
                <a:latin typeface="Tahoma"/>
                <a:cs typeface="Tahoma"/>
              </a:rPr>
              <a:t> </a:t>
            </a:r>
            <a:r>
              <a:rPr lang="en-US" sz="2800" i="1" dirty="0" smtClean="0">
                <a:latin typeface="Tahoma"/>
                <a:cs typeface="Tahoma"/>
              </a:rPr>
              <a:t>I</a:t>
            </a:r>
            <a:r>
              <a:rPr lang="en-US" sz="2800" i="1" baseline="-25000" dirty="0" smtClean="0">
                <a:latin typeface="Tahoma"/>
                <a:cs typeface="Tahoma"/>
              </a:rPr>
              <a:t>IN(OA)</a:t>
            </a:r>
            <a:r>
              <a:rPr lang="ru-RU" sz="2800" i="1" dirty="0" smtClean="0">
                <a:latin typeface="Arial"/>
                <a:cs typeface="Arial"/>
              </a:rPr>
              <a:t> </a:t>
            </a:r>
            <a:endParaRPr lang="ru-RU" sz="2800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4038600" y="4419600"/>
            <a:ext cx="4953000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6200" y="5105400"/>
            <a:ext cx="3886200" cy="1295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0" y="0"/>
            <a:ext cx="9144000" cy="61912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ru-RU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           Инвертирующий (масштабный) усилитель</a:t>
            </a:r>
            <a:r>
              <a:rPr kumimoji="0" lang="en-US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(ИУ) </a:t>
            </a:r>
            <a:endParaRPr kumimoji="0" lang="en-US" sz="3600" i="0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267200" y="4267200"/>
          <a:ext cx="4572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4" name="Equation" r:id="rId3" imgW="761760" imgH="406080" progId="Equation.DSMT4">
                  <p:embed/>
                </p:oleObj>
              </mc:Choice>
              <mc:Fallback>
                <p:oleObj name="Equation" r:id="rId3" imgW="76176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45720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114300" y="5105400"/>
          <a:ext cx="3810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5" name="Equation" r:id="rId5" imgW="634680" imgH="228600" progId="Equation.DSMT4">
                  <p:embed/>
                </p:oleObj>
              </mc:Choice>
              <mc:Fallback>
                <p:oleObj name="Equation" r:id="rId5" imgW="6346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105400"/>
                        <a:ext cx="3810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39228"/>
              </p:ext>
            </p:extLst>
          </p:nvPr>
        </p:nvGraphicFramePr>
        <p:xfrm>
          <a:off x="114300" y="1087438"/>
          <a:ext cx="8951913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6" name="Visio" r:id="rId7" imgW="6881040" imgH="2563560" progId="Visio.Drawing.11">
                  <p:embed/>
                </p:oleObj>
              </mc:Choice>
              <mc:Fallback>
                <p:oleObj name="Visio" r:id="rId7" imgW="6881040" imgH="2563560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087438"/>
                        <a:ext cx="8951913" cy="333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1109" y="6953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Параллельная ООС по напряжению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(R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IN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,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2400" i="1" dirty="0" smtClean="0">
                <a:latin typeface="Tahoma" pitchFamily="34" charset="0"/>
                <a:cs typeface="Tahoma" pitchFamily="34" charset="0"/>
              </a:rPr>
              <a:t>падают)</a:t>
            </a:r>
            <a:endParaRPr lang="ru-RU" sz="2400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49743"/>
              </p:ext>
            </p:extLst>
          </p:nvPr>
        </p:nvGraphicFramePr>
        <p:xfrm>
          <a:off x="112713" y="457200"/>
          <a:ext cx="9012237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2" name="Visio" r:id="rId3" imgW="4048176" imgH="1400087" progId="Visio.Drawing.11">
                  <p:embed/>
                </p:oleObj>
              </mc:Choice>
              <mc:Fallback>
                <p:oleObj name="Visio" r:id="rId3" imgW="4048176" imgH="1400087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457200"/>
                        <a:ext cx="9012237" cy="309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Влияние сопротивления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67489"/>
              </p:ext>
            </p:extLst>
          </p:nvPr>
        </p:nvGraphicFramePr>
        <p:xfrm>
          <a:off x="3104356" y="4762186"/>
          <a:ext cx="29352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3" name="Equation" r:id="rId5" imgW="2628720" imgH="952200" progId="Equation.DSMT4">
                  <p:embed/>
                </p:oleObj>
              </mc:Choice>
              <mc:Fallback>
                <p:oleObj name="Equation" r:id="rId5" imgW="26287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356" y="4762186"/>
                        <a:ext cx="2935288" cy="88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2"/>
          <p:cNvSpPr txBox="1">
            <a:spLocks/>
          </p:cNvSpPr>
          <p:nvPr/>
        </p:nvSpPr>
        <p:spPr>
          <a:xfrm>
            <a:off x="-10427" y="3691938"/>
            <a:ext cx="9144000" cy="7856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при подключенном источнике сигнала точки </a:t>
            </a:r>
            <a:r>
              <a:rPr lang="en-US" sz="2000" i="1" dirty="0" err="1" smtClean="0">
                <a:latin typeface="Tahoma" pitchFamily="34" charset="0"/>
                <a:ea typeface="+mj-ea"/>
                <a:cs typeface="Tahoma" pitchFamily="34" charset="0"/>
              </a:rPr>
              <a:t>ss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не существует,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ru-RU" sz="2000" i="1" strike="noStrike" kern="120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измерение </a:t>
            </a:r>
            <a:r>
              <a:rPr kumimoji="0" lang="en-US" sz="2000" i="1" strike="noStrike" kern="120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</a:t>
            </a:r>
            <a:r>
              <a:rPr kumimoji="0" lang="en-US" sz="2000" i="1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SS</a:t>
            </a:r>
            <a:r>
              <a:rPr kumimoji="0" lang="en-US" sz="2000" i="1" strike="noStrike" kern="120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000" i="1" strike="noStrike" kern="1200" cap="none" spc="0" normalizeH="0" noProof="0" dirty="0" smtClean="0">
                <a:ln>
                  <a:noFill/>
                </a:ln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возможно только в режиме ХХ,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при измерении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IN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и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получим результат </a:t>
            </a:r>
            <a:endParaRPr kumimoji="0" lang="ru-RU" sz="2000" i="1" strike="noStrike" kern="1200" cap="none" spc="0" normalizeH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46831" y="3124201"/>
            <a:ext cx="9144000" cy="7300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Тип ОС – параллельная по напряжению, </a:t>
            </a:r>
            <a:r>
              <a:rPr lang="ru-RU" sz="2000" i="1" dirty="0" err="1" smtClean="0">
                <a:latin typeface="Tahoma" pitchFamily="34" charset="0"/>
                <a:ea typeface="+mj-ea"/>
                <a:cs typeface="Tahoma" pitchFamily="34" charset="0"/>
              </a:rPr>
              <a:t>т.е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R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IN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и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R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падают под влиянием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ОС, НО</a:t>
            </a:r>
            <a:endParaRPr kumimoji="0" lang="ru-RU" sz="20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4" name="Заголовок 2"/>
          <p:cNvSpPr txBox="1">
            <a:spLocks/>
          </p:cNvSpPr>
          <p:nvPr/>
        </p:nvSpPr>
        <p:spPr>
          <a:xfrm>
            <a:off x="228600" y="5722247"/>
            <a:ext cx="9144000" cy="7856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Уменьшение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000" i="1" baseline="-25000" dirty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по сравнению с расчетным:</a:t>
            </a:r>
            <a:endParaRPr lang="en-US" sz="2000" i="1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в режиме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DC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только из-за конечности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0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,</a:t>
            </a:r>
            <a:endParaRPr lang="en-US" sz="2000" i="1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в режиме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AC 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дополнительно в области ВЧ </a:t>
            </a:r>
            <a:endParaRPr kumimoji="0" lang="ru-RU" sz="2000" i="1" u="sng" strike="noStrike" kern="1200" cap="none" spc="0" normalizeH="0" baseline="-2500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762000" y="6019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Каким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будет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800" baseline="-25000" dirty="0" smtClean="0"/>
              <a:t>OUT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 РУ</a:t>
            </a:r>
            <a:r>
              <a:rPr lang="ru-RU" sz="2800" dirty="0" smtClean="0"/>
              <a:t>?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любом варианте РУ будет иметь место </a:t>
            </a:r>
            <a:r>
              <a:rPr lang="ru-RU" sz="3600" i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ООС по напряжению</a:t>
            </a:r>
            <a:endParaRPr lang="ru-RU" sz="3600" i="1" u="sng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19100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ahoma" pitchFamily="34" charset="0"/>
                <a:cs typeface="Tahoma" pitchFamily="34" charset="0"/>
              </a:rPr>
              <a:t>ВЫВОД: …….</a:t>
            </a:r>
            <a:endParaRPr lang="ru-RU" sz="3600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2743200"/>
            <a:ext cx="9144000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Выходной каскад ОУ – ЭП </a:t>
            </a:r>
            <a:endParaRPr lang="ru-RU" sz="3600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838200" y="4419600"/>
            <a:ext cx="7696200" cy="2438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1095375" y="4495800"/>
          <a:ext cx="71596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74" name="Equation" r:id="rId3" imgW="1511280" imgH="482400" progId="Equation.DSMT4">
                  <p:embed/>
                </p:oleObj>
              </mc:Choice>
              <mc:Fallback>
                <p:oleObj name="Equation" r:id="rId3" imgW="15112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495800"/>
                        <a:ext cx="7159625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9866"/>
              </p:ext>
            </p:extLst>
          </p:nvPr>
        </p:nvGraphicFramePr>
        <p:xfrm>
          <a:off x="701675" y="550863"/>
          <a:ext cx="8097838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75" name="Visio" r:id="rId5" imgW="3609857" imgH="1742949" progId="Visio.Drawing.11">
                  <p:embed/>
                </p:oleObj>
              </mc:Choice>
              <mc:Fallback>
                <p:oleObj name="Visio" r:id="rId5" imgW="3609857" imgH="174294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550863"/>
                        <a:ext cx="8097838" cy="392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800" dirty="0" smtClean="0"/>
              <a:t>Инвертирующий сумматор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757</Words>
  <Application>Microsoft Office PowerPoint</Application>
  <PresentationFormat>Экран (4:3)</PresentationFormat>
  <Paragraphs>91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Symbol</vt:lpstr>
      <vt:lpstr>Tahoma</vt:lpstr>
      <vt:lpstr>Office Theme</vt:lpstr>
      <vt:lpstr>Документ Microsoft Visio 2003–2010</vt:lpstr>
      <vt:lpstr>Equation</vt:lpstr>
      <vt:lpstr>Visio</vt:lpstr>
      <vt:lpstr>MathType 6.0 Equation</vt:lpstr>
      <vt:lpstr>ЛИНЕЙНЫЕ ПРЕОБРАЗОВАТЕЛИ (УСИЛИТЕЛИ и пр.)  НА ОСНОВЕ ОУ</vt:lpstr>
      <vt:lpstr>Презентация PowerPoint</vt:lpstr>
      <vt:lpstr>Презентация PowerPoint</vt:lpstr>
      <vt:lpstr>Схемы на основе  ОУ с использованием только I-входа (и для сигнала, и для цепи ООС)  с "виртуальным нулем“ UNI = 0В (жестко связано с «землей»)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Схемы на основе  ОУ с использованием  NI-входа для сигнала  и I-входа для ООС </vt:lpstr>
      <vt:lpstr>Презентация PowerPoint</vt:lpstr>
      <vt:lpstr>Презентация PowerPoint</vt:lpstr>
      <vt:lpstr>Презентация PowerPoint</vt:lpstr>
      <vt:lpstr>Презентация PowerPoint</vt:lpstr>
      <vt:lpstr>УСИЛИТЕЛЬ ПЕРЕМЕННОГО НАПРЯЖЕНИЯ (УПН)</vt:lpstr>
      <vt:lpstr>Презентация PowerPoint</vt:lpstr>
      <vt:lpstr>Презентация PowerPoint</vt:lpstr>
      <vt:lpstr>Источники потерь значения KU по сравнению с номинальным (в частотной области)</vt:lpstr>
      <vt:lpstr>Презентация PowerPoint</vt:lpstr>
      <vt:lpstr>Презентация PowerPoint</vt:lpstr>
      <vt:lpstr>Презентация PowerPoint</vt:lpstr>
      <vt:lpstr>Основные выводы по простым УК  на основе ОУ</vt:lpstr>
      <vt:lpstr>Презентация PowerPoint</vt:lpstr>
      <vt:lpstr>Презентация PowerPoint</vt:lpstr>
      <vt:lpstr>Презентация PowerPoint</vt:lpstr>
      <vt:lpstr>*** Схемы на основе  ОУ с разомкнутой цепью ОС  (уже не совсем аналоговые!!!) 3-му курсу – 2016 не надо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УСИЛИТЕЛИ НА БИПОЛЯРНЫХ ТРАНЗИСТОРАХ</dc:title>
  <dc:creator>brik</dc:creator>
  <cp:lastModifiedBy>alex</cp:lastModifiedBy>
  <cp:revision>1088</cp:revision>
  <dcterms:created xsi:type="dcterms:W3CDTF">2012-02-07T16:51:37Z</dcterms:created>
  <dcterms:modified xsi:type="dcterms:W3CDTF">2016-03-27T07:29:28Z</dcterms:modified>
</cp:coreProperties>
</file>