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50" r:id="rId2"/>
    <p:sldId id="299" r:id="rId3"/>
    <p:sldId id="475" r:id="rId4"/>
    <p:sldId id="283" r:id="rId5"/>
    <p:sldId id="461" r:id="rId6"/>
    <p:sldId id="510" r:id="rId7"/>
    <p:sldId id="315" r:id="rId8"/>
    <p:sldId id="452" r:id="rId9"/>
    <p:sldId id="512" r:id="rId10"/>
    <p:sldId id="263" r:id="rId11"/>
    <p:sldId id="516" r:id="rId12"/>
    <p:sldId id="515" r:id="rId13"/>
    <p:sldId id="522" r:id="rId14"/>
    <p:sldId id="514" r:id="rId15"/>
    <p:sldId id="523" r:id="rId16"/>
    <p:sldId id="518" r:id="rId17"/>
    <p:sldId id="526" r:id="rId18"/>
    <p:sldId id="517" r:id="rId19"/>
    <p:sldId id="519" r:id="rId20"/>
    <p:sldId id="520" r:id="rId21"/>
    <p:sldId id="454" r:id="rId22"/>
    <p:sldId id="317" r:id="rId23"/>
    <p:sldId id="462" r:id="rId24"/>
    <p:sldId id="525" r:id="rId25"/>
    <p:sldId id="521" r:id="rId26"/>
    <p:sldId id="319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F9FE"/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571" autoAdjust="0"/>
  </p:normalViewPr>
  <p:slideViewPr>
    <p:cSldViewPr>
      <p:cViewPr varScale="1">
        <p:scale>
          <a:sx n="99" d="100"/>
          <a:sy n="99" d="100"/>
        </p:scale>
        <p:origin x="3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DEA2D-54EB-4AD3-88F1-7922F7F5BF68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E5550-B952-48DC-A832-B9A8779214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02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E5550-B952-48DC-A832-B9A87792148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73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E5550-B952-48DC-A832-B9A87792148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897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E5550-B952-48DC-A832-B9A87792148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48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E5550-B952-48DC-A832-B9A87792148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06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2014538"/>
            <a:ext cx="54006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Visio_2003_20104.vsd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wmf"/><Relationship Id="rId4" Type="http://schemas.openxmlformats.org/officeDocument/2006/relationships/oleObject" Target="../embeddings/_________Microsoft_Visio_2003_20105.vsd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Visio_2003_20106.vsd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Visio_2003_20107.vsd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Visio_2003_20108.vsd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Visio_2003_20109.vsd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_________Microsoft_Visio_2003_201010.vsd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7.emf"/><Relationship Id="rId4" Type="http://schemas.openxmlformats.org/officeDocument/2006/relationships/oleObject" Target="../embeddings/_________Microsoft_Visio_2003_201011.vsd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Visio_2003_201012.vsd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Visio_2003_201013.vsd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4.emf"/><Relationship Id="rId5" Type="http://schemas.openxmlformats.org/officeDocument/2006/relationships/oleObject" Target="../embeddings/_________Microsoft_Visio_2003_201014.vsd"/><Relationship Id="rId4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_________Microsoft_Visio_2003_20101.vsd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Visio_2003_20102.vsd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Visio_2003_20103.vsd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28800"/>
            <a:ext cx="8991600" cy="1905000"/>
          </a:xfr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ОПРЕДЕЛЕНИЕ И ОСНОВНЫЕ СВОЙСТВА ОУ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622763"/>
              </p:ext>
            </p:extLst>
          </p:nvPr>
        </p:nvGraphicFramePr>
        <p:xfrm>
          <a:off x="149225" y="733425"/>
          <a:ext cx="8845550" cy="561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1" name="Visio" r:id="rId3" imgW="4705249" imgH="2905006" progId="Visio.Drawing.11">
                  <p:embed/>
                </p:oleObj>
              </mc:Choice>
              <mc:Fallback>
                <p:oleObj name="Visio" r:id="rId3" imgW="4705249" imgH="29050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733425"/>
                        <a:ext cx="8845550" cy="561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    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СПХ  </a:t>
            </a:r>
            <a:r>
              <a:rPr lang="ru-RU" sz="3200" dirty="0" smtClean="0"/>
              <a:t>почти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идеального  ОУ (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KD &gt;&gt;1,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∞)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0" y="5608638"/>
            <a:ext cx="9144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23191" y="4419600"/>
            <a:ext cx="9144000" cy="9445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При разомкнутой цепи ООС диапазон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U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Tahoma" pitchFamily="34" charset="0"/>
              </a:rPr>
              <a:t>IN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– </a:t>
            </a:r>
            <a:r>
              <a:rPr lang="ru-RU" sz="2400" i="1" u="sng" dirty="0" smtClean="0">
                <a:latin typeface="Tahoma" pitchFamily="34" charset="0"/>
                <a:ea typeface="+mj-ea"/>
                <a:cs typeface="Tahoma" pitchFamily="34" charset="0"/>
              </a:rPr>
              <a:t>микровольты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, т.к.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1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значение </a:t>
            </a:r>
            <a:r>
              <a:rPr kumimoji="0" lang="en-US" sz="2400" i="1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K</a:t>
            </a:r>
            <a:r>
              <a:rPr kumimoji="0" lang="en-US" sz="2400" i="1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D</a:t>
            </a:r>
            <a:r>
              <a:rPr kumimoji="0" lang="en-US" sz="2400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– </a:t>
            </a:r>
            <a:r>
              <a:rPr kumimoji="0" lang="ru-RU" sz="2400" i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сотни тысяч</a:t>
            </a:r>
            <a:r>
              <a:rPr kumimoji="0" lang="ru-RU" sz="2400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!!!</a:t>
            </a:r>
            <a:endParaRPr kumimoji="0" lang="ru-RU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-12834" y="5546600"/>
            <a:ext cx="9144000" cy="1158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Все равно, работать, как нормальный усилитель он не может! Тем более, что точное значение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KD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 неизвестно!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endParaRPr lang="ru-RU" sz="2400" i="1" dirty="0" smtClean="0">
              <a:latin typeface="Tahoma" pitchFamily="34" charset="0"/>
              <a:ea typeface="+mj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Например, в ТУ указано «не менее 100000»</a:t>
            </a:r>
            <a:endParaRPr kumimoji="0" lang="ru-RU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84723"/>
              </p:ext>
            </p:extLst>
          </p:nvPr>
        </p:nvGraphicFramePr>
        <p:xfrm>
          <a:off x="15875" y="536575"/>
          <a:ext cx="8866188" cy="582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281" name="Visio" r:id="rId4" imgW="4716000" imgH="3001320" progId="Visio.Drawing.11">
                  <p:embed/>
                </p:oleObj>
              </mc:Choice>
              <mc:Fallback>
                <p:oleObj name="Visio" r:id="rId4" imgW="4716000" imgH="3001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" y="536575"/>
                        <a:ext cx="8866188" cy="582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0" y="5608638"/>
            <a:ext cx="9144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49695" y="6400800"/>
            <a:ext cx="9144000" cy="457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Значение (не знак!!!)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U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Tahoma" pitchFamily="34" charset="0"/>
              </a:rPr>
              <a:t>CM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 – 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паспортные данные ОУ</a:t>
            </a:r>
            <a:endParaRPr lang="en-US" sz="2400" i="1" baseline="-25000" dirty="0" smtClean="0">
              <a:latin typeface="Tahoma" pitchFamily="34" charset="0"/>
              <a:ea typeface="+mj-ea"/>
              <a:cs typeface="Tahoma" pitchFamily="34" charset="0"/>
              <a:sym typeface="Symbol" panose="05050102010706020507" pitchFamily="18" charset="2"/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9.   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СПХ  реального  ОУ (</a:t>
            </a:r>
            <a:r>
              <a:rPr lang="ru-RU" sz="3200" dirty="0" err="1"/>
              <a:t>н</a:t>
            </a: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апряжение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смещения) 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67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68175"/>
              </p:ext>
            </p:extLst>
          </p:nvPr>
        </p:nvGraphicFramePr>
        <p:xfrm>
          <a:off x="0" y="332843"/>
          <a:ext cx="8866187" cy="582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61" name="Visio" r:id="rId3" imgW="4716000" imgH="3001320" progId="Visio.Drawing.11">
                  <p:embed/>
                </p:oleObj>
              </mc:Choice>
              <mc:Fallback>
                <p:oleObj name="Visio" r:id="rId3" imgW="4716000" imgH="3001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2843"/>
                        <a:ext cx="8866187" cy="58245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0" y="5608638"/>
            <a:ext cx="9144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36513" y="3791523"/>
            <a:ext cx="9144000" cy="9445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noProof="0" dirty="0" smtClean="0">
                <a:latin typeface="Tahoma" pitchFamily="34" charset="0"/>
                <a:ea typeface="+mj-ea"/>
                <a:cs typeface="Tahoma" pitchFamily="34" charset="0"/>
              </a:rPr>
              <a:t>Балансировка</a:t>
            </a:r>
            <a:r>
              <a:rPr lang="ru-RU" sz="2400" i="1" noProof="0" dirty="0" smtClean="0">
                <a:latin typeface="Tahoma" pitchFamily="34" charset="0"/>
                <a:ea typeface="+mj-ea"/>
                <a:cs typeface="Tahoma" pitchFamily="34" charset="0"/>
              </a:rPr>
              <a:t> – приведение ОУ в состояние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noProof="0" dirty="0" smtClean="0">
                <a:latin typeface="Tahoma" pitchFamily="34" charset="0"/>
                <a:ea typeface="+mj-ea"/>
                <a:cs typeface="Tahoma" pitchFamily="34" charset="0"/>
              </a:rPr>
              <a:t>U</a:t>
            </a:r>
            <a:r>
              <a:rPr lang="en-US" sz="2400" i="1" baseline="-25000" noProof="0" dirty="0" smtClean="0">
                <a:latin typeface="Tahoma" pitchFamily="34" charset="0"/>
                <a:ea typeface="+mj-ea"/>
                <a:cs typeface="Tahoma" pitchFamily="34" charset="0"/>
              </a:rPr>
              <a:t>OUT</a:t>
            </a:r>
            <a:r>
              <a:rPr lang="en-US" sz="2400" i="1" noProof="0" dirty="0" smtClean="0">
                <a:latin typeface="Tahoma" pitchFamily="34" charset="0"/>
                <a:ea typeface="+mj-ea"/>
                <a:cs typeface="Tahoma" pitchFamily="34" charset="0"/>
              </a:rPr>
              <a:t>=0 </a:t>
            </a:r>
            <a:r>
              <a:rPr lang="ru-RU" sz="2400" i="1" noProof="0" dirty="0" smtClean="0">
                <a:latin typeface="Tahoma" pitchFamily="34" charset="0"/>
                <a:ea typeface="+mj-ea"/>
                <a:cs typeface="Tahoma" pitchFamily="34" charset="0"/>
              </a:rPr>
              <a:t>при </a:t>
            </a:r>
            <a:r>
              <a:rPr lang="en-US" sz="2400" i="1" noProof="0" dirty="0" smtClean="0">
                <a:latin typeface="Tahoma" pitchFamily="34" charset="0"/>
                <a:ea typeface="+mj-ea"/>
                <a:cs typeface="Tahoma" pitchFamily="34" charset="0"/>
              </a:rPr>
              <a:t>U</a:t>
            </a:r>
            <a:r>
              <a:rPr lang="en-US" sz="2400" i="1" baseline="-25000" noProof="0" dirty="0" smtClean="0">
                <a:latin typeface="Tahoma" pitchFamily="34" charset="0"/>
                <a:ea typeface="+mj-ea"/>
                <a:cs typeface="Tahoma" pitchFamily="34" charset="0"/>
              </a:rPr>
              <a:t>I</a:t>
            </a:r>
            <a:r>
              <a:rPr lang="en-US" sz="2400" i="1" noProof="0" dirty="0" smtClean="0">
                <a:latin typeface="Tahoma" pitchFamily="34" charset="0"/>
                <a:ea typeface="+mj-ea"/>
                <a:cs typeface="Tahoma" pitchFamily="34" charset="0"/>
              </a:rPr>
              <a:t>=U</a:t>
            </a:r>
            <a:r>
              <a:rPr lang="en-US" sz="2400" i="1" baseline="-25000" noProof="0" dirty="0" smtClean="0">
                <a:latin typeface="Tahoma" pitchFamily="34" charset="0"/>
                <a:ea typeface="+mj-ea"/>
                <a:cs typeface="Tahoma" pitchFamily="34" charset="0"/>
              </a:rPr>
              <a:t>NI</a:t>
            </a:r>
            <a:r>
              <a:rPr lang="en-US" sz="2400" i="1" noProof="0" dirty="0" smtClean="0">
                <a:latin typeface="Tahoma" pitchFamily="34" charset="0"/>
                <a:ea typeface="+mj-ea"/>
                <a:cs typeface="Tahoma" pitchFamily="34" charset="0"/>
              </a:rPr>
              <a:t>=0</a:t>
            </a:r>
            <a:endParaRPr kumimoji="0" lang="ru-RU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          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Балансировка реального  ОУ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- 1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-16565" y="2472928"/>
            <a:ext cx="9144000" cy="126087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При условиях на входе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U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Tahoma" pitchFamily="34" charset="0"/>
              </a:rPr>
              <a:t>I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=U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Tahoma" pitchFamily="34" charset="0"/>
              </a:rPr>
              <a:t>NI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=0 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у каждой модели ОУ будет свое </a:t>
            </a:r>
            <a:r>
              <a:rPr lang="ru-RU" sz="2400" b="1" i="1" u="sng" dirty="0" smtClean="0">
                <a:latin typeface="Tahoma" pitchFamily="34" charset="0"/>
                <a:ea typeface="+mj-ea"/>
                <a:cs typeface="Tahoma" pitchFamily="34" charset="0"/>
              </a:rPr>
              <a:t>значение и знак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U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Tahoma" pitchFamily="34" charset="0"/>
              </a:rPr>
              <a:t>OUT(</a:t>
            </a:r>
            <a:r>
              <a:rPr lang="ru-RU" sz="2400" i="1" baseline="-25000" dirty="0" smtClean="0">
                <a:latin typeface="Tahoma" pitchFamily="34" charset="0"/>
                <a:ea typeface="+mj-ea"/>
                <a:cs typeface="Tahoma" pitchFamily="34" charset="0"/>
              </a:rPr>
              <a:t>НБ)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latin typeface="Tahoma" pitchFamily="34" charset="0"/>
                <a:ea typeface="+mj-ea"/>
                <a:cs typeface="Tahoma" pitchFamily="34" charset="0"/>
              </a:rPr>
              <a:t>Знак 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зависит от вида СПХ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ОУ: А или В на №10</a:t>
            </a:r>
            <a:endParaRPr kumimoji="0" lang="ru-RU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36513" y="4804998"/>
            <a:ext cx="9144000" cy="9445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noProof="0" dirty="0" smtClean="0">
                <a:latin typeface="Tahoma" pitchFamily="34" charset="0"/>
                <a:ea typeface="+mj-ea"/>
                <a:cs typeface="Tahoma" pitchFamily="34" charset="0"/>
              </a:rPr>
              <a:t>Балансировка</a:t>
            </a:r>
            <a:r>
              <a:rPr lang="en-US" sz="2400" i="1" noProof="0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2400" i="1" noProof="0" dirty="0" smtClean="0">
                <a:latin typeface="Tahoma" pitchFamily="34" charset="0"/>
                <a:ea typeface="+mj-ea"/>
                <a:cs typeface="Tahoma" pitchFamily="34" charset="0"/>
              </a:rPr>
              <a:t>производится – подачей </a:t>
            </a:r>
            <a:r>
              <a:rPr lang="en-US" sz="2400" i="1" noProof="0" dirty="0" smtClean="0">
                <a:latin typeface="Tahoma" pitchFamily="34" charset="0"/>
                <a:ea typeface="+mj-ea"/>
                <a:cs typeface="Tahoma" pitchFamily="34" charset="0"/>
              </a:rPr>
              <a:t>U</a:t>
            </a:r>
            <a:r>
              <a:rPr lang="en-US" sz="2400" i="1" baseline="-25000" noProof="0" dirty="0" smtClean="0">
                <a:latin typeface="Tahoma" pitchFamily="34" charset="0"/>
                <a:ea typeface="+mj-ea"/>
                <a:cs typeface="Tahoma" pitchFamily="34" charset="0"/>
              </a:rPr>
              <a:t>CM</a:t>
            </a:r>
            <a:r>
              <a:rPr lang="en-US" sz="2400" i="1" noProof="0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2400" i="1" noProof="0" dirty="0" smtClean="0">
                <a:latin typeface="Tahoma" pitchFamily="34" charset="0"/>
                <a:ea typeface="+mj-ea"/>
                <a:cs typeface="Tahoma" pitchFamily="34" charset="0"/>
              </a:rPr>
              <a:t>на </a:t>
            </a:r>
            <a:r>
              <a:rPr lang="ru-RU" sz="2400" i="1" u="sng" noProof="0" dirty="0" smtClean="0">
                <a:latin typeface="Tahoma" pitchFamily="34" charset="0"/>
                <a:ea typeface="+mj-ea"/>
                <a:cs typeface="Tahoma" pitchFamily="34" charset="0"/>
              </a:rPr>
              <a:t>один</a:t>
            </a:r>
            <a:r>
              <a:rPr lang="ru-RU" sz="2400" i="1" noProof="0" dirty="0" smtClean="0">
                <a:latin typeface="Tahoma" pitchFamily="34" charset="0"/>
                <a:ea typeface="+mj-ea"/>
                <a:cs typeface="Tahoma" pitchFamily="34" charset="0"/>
              </a:rPr>
              <a:t> из входов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; на другом остается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U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Tahoma" pitchFamily="34" charset="0"/>
              </a:rPr>
              <a:t>IN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=0.</a:t>
            </a:r>
            <a:r>
              <a:rPr lang="ru-RU" sz="2400" i="1" noProof="0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endParaRPr kumimoji="0" lang="ru-RU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8" name="Заголовок 2"/>
          <p:cNvSpPr txBox="1">
            <a:spLocks/>
          </p:cNvSpPr>
          <p:nvPr/>
        </p:nvSpPr>
        <p:spPr>
          <a:xfrm>
            <a:off x="18257" y="5869680"/>
            <a:ext cx="9144000" cy="9445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Выбор входа в принципе произвольный, но этим (а также </a:t>
            </a:r>
            <a:r>
              <a:rPr lang="ru-RU" sz="2400" i="1" u="sng" dirty="0" smtClean="0">
                <a:latin typeface="Tahoma" pitchFamily="34" charset="0"/>
                <a:ea typeface="+mj-ea"/>
                <a:cs typeface="Tahoma" pitchFamily="34" charset="0"/>
              </a:rPr>
              <a:t>знаком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U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Tahoma" pitchFamily="34" charset="0"/>
              </a:rPr>
              <a:t>OUT</a:t>
            </a:r>
            <a:r>
              <a:rPr lang="ru-RU" sz="2400" i="1" baseline="-25000" dirty="0" smtClean="0">
                <a:latin typeface="Tahoma" pitchFamily="34" charset="0"/>
                <a:ea typeface="+mj-ea"/>
                <a:cs typeface="Tahoma" pitchFamily="34" charset="0"/>
              </a:rPr>
              <a:t>(НБ)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 определяется знак подаваемого напряжения.</a:t>
            </a:r>
            <a:endParaRPr kumimoji="0" lang="ru-RU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1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364908"/>
              </p:ext>
            </p:extLst>
          </p:nvPr>
        </p:nvGraphicFramePr>
        <p:xfrm>
          <a:off x="36513" y="238125"/>
          <a:ext cx="8845550" cy="580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21" name="Visio" r:id="rId3" imgW="4705249" imgH="2990924" progId="Visio.Drawing.11">
                  <p:embed/>
                </p:oleObj>
              </mc:Choice>
              <mc:Fallback>
                <p:oleObj name="Visio" r:id="rId3" imgW="4705249" imgH="299092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238125"/>
                        <a:ext cx="8845550" cy="580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0" y="5608638"/>
            <a:ext cx="9144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-33130" y="5045077"/>
            <a:ext cx="9144000" cy="8063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u="sng" dirty="0" smtClean="0">
                <a:latin typeface="Tahoma" pitchFamily="34" charset="0"/>
                <a:ea typeface="+mj-ea"/>
                <a:cs typeface="Tahoma" pitchFamily="34" charset="0"/>
              </a:rPr>
              <a:t>На что влияет отсутствие балансировки?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1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в режиме </a:t>
            </a:r>
            <a:r>
              <a:rPr kumimoji="0" lang="en-US" sz="2400" i="1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DC</a:t>
            </a:r>
            <a:r>
              <a:rPr kumimoji="0" lang="en-US" sz="2400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kumimoji="0" lang="ru-RU" sz="2400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(УПТ) может очень сильно искажать </a:t>
            </a:r>
            <a:r>
              <a:rPr kumimoji="0" lang="ru-RU" sz="2400" i="1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результат</a:t>
            </a:r>
            <a:r>
              <a:rPr kumimoji="0" lang="ru-RU" sz="2400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, особенно с учетом возможного </a:t>
            </a:r>
            <a:r>
              <a:rPr kumimoji="0" lang="en-US" sz="2400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U</a:t>
            </a:r>
            <a:r>
              <a:rPr kumimoji="0" lang="en-US" sz="2400" i="1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OUT(</a:t>
            </a:r>
            <a:r>
              <a:rPr kumimoji="0" lang="ru-RU" sz="2400" i="1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НБ</a:t>
            </a:r>
            <a:r>
              <a:rPr kumimoji="0" lang="en-US" sz="2400" i="1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)</a:t>
            </a:r>
            <a:r>
              <a:rPr kumimoji="0" lang="en-US" sz="2400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≠</a:t>
            </a:r>
            <a:r>
              <a:rPr lang="en-US" sz="2400" i="1" dirty="0" err="1" smtClean="0">
                <a:latin typeface="Tahoma" pitchFamily="34" charset="0"/>
                <a:ea typeface="+mj-ea"/>
                <a:cs typeface="Tahoma" pitchFamily="34" charset="0"/>
              </a:rPr>
              <a:t>const</a:t>
            </a:r>
            <a:endParaRPr kumimoji="0" lang="ru-RU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          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Балансировка реального  ОУ - 2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-39756" y="5946568"/>
            <a:ext cx="9144000" cy="8063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1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в режиме </a:t>
            </a: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A</a:t>
            </a:r>
            <a:r>
              <a:rPr kumimoji="0" lang="en-US" sz="2400" i="1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C</a:t>
            </a:r>
            <a:r>
              <a:rPr kumimoji="0" lang="en-US" sz="2400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kumimoji="0" lang="ru-RU" sz="2400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(УП</a:t>
            </a:r>
            <a:r>
              <a:rPr kumimoji="0" lang="en-US" sz="2400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H</a:t>
            </a:r>
            <a:r>
              <a:rPr kumimoji="0" lang="ru-RU" sz="2400" i="1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) 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только на </a:t>
            </a:r>
            <a:r>
              <a:rPr lang="ru-RU" sz="2400" i="1" u="sng" dirty="0" smtClean="0">
                <a:latin typeface="Tahoma" pitchFamily="34" charset="0"/>
                <a:ea typeface="+mj-ea"/>
                <a:cs typeface="Tahoma" pitchFamily="34" charset="0"/>
              </a:rPr>
              <a:t>несимметричность</a:t>
            </a:r>
            <a:r>
              <a:rPr lang="en-US" sz="2400" i="1" u="sng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2400" i="1" u="sng" dirty="0" smtClean="0">
                <a:latin typeface="Tahoma" pitchFamily="34" charset="0"/>
                <a:ea typeface="+mj-ea"/>
                <a:cs typeface="Tahoma" pitchFamily="34" charset="0"/>
              </a:rPr>
              <a:t>рабочего диапазона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en-US" sz="2400" i="1" dirty="0" err="1" smtClean="0">
                <a:latin typeface="Tahoma" pitchFamily="34" charset="0"/>
                <a:ea typeface="+mj-ea"/>
                <a:cs typeface="Tahoma" pitchFamily="34" charset="0"/>
              </a:rPr>
              <a:t>u</a:t>
            </a:r>
            <a:r>
              <a:rPr lang="en-US" sz="2400" i="1" baseline="-25000" dirty="0" err="1" smtClean="0">
                <a:latin typeface="Tahoma" pitchFamily="34" charset="0"/>
                <a:ea typeface="+mj-ea"/>
                <a:cs typeface="Tahoma" pitchFamily="34" charset="0"/>
              </a:rPr>
              <a:t>OUT</a:t>
            </a:r>
            <a:r>
              <a:rPr lang="ru-RU" sz="2400" i="1" baseline="-25000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– часто можно даже пренебречь</a:t>
            </a:r>
            <a:endParaRPr kumimoji="0" lang="ru-RU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12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855139"/>
              </p:ext>
            </p:extLst>
          </p:nvPr>
        </p:nvGraphicFramePr>
        <p:xfrm>
          <a:off x="23813" y="536575"/>
          <a:ext cx="8866187" cy="582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40" name="Visio" r:id="rId3" imgW="4716000" imgH="3001320" progId="Visio.Drawing.11">
                  <p:embed/>
                </p:oleObj>
              </mc:Choice>
              <mc:Fallback>
                <p:oleObj name="Visio" r:id="rId3" imgW="4716000" imgH="3001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3" y="536575"/>
                        <a:ext cx="8866187" cy="582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0" y="5608638"/>
            <a:ext cx="9144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0" y="5715000"/>
            <a:ext cx="9144000" cy="11049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Ограничение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U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Tahoma" pitchFamily="34" charset="0"/>
              </a:rPr>
              <a:t>OUT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 – 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на уровне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~ 0.9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V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CC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Линейность </a:t>
            </a: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U</a:t>
            </a:r>
            <a:r>
              <a:rPr lang="en-US" sz="2400" i="1" baseline="-25000" dirty="0">
                <a:latin typeface="Tahoma" pitchFamily="34" charset="0"/>
                <a:ea typeface="+mj-ea"/>
                <a:cs typeface="Tahoma" pitchFamily="34" charset="0"/>
              </a:rPr>
              <a:t>OUT</a:t>
            </a: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 – </a:t>
            </a:r>
            <a:r>
              <a:rPr lang="ru-RU" sz="2400" i="1" dirty="0">
                <a:latin typeface="Tahoma" pitchFamily="34" charset="0"/>
                <a:ea typeface="+mj-ea"/>
                <a:cs typeface="Tahoma" pitchFamily="34" charset="0"/>
              </a:rPr>
              <a:t>на уровне </a:t>
            </a: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~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0.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8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V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CC</a:t>
            </a:r>
            <a:endParaRPr lang="en-US" sz="2400" i="1" baseline="-25000" dirty="0">
              <a:latin typeface="Tahoma" pitchFamily="34" charset="0"/>
              <a:ea typeface="+mj-ea"/>
              <a:cs typeface="Tahoma" pitchFamily="34" charset="0"/>
              <a:sym typeface="Symbol" panose="05050102010706020507" pitchFamily="18" charset="2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СПХ  реального  ОУ (сбалансированного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)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981200"/>
            <a:ext cx="8991600" cy="1676400"/>
          </a:xfr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600" dirty="0" smtClean="0"/>
              <a:t>Виды сигналов в ОУ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9698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814108"/>
              </p:ext>
            </p:extLst>
          </p:nvPr>
        </p:nvGraphicFramePr>
        <p:xfrm>
          <a:off x="46038" y="1122363"/>
          <a:ext cx="8856662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26" name="Visio" r:id="rId3" imgW="4705249" imgH="2609966" progId="Visio.Drawing.11">
                  <p:embed/>
                </p:oleObj>
              </mc:Choice>
              <mc:Fallback>
                <p:oleObj name="Visio" r:id="rId3" imgW="4705249" imgH="26099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1122363"/>
                        <a:ext cx="8856662" cy="491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13.           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Виды входных сигналов ОУ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33130" y="5593557"/>
            <a:ext cx="9144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9939" y="782809"/>
            <a:ext cx="9144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Несимметричный (с "землей")</a:t>
            </a:r>
            <a:endParaRPr kumimoji="0" lang="ru-RU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0" y="3047379"/>
            <a:ext cx="4267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Разностный</a:t>
            </a:r>
            <a:endParaRPr kumimoji="0" lang="ru-RU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4694583" y="3047379"/>
            <a:ext cx="4267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Симметричный (без "земли")</a:t>
            </a:r>
            <a:endParaRPr kumimoji="0" lang="ru-RU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1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03264"/>
              </p:ext>
            </p:extLst>
          </p:nvPr>
        </p:nvGraphicFramePr>
        <p:xfrm>
          <a:off x="263525" y="2600325"/>
          <a:ext cx="8859838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494" name="Visio" r:id="rId3" imgW="4705249" imgH="2266834" progId="Visio.Drawing.11">
                  <p:embed/>
                </p:oleObj>
              </mc:Choice>
              <mc:Fallback>
                <p:oleObj name="Visio" r:id="rId3" imgW="4705249" imgH="226683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2600325"/>
                        <a:ext cx="8859838" cy="425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14.                 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ОУ – синфазный сигнал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32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SS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(1)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33130" y="5593557"/>
            <a:ext cx="9144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9939" y="782809"/>
            <a:ext cx="9144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/>
          </p:nvPr>
        </p:nvGraphicFramePr>
        <p:xfrm>
          <a:off x="1562100" y="1288348"/>
          <a:ext cx="4533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495" name="Equation" r:id="rId5" imgW="4533840" imgH="507960" progId="Equation.DSMT4">
                  <p:embed/>
                </p:oleObj>
              </mc:Choice>
              <mc:Fallback>
                <p:oleObj name="Equation" r:id="rId5" imgW="45338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2100" y="1288348"/>
                        <a:ext cx="4533900" cy="508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663434"/>
              </p:ext>
            </p:extLst>
          </p:nvPr>
        </p:nvGraphicFramePr>
        <p:xfrm>
          <a:off x="2133600" y="2362200"/>
          <a:ext cx="4521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496" name="Equation" r:id="rId7" imgW="4520880" imgH="507960" progId="Equation.DSMT4">
                  <p:embed/>
                </p:oleObj>
              </mc:Choice>
              <mc:Fallback>
                <p:oleObj name="Equation" r:id="rId7" imgW="45208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3600" y="2362200"/>
                        <a:ext cx="4521200" cy="508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97562" y="649069"/>
            <a:ext cx="89916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Совокупность напряжений на входах ОУ можно представить в виде алгебраической суммы</a:t>
            </a:r>
            <a:endParaRPr lang="en-US" sz="2000" b="1" i="1" baseline="-25000" dirty="0">
              <a:latin typeface="Tahoma" pitchFamily="34" charset="0"/>
              <a:cs typeface="Tahoma" pitchFamily="34" charset="0"/>
              <a:sym typeface="Symbol" panose="05050102010706020507" pitchFamily="18" charset="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72200" y="1251477"/>
            <a:ext cx="247816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и</a:t>
            </a:r>
            <a:r>
              <a:rPr lang="ru-RU" sz="24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ли наоборот</a:t>
            </a:r>
            <a:endParaRPr lang="en-US" sz="2800" b="1" i="1" baseline="-25000" dirty="0">
              <a:latin typeface="Tahoma" pitchFamily="34" charset="0"/>
              <a:cs typeface="Tahoma" pitchFamily="34" charset="0"/>
              <a:sym typeface="Symbol" panose="05050102010706020507" pitchFamily="18" charset="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046" y="1752600"/>
            <a:ext cx="910595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«Одинаковая» часть </a:t>
            </a:r>
            <a:r>
              <a:rPr lang="en-US" sz="24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U</a:t>
            </a:r>
            <a:r>
              <a:rPr lang="en-US" sz="2400" i="1" baseline="-25000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0</a:t>
            </a:r>
            <a:r>
              <a:rPr lang="en-US" sz="24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 – </a:t>
            </a:r>
            <a:r>
              <a:rPr lang="ru-RU" sz="24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синфазный сигнал </a:t>
            </a:r>
            <a:r>
              <a:rPr lang="en-US" sz="2800" b="1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U</a:t>
            </a:r>
            <a:r>
              <a:rPr lang="en-US" sz="2800" b="1" i="1" baseline="-25000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SS</a:t>
            </a:r>
            <a:endParaRPr lang="en-US" sz="3200" b="1" i="1" baseline="-25000" dirty="0">
              <a:latin typeface="Tahoma" pitchFamily="34" charset="0"/>
              <a:cs typeface="Tahoma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395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84398"/>
              </p:ext>
            </p:extLst>
          </p:nvPr>
        </p:nvGraphicFramePr>
        <p:xfrm>
          <a:off x="320468" y="685800"/>
          <a:ext cx="8856662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356" name="Visio" r:id="rId4" imgW="4705249" imgH="2609966" progId="Visio.Drawing.11">
                  <p:embed/>
                </p:oleObj>
              </mc:Choice>
              <mc:Fallback>
                <p:oleObj name="Visio" r:id="rId4" imgW="4705249" imgH="26099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468" y="685800"/>
                        <a:ext cx="8856662" cy="491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33130" y="5593557"/>
            <a:ext cx="9144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9939" y="782809"/>
            <a:ext cx="9144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14590"/>
              </p:ext>
            </p:extLst>
          </p:nvPr>
        </p:nvGraphicFramePr>
        <p:xfrm>
          <a:off x="2344530" y="5642891"/>
          <a:ext cx="4521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357" name="Equation" r:id="rId6" imgW="4520880" imgH="507960" progId="Equation.DSMT4">
                  <p:embed/>
                </p:oleObj>
              </mc:Choice>
              <mc:Fallback>
                <p:oleObj name="Equation" r:id="rId6" imgW="45208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44530" y="5642891"/>
                        <a:ext cx="4521200" cy="508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Заголовок 2"/>
          <p:cNvSpPr txBox="1">
            <a:spLocks/>
          </p:cNvSpPr>
          <p:nvPr/>
        </p:nvSpPr>
        <p:spPr>
          <a:xfrm>
            <a:off x="152400" y="15240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             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ОУ – синфазный сигнал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32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SS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(2)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Заголовок 2"/>
          <p:cNvSpPr txBox="1">
            <a:spLocks/>
          </p:cNvSpPr>
          <p:nvPr/>
        </p:nvSpPr>
        <p:spPr>
          <a:xfrm>
            <a:off x="-6417" y="6293059"/>
            <a:ext cx="9144000" cy="564941"/>
          </a:xfrm>
          <a:prstGeom prst="rect">
            <a:avLst/>
          </a:prstGeom>
          <a:solidFill>
            <a:srgbClr val="CAF9FE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Вывод: для корректной работы должно быть </a:t>
            </a:r>
            <a:r>
              <a:rPr lang="en-US" sz="2400" b="1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K</a:t>
            </a:r>
            <a:r>
              <a:rPr lang="en-US" sz="2400" b="1" i="1" baseline="-25000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SS</a:t>
            </a:r>
            <a:r>
              <a:rPr lang="en-US" sz="2400" b="1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 &lt;&lt; K</a:t>
            </a:r>
            <a:r>
              <a:rPr lang="en-US" sz="2400" b="1" i="1" baseline="-25000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D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!!!</a:t>
            </a:r>
            <a:endParaRPr lang="en-US" sz="2400" i="1" u="sng" baseline="-25000" dirty="0">
              <a:latin typeface="Tahoma" pitchFamily="34" charset="0"/>
              <a:ea typeface="+mj-ea"/>
              <a:cs typeface="Tahoma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35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         </a:t>
            </a:r>
            <a:r>
              <a:rPr lang="ru-RU" sz="3200" dirty="0" smtClean="0"/>
              <a:t>К</a:t>
            </a: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оэффициент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ослабления СС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K</a:t>
            </a:r>
            <a:r>
              <a:rPr lang="en-US" sz="3200" baseline="-25000" dirty="0" smtClean="0"/>
              <a:t>OCC</a:t>
            </a:r>
            <a:endParaRPr kumimoji="0" lang="ru-RU" sz="3200" i="0" u="none" strike="noStrike" kern="1200" cap="none" spc="0" normalizeH="0" baseline="-2500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33130" y="5593557"/>
            <a:ext cx="9144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9939" y="782809"/>
            <a:ext cx="9144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9" name="Заголовок 2"/>
          <p:cNvSpPr txBox="1">
            <a:spLocks/>
          </p:cNvSpPr>
          <p:nvPr/>
        </p:nvSpPr>
        <p:spPr>
          <a:xfrm>
            <a:off x="-13252" y="711011"/>
            <a:ext cx="9144000" cy="5649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Типовое значение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в ОУ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K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SS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≈ 1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 </a:t>
            </a:r>
            <a:endParaRPr lang="en-US" sz="2400" i="1" u="sng" baseline="-25000" dirty="0">
              <a:latin typeface="Tahoma" pitchFamily="34" charset="0"/>
              <a:ea typeface="+mj-ea"/>
              <a:cs typeface="Tahoma" pitchFamily="34" charset="0"/>
              <a:sym typeface="Symbol" panose="05050102010706020507" pitchFamily="18" charset="2"/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-76200" y="1527324"/>
            <a:ext cx="1994452" cy="5649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Отношение</a:t>
            </a:r>
            <a:endParaRPr lang="en-US" sz="2400" i="1" u="sng" baseline="-25000" dirty="0">
              <a:latin typeface="Tahoma" pitchFamily="34" charset="0"/>
              <a:ea typeface="+mj-ea"/>
              <a:cs typeface="Tahoma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322484"/>
              </p:ext>
            </p:extLst>
          </p:nvPr>
        </p:nvGraphicFramePr>
        <p:xfrm>
          <a:off x="2006600" y="1384300"/>
          <a:ext cx="2667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361" name="Equation" r:id="rId4" imgW="2666880" imgH="952200" progId="Equation.DSMT4">
                  <p:embed/>
                </p:oleObj>
              </mc:Choice>
              <mc:Fallback>
                <p:oleObj name="Equation" r:id="rId4" imgW="266688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6600" y="1384300"/>
                        <a:ext cx="2667000" cy="952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Заголовок 2"/>
          <p:cNvSpPr txBox="1">
            <a:spLocks/>
          </p:cNvSpPr>
          <p:nvPr/>
        </p:nvSpPr>
        <p:spPr>
          <a:xfrm>
            <a:off x="4824895" y="1527323"/>
            <a:ext cx="4368800" cy="5649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коэффициент ослабления СС</a:t>
            </a:r>
            <a:endParaRPr lang="en-US" sz="2400" i="1" u="sng" baseline="-25000" dirty="0">
              <a:latin typeface="Tahoma" pitchFamily="34" charset="0"/>
              <a:ea typeface="+mj-ea"/>
              <a:cs typeface="Tahoma" pitchFamily="34" charset="0"/>
              <a:sym typeface="Symbol" panose="05050102010706020507" pitchFamily="18" charset="2"/>
            </a:endParaRPr>
          </a:p>
        </p:txBody>
      </p:sp>
      <p:sp>
        <p:nvSpPr>
          <p:cNvPr id="24" name="Заголовок 2"/>
          <p:cNvSpPr txBox="1">
            <a:spLocks/>
          </p:cNvSpPr>
          <p:nvPr/>
        </p:nvSpPr>
        <p:spPr>
          <a:xfrm>
            <a:off x="-152400" y="2454880"/>
            <a:ext cx="9283148" cy="897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При действии внешней ООС величины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K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D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и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K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SS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уменьшаются одинаково, т.е. получается </a:t>
            </a:r>
            <a:r>
              <a:rPr lang="en-US" sz="2400" b="1" i="1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K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SS.OC</a:t>
            </a:r>
            <a:r>
              <a:rPr lang="en-US" sz="2400" b="1" i="1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 &lt;&lt; 1</a:t>
            </a:r>
            <a:endParaRPr lang="en-US" sz="2400" b="1" i="1" u="sng" baseline="-25000" dirty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  <a:sym typeface="Symbol" panose="05050102010706020507" pitchFamily="18" charset="2"/>
            </a:endParaRPr>
          </a:p>
        </p:txBody>
      </p:sp>
      <p:sp>
        <p:nvSpPr>
          <p:cNvPr id="25" name="Заголовок 2"/>
          <p:cNvSpPr txBox="1">
            <a:spLocks/>
          </p:cNvSpPr>
          <p:nvPr/>
        </p:nvSpPr>
        <p:spPr>
          <a:xfrm>
            <a:off x="-93870" y="3441865"/>
            <a:ext cx="9283148" cy="897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Пример: Для ОУ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K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D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= 100000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,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K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SS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=1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в схеме с ООС получили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K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U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 = 100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, т.е. 0.001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K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D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При этом оказалось что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K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SS.OC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 = 0.001,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ru-RU" sz="2400" i="1" dirty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т.е. 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0.001</a:t>
            </a:r>
            <a:r>
              <a:rPr lang="ru-RU" sz="2400" i="1" dirty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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K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SS</a:t>
            </a:r>
            <a:endParaRPr lang="en-US" sz="2400" i="1" baseline="-25000" dirty="0">
              <a:latin typeface="Tahoma" pitchFamily="34" charset="0"/>
              <a:ea typeface="+mj-ea"/>
              <a:cs typeface="Tahoma" pitchFamily="34" charset="0"/>
              <a:sym typeface="Symbol" panose="05050102010706020507" pitchFamily="18" charset="2"/>
            </a:endParaRPr>
          </a:p>
        </p:txBody>
      </p:sp>
      <p:sp>
        <p:nvSpPr>
          <p:cNvPr id="26" name="Заголовок 2"/>
          <p:cNvSpPr txBox="1">
            <a:spLocks/>
          </p:cNvSpPr>
          <p:nvPr/>
        </p:nvSpPr>
        <p:spPr>
          <a:xfrm>
            <a:off x="-129209" y="4511334"/>
            <a:ext cx="9283148" cy="115646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В схемах с внешней ООС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(а это </a:t>
            </a:r>
            <a:r>
              <a:rPr lang="ru-RU" sz="2400" i="1" u="sng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все реальные схемы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 на основе ОУ!!!) СС не только не усиливается, а очень сильно подавляется!!!</a:t>
            </a:r>
          </a:p>
        </p:txBody>
      </p:sp>
      <p:sp>
        <p:nvSpPr>
          <p:cNvPr id="27" name="Заголовок 2"/>
          <p:cNvSpPr txBox="1">
            <a:spLocks/>
          </p:cNvSpPr>
          <p:nvPr/>
        </p:nvSpPr>
        <p:spPr>
          <a:xfrm>
            <a:off x="-212034" y="5593557"/>
            <a:ext cx="9283148" cy="11564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Это свойство широко используется для передачи слабых сигналов в </a:t>
            </a:r>
            <a:r>
              <a:rPr lang="ru-RU" sz="2400" i="1" u="sng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симметричном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 виде в среде с большими наводками</a:t>
            </a:r>
          </a:p>
        </p:txBody>
      </p:sp>
    </p:spTree>
    <p:extLst>
      <p:ext uri="{BB962C8B-B14F-4D97-AF65-F5344CB8AC3E}">
        <p14:creationId xmlns:p14="http://schemas.microsoft.com/office/powerpoint/2010/main" val="29536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3048000"/>
          </a:xfr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indent="270000" algn="ctr">
              <a:buNone/>
            </a:pP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Операционный усилитель (ОУ) – это устройство, предназначенное для проведения различных операций (</a:t>
            </a:r>
            <a:r>
              <a:rPr lang="ru-RU" i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только усиление!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indent="270000" algn="ctr">
              <a:buNone/>
            </a:pP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i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аналоговыми</a:t>
            </a:r>
            <a:r>
              <a:rPr lang="en-US" i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(!)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сигналами </a:t>
            </a:r>
            <a:endParaRPr lang="ru-RU" b="1" i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70000" algn="ctr">
              <a:buNone/>
            </a:pPr>
            <a:r>
              <a:rPr lang="ru-RU" sz="4000" b="1" i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 наличии внешней цепи ООС!!!</a:t>
            </a:r>
          </a:p>
          <a:p>
            <a:pPr lvl="0"/>
            <a:endParaRPr lang="ru-RU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      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ОУ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терминология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- 1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"/>
          <p:cNvSpPr txBox="1">
            <a:spLocks/>
          </p:cNvSpPr>
          <p:nvPr/>
        </p:nvSpPr>
        <p:spPr>
          <a:xfrm>
            <a:off x="0" y="4041568"/>
            <a:ext cx="8915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i="1" noProof="0" dirty="0" smtClean="0">
                <a:latin typeface="Tahoma" pitchFamily="34" charset="0"/>
                <a:ea typeface="+mj-ea"/>
                <a:cs typeface="Tahoma" pitchFamily="34" charset="0"/>
              </a:rPr>
              <a:t>У </a:t>
            </a:r>
            <a:r>
              <a:rPr lang="ru-RU" sz="2800" i="1" u="sng" noProof="0" dirty="0" smtClean="0">
                <a:latin typeface="Tahoma" pitchFamily="34" charset="0"/>
                <a:ea typeface="+mj-ea"/>
                <a:cs typeface="Tahoma" pitchFamily="34" charset="0"/>
              </a:rPr>
              <a:t>аналогового</a:t>
            </a:r>
            <a:r>
              <a:rPr lang="en-US" sz="2800" dirty="0"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сигнала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в</a:t>
            </a:r>
            <a:r>
              <a:rPr kumimoji="0" lang="ru-RU" sz="28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любом состоянии</a:t>
            </a:r>
            <a:endParaRPr kumimoji="0" lang="en-US" sz="2800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U</a:t>
            </a:r>
            <a:r>
              <a:rPr kumimoji="0" lang="en-US" sz="2800" i="1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OUT</a:t>
            </a: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является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kumimoji="0" lang="ru-RU" sz="2800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непрерывной</a:t>
            </a: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функцией</a:t>
            </a:r>
            <a:r>
              <a:rPr kumimoji="0" lang="ru-RU" sz="28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U</a:t>
            </a:r>
            <a:r>
              <a:rPr kumimoji="0" lang="en-US" sz="2800" i="1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IN</a:t>
            </a:r>
            <a:r>
              <a:rPr lang="en-US" sz="2800" i="1" dirty="0" smtClean="0">
                <a:latin typeface="Tahoma" pitchFamily="34" charset="0"/>
                <a:ea typeface="+mj-ea"/>
                <a:cs typeface="Tahoma" pitchFamily="34" charset="0"/>
              </a:rPr>
              <a:t>.</a:t>
            </a:r>
            <a:endParaRPr kumimoji="0" lang="ru-RU" sz="28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1" name="Заголовок 2"/>
          <p:cNvSpPr txBox="1">
            <a:spLocks/>
          </p:cNvSpPr>
          <p:nvPr/>
        </p:nvSpPr>
        <p:spPr>
          <a:xfrm>
            <a:off x="-13252" y="5334000"/>
            <a:ext cx="9157252" cy="12192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i="1" dirty="0" smtClean="0">
                <a:latin typeface="Tahoma" pitchFamily="34" charset="0"/>
                <a:ea typeface="+mj-ea"/>
                <a:cs typeface="Tahoma" pitchFamily="34" charset="0"/>
              </a:rPr>
              <a:t>Внешняя цепь ООС –  обязательное условие нормальной работы аналоговой схемы на основе ОУ.</a:t>
            </a: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</a:t>
            </a:r>
            <a:endParaRPr kumimoji="0" lang="ru-RU" sz="28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33958"/>
              </p:ext>
            </p:extLst>
          </p:nvPr>
        </p:nvGraphicFramePr>
        <p:xfrm>
          <a:off x="-49695" y="830003"/>
          <a:ext cx="8856662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3" name="Visio" r:id="rId3" imgW="4705249" imgH="2609966" progId="Visio.Drawing.11">
                  <p:embed/>
                </p:oleObj>
              </mc:Choice>
              <mc:Fallback>
                <p:oleObj name="Visio" r:id="rId3" imgW="4705249" imgH="26099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9695" y="830003"/>
                        <a:ext cx="8856662" cy="491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   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 подавления наводки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33130" y="5593557"/>
            <a:ext cx="9144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097577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Пример из №15: </a:t>
            </a:r>
            <a:r>
              <a:rPr lang="ru-RU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Для ОУ </a:t>
            </a:r>
            <a:r>
              <a:rPr lang="en-US" sz="2000" b="1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K</a:t>
            </a:r>
            <a:r>
              <a:rPr lang="en-US" sz="2000" b="1" i="1" baseline="-25000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D </a:t>
            </a:r>
            <a:r>
              <a:rPr lang="en-US" sz="2000" b="1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= 100000</a:t>
            </a:r>
            <a:r>
              <a:rPr lang="ru-RU" sz="2000" b="1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, </a:t>
            </a:r>
            <a:r>
              <a:rPr lang="en-US" sz="2000" b="1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K</a:t>
            </a:r>
            <a:r>
              <a:rPr lang="en-US" sz="2000" b="1" i="1" baseline="-25000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SS </a:t>
            </a:r>
            <a:r>
              <a:rPr lang="en-US" sz="2000" b="1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=1</a:t>
            </a:r>
            <a:r>
              <a:rPr lang="ru-RU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.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в схеме с ООС получили </a:t>
            </a:r>
            <a:r>
              <a:rPr lang="en-US" sz="2000" b="1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K</a:t>
            </a:r>
            <a:r>
              <a:rPr lang="en-US" sz="2000" b="1" i="1" baseline="-25000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U</a:t>
            </a:r>
            <a:r>
              <a:rPr lang="en-US" sz="2000" b="1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 = 100</a:t>
            </a:r>
            <a:r>
              <a:rPr lang="ru-RU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, т.е. 0.001</a:t>
            </a:r>
            <a:r>
              <a:rPr lang="en-US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K</a:t>
            </a:r>
            <a:r>
              <a:rPr lang="en-US" i="1" baseline="-25000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D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При этом оказалось что </a:t>
            </a:r>
            <a:r>
              <a:rPr lang="en-US" sz="2000" b="1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K</a:t>
            </a:r>
            <a:r>
              <a:rPr lang="en-US" sz="2000" b="1" i="1" baseline="-25000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SS.OC</a:t>
            </a:r>
            <a:r>
              <a:rPr lang="en-US" sz="2000" b="1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 = </a:t>
            </a:r>
            <a:r>
              <a:rPr lang="ru-RU" sz="2000" b="1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ru-RU" sz="2000" b="1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0.001</a:t>
            </a:r>
            <a:r>
              <a:rPr lang="en-US" sz="2000" b="1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ru-RU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т.е. 0.001</a:t>
            </a:r>
            <a:r>
              <a:rPr lang="ru-RU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</a:t>
            </a:r>
            <a:r>
              <a:rPr lang="en-US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K</a:t>
            </a:r>
            <a:r>
              <a:rPr lang="en-US" i="1" baseline="-25000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SS</a:t>
            </a:r>
            <a:r>
              <a:rPr lang="en-US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en-US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  </a:t>
            </a:r>
            <a:endParaRPr lang="en-US" i="1" baseline="-25000" dirty="0">
              <a:latin typeface="Tahoma" pitchFamily="34" charset="0"/>
              <a:cs typeface="Tahoma" pitchFamily="34" charset="0"/>
              <a:sym typeface="Symbol" panose="05050102010706020507" pitchFamily="18" charset="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9330" y="6147179"/>
            <a:ext cx="89916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Условия работы: </a:t>
            </a:r>
            <a:r>
              <a:rPr lang="en-US" sz="2000" b="1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U</a:t>
            </a:r>
            <a:r>
              <a:rPr lang="en-US" sz="2000" b="1" i="1" baseline="-25000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S</a:t>
            </a:r>
            <a:r>
              <a:rPr lang="en-US" sz="2000" b="1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=5mV</a:t>
            </a:r>
            <a:r>
              <a:rPr lang="en-US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, </a:t>
            </a:r>
            <a:r>
              <a:rPr lang="en-US" sz="2000" b="1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U</a:t>
            </a:r>
            <a:r>
              <a:rPr lang="en-US" sz="2000" b="1" i="1" baseline="-25000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HAB</a:t>
            </a:r>
            <a:r>
              <a:rPr lang="en-US" sz="2000" b="1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 = 100mV </a:t>
            </a:r>
            <a:r>
              <a:rPr lang="ru-RU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(но наводка – это СС)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В результате на выходе: </a:t>
            </a:r>
            <a:r>
              <a:rPr lang="en-US" sz="2000" b="1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U</a:t>
            </a:r>
            <a:r>
              <a:rPr lang="en-US" sz="2000" b="1" i="1" baseline="-25000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OUT(S) </a:t>
            </a:r>
            <a:r>
              <a:rPr lang="en-US" sz="2000" b="1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= 500mV</a:t>
            </a:r>
            <a:r>
              <a:rPr lang="en-US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, </a:t>
            </a:r>
            <a:r>
              <a:rPr lang="en-US" sz="2000" b="1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U</a:t>
            </a:r>
            <a:r>
              <a:rPr lang="en-US" sz="2000" b="1" i="1" baseline="-25000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OUT(HAV) </a:t>
            </a:r>
            <a:r>
              <a:rPr lang="en-US" sz="2000" b="1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= 0.1mV</a:t>
            </a:r>
            <a:endParaRPr lang="en-US" sz="2000" b="1" i="1" baseline="-25000" dirty="0">
              <a:latin typeface="Tahoma" pitchFamily="34" charset="0"/>
              <a:cs typeface="Tahoma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71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057400"/>
            <a:ext cx="9144000" cy="2362200"/>
          </a:xfrm>
          <a:solidFill>
            <a:srgbClr val="0000F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ДИНАМИЧЕСКИЕ ПАРАМЕТРЫ ОУ</a:t>
            </a:r>
            <a:br>
              <a:rPr lang="ru-RU" dirty="0" smtClean="0"/>
            </a:br>
            <a:r>
              <a:rPr lang="ru-RU" dirty="0" smtClean="0"/>
              <a:t>(Поведение ОУ </a:t>
            </a:r>
            <a:br>
              <a:rPr lang="ru-RU" dirty="0" smtClean="0"/>
            </a:br>
            <a:r>
              <a:rPr lang="ru-RU" dirty="0" smtClean="0"/>
              <a:t>в частотной и временной областях)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411965"/>
              </p:ext>
            </p:extLst>
          </p:nvPr>
        </p:nvGraphicFramePr>
        <p:xfrm>
          <a:off x="-228600" y="476389"/>
          <a:ext cx="8067675" cy="409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2" name="Visio" r:id="rId3" imgW="4343535" imgH="2209825" progId="Visio.Drawing.11">
                  <p:embed/>
                </p:oleObj>
              </mc:Choice>
              <mc:Fallback>
                <p:oleObj name="Visio" r:id="rId3" imgW="4343535" imgH="2209825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476389"/>
                        <a:ext cx="8067675" cy="409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Заголовок 2"/>
          <p:cNvSpPr txBox="1">
            <a:spLocks/>
          </p:cNvSpPr>
          <p:nvPr/>
        </p:nvSpPr>
        <p:spPr>
          <a:xfrm>
            <a:off x="457200" y="51054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35211" y="4567983"/>
            <a:ext cx="91440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Частота, на которой значение падает до 1 (0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dB) –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частота единичного усиления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f1</a:t>
            </a:r>
            <a:r>
              <a:rPr lang="ru-RU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паспортная характеристика усилителя.</a:t>
            </a:r>
          </a:p>
          <a:p>
            <a:pPr algn="ctr"/>
            <a:r>
              <a:rPr lang="ru-RU" sz="2800" b="1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уже единицы и даже десятки МГц(!!!).</a:t>
            </a:r>
            <a:endParaRPr lang="ru-RU" sz="2800" b="1" i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АЧХ ОУ с разомкнутой петлей ООС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(K</a:t>
            </a:r>
            <a:r>
              <a:rPr kumimoji="0" lang="en-US" sz="32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cs typeface="Arial"/>
              </a:rPr>
              <a:t>→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/>
                <a:cs typeface="Tahoma"/>
              </a:rPr>
              <a:t>∞)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20522" y="596074"/>
            <a:ext cx="4572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Значения  </a:t>
            </a:r>
            <a:r>
              <a:rPr lang="en-US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LF</a:t>
            </a:r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очень малые,</a:t>
            </a:r>
          </a:p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пределах (10 – 100)Гц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1066800" y="609600"/>
          <a:ext cx="7543800" cy="3839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96" name="Visio" r:id="rId3" imgW="4353306" imgH="2221230" progId="Visio.Drawing.11">
                  <p:embed/>
                </p:oleObj>
              </mc:Choice>
              <mc:Fallback>
                <p:oleObj name="Visio" r:id="rId3" imgW="4353306" imgH="222123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09600"/>
                        <a:ext cx="7543800" cy="38396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Заголовок 2"/>
          <p:cNvSpPr txBox="1">
            <a:spLocks/>
          </p:cNvSpPr>
          <p:nvPr/>
        </p:nvSpPr>
        <p:spPr>
          <a:xfrm>
            <a:off x="457200" y="51054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4419600"/>
            <a:ext cx="9144000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ОУ с разомкнутой петлей ООС не может работать в области частот более (10 </a:t>
            </a:r>
            <a:r>
              <a:rPr lang="ru-RU" sz="3200" dirty="0" smtClean="0">
                <a:latin typeface="Tahoma"/>
                <a:cs typeface="Tahoma"/>
              </a:rPr>
              <a:t>÷ </a:t>
            </a:r>
            <a:r>
              <a:rPr lang="en-US" sz="3200" dirty="0" smtClean="0">
                <a:latin typeface="Tahoma"/>
                <a:cs typeface="Tahoma"/>
              </a:rPr>
              <a:t>5</a:t>
            </a:r>
            <a:r>
              <a:rPr lang="ru-RU" sz="3200" dirty="0" smtClean="0">
                <a:latin typeface="Tahoma"/>
                <a:cs typeface="Tahoma"/>
              </a:rPr>
              <a:t>0)</a:t>
            </a:r>
            <a:r>
              <a:rPr lang="ru-RU" sz="3200" dirty="0" smtClean="0"/>
              <a:t>Гц</a:t>
            </a:r>
            <a:endParaRPr lang="ru-RU" sz="3200" dirty="0"/>
          </a:p>
        </p:txBody>
      </p:sp>
      <p:sp>
        <p:nvSpPr>
          <p:cNvPr id="34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Выводы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АЧХ ОУ с разомкнутой петлей ООС.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5562600"/>
            <a:ext cx="9144000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ОУ с разомкнутой петлей ООС не может работать </a:t>
            </a:r>
            <a:r>
              <a:rPr lang="ru-RU" sz="3200" b="1" i="1" u="sng" dirty="0" smtClean="0"/>
              <a:t>только</a:t>
            </a:r>
            <a:r>
              <a:rPr lang="ru-RU" sz="3200" dirty="0" smtClean="0"/>
              <a:t> с входными сигналами </a:t>
            </a:r>
            <a:r>
              <a:rPr lang="en-US" sz="3200" dirty="0" smtClean="0"/>
              <a:t>&gt; </a:t>
            </a:r>
            <a:r>
              <a:rPr lang="ru-RU" sz="3200" dirty="0" smtClean="0"/>
              <a:t>(10 </a:t>
            </a:r>
            <a:r>
              <a:rPr lang="ru-RU" sz="3200" dirty="0" smtClean="0">
                <a:latin typeface="Tahoma"/>
                <a:cs typeface="Tahoma"/>
              </a:rPr>
              <a:t>÷ </a:t>
            </a:r>
            <a:r>
              <a:rPr lang="ru-RU" sz="3200" dirty="0" smtClean="0"/>
              <a:t>50)мкВ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Заголовок 2"/>
          <p:cNvSpPr txBox="1">
            <a:spLocks/>
          </p:cNvSpPr>
          <p:nvPr/>
        </p:nvSpPr>
        <p:spPr>
          <a:xfrm>
            <a:off x="457200" y="51054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871598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любом усилителе ООС </a:t>
            </a:r>
            <a:r>
              <a:rPr lang="ru-RU" sz="3200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увеличивает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ПП в сторону ВЧ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 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той же степени, в какой </a:t>
            </a:r>
            <a:r>
              <a:rPr lang="ru-RU" sz="3200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уменьшает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значение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32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U.OC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сравнению с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32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U0</a:t>
            </a:r>
            <a:endParaRPr lang="ru-RU" sz="3200" b="1" i="1" u="sng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Еще раз о влиянии ООС на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2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32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26277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Коэффициент изменения</a:t>
            </a:r>
            <a:endParaRPr lang="ru-RU" sz="2800" b="1" i="1" u="sng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00140"/>
              </p:ext>
            </p:extLst>
          </p:nvPr>
        </p:nvGraphicFramePr>
        <p:xfrm>
          <a:off x="2019300" y="3187689"/>
          <a:ext cx="5105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466" name="Equation" r:id="rId4" imgW="5105160" imgH="507960" progId="Equation.DSMT4">
                  <p:embed/>
                </p:oleObj>
              </mc:Choice>
              <mc:Fallback>
                <p:oleObj name="Equation" r:id="rId4" imgW="51051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9300" y="3187689"/>
                        <a:ext cx="5105400" cy="508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-9939" y="37525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</a:t>
            </a:r>
            <a:endParaRPr lang="ru-RU" sz="2800" b="1" i="1" u="sng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33130" y="4269273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при разомкнутой цепи ООС 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28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LF0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=20</a:t>
            </a:r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Гц, а 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=10</a:t>
            </a:r>
            <a:r>
              <a:rPr lang="en-US" sz="2800" i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ctr"/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 при наличии ООС, создающей 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=100</a:t>
            </a:r>
          </a:p>
          <a:p>
            <a:pPr algn="ctr"/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будет уже </a:t>
            </a:r>
            <a:r>
              <a:rPr lang="en-US" sz="2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2800" i="1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LF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=f</a:t>
            </a:r>
            <a:r>
              <a:rPr lang="en-US" sz="28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LF0 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K</a:t>
            </a:r>
            <a:r>
              <a:rPr lang="en-US" sz="28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D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/K</a:t>
            </a:r>
            <a:r>
              <a:rPr lang="en-US" sz="28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U 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=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кГц</a:t>
            </a:r>
            <a:endParaRPr lang="en-US" sz="28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228600" y="5862856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паспорте ОУ задают не значение </a:t>
            </a:r>
            <a:r>
              <a:rPr lang="en-US" sz="2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2800" i="1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LF</a:t>
            </a:r>
            <a:r>
              <a:rPr lang="ru-RU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 связанное с ним значение 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f1 ≈ </a:t>
            </a:r>
            <a:r>
              <a:rPr lang="en-US" sz="28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2800" i="1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LF</a:t>
            </a:r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</a:t>
            </a:r>
            <a:r>
              <a:rPr lang="ru-RU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i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28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914400" y="5828540"/>
            <a:ext cx="7772400" cy="9723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" name="Заголовок 2"/>
          <p:cNvSpPr txBox="1">
            <a:spLocks/>
          </p:cNvSpPr>
          <p:nvPr/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Связь усилительных и частотных свойств</a:t>
            </a:r>
            <a:endParaRPr kumimoji="0" lang="ru-RU" sz="2800" b="1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Заголовок 2"/>
          <p:cNvSpPr txBox="1">
            <a:spLocks/>
          </p:cNvSpPr>
          <p:nvPr/>
        </p:nvSpPr>
        <p:spPr>
          <a:xfrm>
            <a:off x="788504" y="4495800"/>
            <a:ext cx="8229600" cy="9541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85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365941"/>
              </p:ext>
            </p:extLst>
          </p:nvPr>
        </p:nvGraphicFramePr>
        <p:xfrm>
          <a:off x="1537493" y="5828540"/>
          <a:ext cx="6526213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12" name="Equation" r:id="rId3" imgW="1422360" imgH="228600" progId="Equation.DSMT4">
                  <p:embed/>
                </p:oleObj>
              </mc:Choice>
              <mc:Fallback>
                <p:oleObj name="Equation" r:id="rId3" imgW="1422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7493" y="5828540"/>
                        <a:ext cx="6526213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95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148468"/>
              </p:ext>
            </p:extLst>
          </p:nvPr>
        </p:nvGraphicFramePr>
        <p:xfrm>
          <a:off x="158750" y="533400"/>
          <a:ext cx="8945563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13" name="Visio" r:id="rId5" imgW="7820143" imgH="3124124" progId="Visio.Drawing.11">
                  <p:embed/>
                </p:oleObj>
              </mc:Choice>
              <mc:Fallback>
                <p:oleObj name="Visio" r:id="rId5" imgW="7820143" imgH="312412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533400"/>
                        <a:ext cx="8945563" cy="359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                   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Влияние внешней ООС на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8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80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HF</a:t>
            </a:r>
            <a:r>
              <a:rPr kumimoji="0" lang="en-US" sz="28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28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ВЧ)</a:t>
            </a:r>
            <a:endParaRPr kumimoji="0" lang="ru-RU" sz="280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504" y="4180509"/>
            <a:ext cx="8991600" cy="1384995"/>
          </a:xfrm>
          <a:prstGeom prst="rect">
            <a:avLst/>
          </a:prstGeom>
          <a:solidFill>
            <a:srgbClr val="CAF9FE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K</a:t>
            </a:r>
            <a:r>
              <a:rPr lang="en-US" sz="2800" b="1" i="1" baseline="-25000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U1 </a:t>
            </a:r>
            <a:r>
              <a:rPr lang="en-US" sz="2800" b="1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= 1000</a:t>
            </a:r>
            <a:r>
              <a:rPr lang="ru-RU" sz="2800" b="1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, </a:t>
            </a:r>
            <a:r>
              <a:rPr lang="el-GR" sz="2800" b="1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Δ</a:t>
            </a:r>
            <a:r>
              <a:rPr lang="en-US" sz="2800" b="1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f</a:t>
            </a:r>
            <a:r>
              <a:rPr lang="en-US" sz="2800" b="1" i="1" baseline="-25000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en-US" sz="2800" b="1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=1</a:t>
            </a:r>
            <a:r>
              <a:rPr lang="ru-RU" sz="2800" b="1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0кГц</a:t>
            </a:r>
            <a:r>
              <a:rPr lang="ru-RU" sz="24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.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800" b="1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K</a:t>
            </a:r>
            <a:r>
              <a:rPr lang="en-US" sz="2800" b="1" i="1" baseline="-25000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U</a:t>
            </a:r>
            <a:r>
              <a:rPr lang="ru-RU" sz="2800" b="1" i="1" baseline="-25000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2</a:t>
            </a:r>
            <a:r>
              <a:rPr lang="en-US" sz="2800" b="1" i="1" baseline="-25000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en-US" sz="2800" b="1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= </a:t>
            </a:r>
            <a:r>
              <a:rPr lang="en-US" sz="2800" b="1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100</a:t>
            </a:r>
            <a:r>
              <a:rPr lang="ru-RU" sz="2800" b="1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, </a:t>
            </a:r>
            <a:r>
              <a:rPr lang="el-GR" sz="2800" b="1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Δ</a:t>
            </a:r>
            <a:r>
              <a:rPr lang="en-US" sz="2800" b="1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f</a:t>
            </a:r>
            <a:r>
              <a:rPr lang="en-US" sz="2800" b="1" i="1" baseline="-25000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en-US" sz="2800" b="1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=1</a:t>
            </a:r>
            <a:r>
              <a:rPr lang="ru-RU" sz="2800" b="1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00кГц</a:t>
            </a:r>
            <a:r>
              <a:rPr lang="ru-RU" sz="28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.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400" b="1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K</a:t>
            </a:r>
            <a:r>
              <a:rPr lang="en-US" sz="2400" b="1" i="1" baseline="-25000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U</a:t>
            </a:r>
            <a:r>
              <a:rPr lang="ru-RU" sz="2400" b="1" i="1" baseline="-25000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3</a:t>
            </a:r>
            <a:r>
              <a:rPr lang="en-US" sz="2400" b="1" i="1" baseline="-25000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en-US" sz="2400" b="1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= </a:t>
            </a:r>
            <a:r>
              <a:rPr lang="en-US" sz="2800" b="1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10</a:t>
            </a:r>
            <a:r>
              <a:rPr lang="ru-RU" sz="2400" b="1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, </a:t>
            </a:r>
            <a:r>
              <a:rPr lang="el-GR" sz="2400" b="1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Δ</a:t>
            </a:r>
            <a:r>
              <a:rPr lang="en-US" sz="2400" b="1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f</a:t>
            </a:r>
            <a:r>
              <a:rPr lang="en-US" sz="2400" b="1" i="1" baseline="-25000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  <a:r>
              <a:rPr lang="en-US" sz="2400" b="1" i="1" dirty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=</a:t>
            </a:r>
            <a:r>
              <a:rPr lang="en-US" sz="2400" b="1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1</a:t>
            </a:r>
            <a:r>
              <a:rPr lang="ru-RU" sz="2400" b="1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МГц</a:t>
            </a:r>
            <a:r>
              <a:rPr lang="ru-RU" sz="2000" i="1" dirty="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31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344871" y="609600"/>
          <a:ext cx="8799129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4" name="Visio" r:id="rId3" imgW="5266944" imgH="2138934" progId="Visio.Drawing.11">
                  <p:embed/>
                </p:oleObj>
              </mc:Choice>
              <mc:Fallback>
                <p:oleObj name="Visio" r:id="rId3" imgW="5266944" imgH="2138934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71" y="609600"/>
                        <a:ext cx="8799129" cy="3581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Заголовок 2"/>
          <p:cNvSpPr txBox="1">
            <a:spLocks/>
          </p:cNvSpPr>
          <p:nvPr/>
        </p:nvSpPr>
        <p:spPr>
          <a:xfrm>
            <a:off x="609600" y="52578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/>
        </p:nvGraphicFramePr>
        <p:xfrm>
          <a:off x="4038600" y="3810000"/>
          <a:ext cx="1828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5" name="Equation" r:id="rId5" imgW="609480" imgH="406080" progId="Equation.DSMT4">
                  <p:embed/>
                </p:oleObj>
              </mc:Choice>
              <mc:Fallback>
                <p:oleObj name="Equation" r:id="rId5" imgW="609480" imgH="406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810000"/>
                        <a:ext cx="18288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0" y="495300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Максимальная скорость нарастания  выходного напряжения при скачке напряжения на входе </a:t>
            </a:r>
          </a:p>
          <a:p>
            <a:pPr algn="ctr"/>
            <a:r>
              <a:rPr lang="en-US" sz="4000" b="1" dirty="0" smtClean="0"/>
              <a:t>V</a:t>
            </a:r>
            <a:r>
              <a:rPr lang="en-US" sz="4000" b="1" baseline="-25000" dirty="0" smtClean="0"/>
              <a:t>U</a:t>
            </a:r>
            <a:r>
              <a:rPr lang="en-US" sz="3200" dirty="0" smtClean="0"/>
              <a:t> – </a:t>
            </a:r>
            <a:r>
              <a:rPr lang="ru-RU" sz="3200" dirty="0" smtClean="0"/>
              <a:t>паспортная </a:t>
            </a:r>
            <a:r>
              <a:rPr lang="en-US" sz="3200" dirty="0" smtClean="0"/>
              <a:t> </a:t>
            </a:r>
            <a:r>
              <a:rPr lang="ru-RU" sz="3200" dirty="0" smtClean="0"/>
              <a:t> характеристика усилителя.</a:t>
            </a:r>
            <a:endParaRPr lang="ru-RU" sz="3200" dirty="0"/>
          </a:p>
        </p:txBody>
      </p:sp>
      <p:sp>
        <p:nvSpPr>
          <p:cNvPr id="34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                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Переходная характеристика ОУ.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ОУ – основная функция и УГО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114800" y="1930400"/>
          <a:ext cx="9144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762" name="Equation" r:id="rId3" imgW="914400" imgH="388800" progId="Equation.DSMT4">
                  <p:embed/>
                </p:oleObj>
              </mc:Choice>
              <mc:Fallback>
                <p:oleObj name="Equation" r:id="rId3" imgW="914400" imgH="388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930400"/>
                        <a:ext cx="91440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380564"/>
              </p:ext>
            </p:extLst>
          </p:nvPr>
        </p:nvGraphicFramePr>
        <p:xfrm>
          <a:off x="0" y="685800"/>
          <a:ext cx="8985250" cy="509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763" name="Visio" r:id="rId5" imgW="9791633" imgH="5553068" progId="Visio.Drawing.11">
                  <p:embed/>
                </p:oleObj>
              </mc:Choice>
              <mc:Fallback>
                <p:oleObj name="Visio" r:id="rId5" imgW="9791633" imgH="5553068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8985250" cy="509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>
          <a:xfrm>
            <a:off x="22571" y="4795044"/>
            <a:ext cx="8915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smtClean="0">
                <a:latin typeface="Tahoma" pitchFamily="34" charset="0"/>
                <a:ea typeface="+mj-ea"/>
                <a:cs typeface="Tahoma" pitchFamily="34" charset="0"/>
              </a:rPr>
              <a:t>K</a:t>
            </a:r>
            <a:r>
              <a:rPr lang="en-US" sz="2800" i="1" baseline="-25000" dirty="0" smtClean="0">
                <a:latin typeface="Tahoma" pitchFamily="34" charset="0"/>
                <a:ea typeface="+mj-ea"/>
                <a:cs typeface="Tahoma" pitchFamily="34" charset="0"/>
              </a:rPr>
              <a:t>D</a:t>
            </a:r>
            <a:r>
              <a:rPr lang="en-US" sz="2800" i="1" dirty="0" smtClean="0">
                <a:latin typeface="Tahoma" pitchFamily="34" charset="0"/>
                <a:ea typeface="+mj-ea"/>
                <a:cs typeface="Tahoma" pitchFamily="34" charset="0"/>
              </a:rPr>
              <a:t> (Difference – </a:t>
            </a:r>
            <a:r>
              <a:rPr lang="ru-RU" sz="2800" i="1" dirty="0" smtClean="0">
                <a:latin typeface="Tahoma" pitchFamily="34" charset="0"/>
                <a:ea typeface="+mj-ea"/>
                <a:cs typeface="Tahoma" pitchFamily="34" charset="0"/>
              </a:rPr>
              <a:t>разность) – коэффициент усиления </a:t>
            </a:r>
            <a:r>
              <a:rPr lang="en-US" sz="2800" i="1" dirty="0" smtClean="0">
                <a:latin typeface="Tahoma" pitchFamily="34" charset="0"/>
                <a:ea typeface="+mj-ea"/>
                <a:cs typeface="Tahoma" pitchFamily="34" charset="0"/>
              </a:rPr>
              <a:t>.</a:t>
            </a:r>
            <a:endParaRPr kumimoji="0" lang="ru-RU" sz="28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4924" y="5881999"/>
            <a:ext cx="9109075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Инвертирующий </a:t>
            </a:r>
            <a:r>
              <a:rPr lang="ru-RU" sz="2800" b="1" i="1" dirty="0" smtClean="0">
                <a:latin typeface="Tahoma" pitchFamily="34" charset="0"/>
                <a:ea typeface="+mj-ea"/>
                <a:cs typeface="Tahoma" pitchFamily="34" charset="0"/>
              </a:rPr>
              <a:t>(</a:t>
            </a:r>
            <a:r>
              <a:rPr lang="en-US" sz="2800" b="1" i="1" dirty="0" smtClean="0">
                <a:latin typeface="Tahoma" pitchFamily="34" charset="0"/>
                <a:ea typeface="+mj-ea"/>
                <a:cs typeface="Tahoma" pitchFamily="34" charset="0"/>
              </a:rPr>
              <a:t>I) 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вход: </a:t>
            </a:r>
            <a:r>
              <a:rPr lang="en-US" sz="2800" b="1" i="1" dirty="0" smtClean="0">
                <a:latin typeface="Tahoma" pitchFamily="34" charset="0"/>
                <a:ea typeface="+mj-ea"/>
                <a:cs typeface="Tahoma" pitchFamily="34" charset="0"/>
              </a:rPr>
              <a:t>U</a:t>
            </a:r>
            <a:r>
              <a:rPr lang="en-US" sz="2800" b="1" i="1" baseline="-25000" dirty="0" smtClean="0">
                <a:latin typeface="Tahoma" pitchFamily="34" charset="0"/>
                <a:ea typeface="+mj-ea"/>
                <a:cs typeface="Tahoma" pitchFamily="34" charset="0"/>
              </a:rPr>
              <a:t>I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изменяет знак </a:t>
            </a:r>
            <a:r>
              <a:rPr lang="en-US" sz="2800" b="1" i="1" dirty="0" smtClean="0">
                <a:latin typeface="Tahoma" pitchFamily="34" charset="0"/>
                <a:ea typeface="+mj-ea"/>
                <a:cs typeface="Tahoma" pitchFamily="34" charset="0"/>
              </a:rPr>
              <a:t>U</a:t>
            </a:r>
            <a:r>
              <a:rPr lang="en-US" sz="2800" b="1" i="1" baseline="-25000" dirty="0" smtClean="0">
                <a:latin typeface="Tahoma" pitchFamily="34" charset="0"/>
                <a:ea typeface="+mj-ea"/>
                <a:cs typeface="Tahoma" pitchFamily="34" charset="0"/>
              </a:rPr>
              <a:t>OUT</a:t>
            </a:r>
            <a:r>
              <a:rPr lang="ru-RU" sz="2400" i="1" baseline="-25000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, </a:t>
            </a:r>
            <a:r>
              <a:rPr lang="ru-RU" sz="2400" i="1" dirty="0" err="1" smtClean="0">
                <a:latin typeface="Tahoma" pitchFamily="34" charset="0"/>
                <a:ea typeface="+mj-ea"/>
                <a:cs typeface="Tahoma" pitchFamily="34" charset="0"/>
              </a:rPr>
              <a:t>Неинвертирующий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 вход </a:t>
            </a:r>
            <a:r>
              <a:rPr lang="en-US" sz="2800" b="1" i="1" dirty="0" smtClean="0">
                <a:latin typeface="Tahoma" pitchFamily="34" charset="0"/>
                <a:ea typeface="+mj-ea"/>
                <a:cs typeface="Tahoma" pitchFamily="34" charset="0"/>
              </a:rPr>
              <a:t>(NI)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: </a:t>
            </a:r>
            <a:r>
              <a:rPr lang="en-US" sz="2800" b="1" i="1" dirty="0" smtClean="0">
                <a:latin typeface="Tahoma" pitchFamily="34" charset="0"/>
                <a:ea typeface="+mj-ea"/>
                <a:cs typeface="Tahoma" pitchFamily="34" charset="0"/>
              </a:rPr>
              <a:t>U</a:t>
            </a:r>
            <a:r>
              <a:rPr lang="en-US" sz="2800" b="1" i="1" baseline="-25000" dirty="0" smtClean="0">
                <a:latin typeface="Tahoma" pitchFamily="34" charset="0"/>
                <a:ea typeface="+mj-ea"/>
                <a:cs typeface="Tahoma" pitchFamily="34" charset="0"/>
              </a:rPr>
              <a:t>NI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не изменяет знака </a:t>
            </a:r>
            <a:r>
              <a:rPr lang="en-US" sz="2800" b="1" i="1" dirty="0" smtClean="0">
                <a:latin typeface="Tahoma" pitchFamily="34" charset="0"/>
                <a:ea typeface="+mj-ea"/>
                <a:cs typeface="Tahoma" pitchFamily="34" charset="0"/>
              </a:rPr>
              <a:t>U</a:t>
            </a:r>
            <a:r>
              <a:rPr lang="en-US" sz="2800" b="1" i="1" baseline="-25000" dirty="0" smtClean="0">
                <a:latin typeface="Tahoma" pitchFamily="34" charset="0"/>
                <a:ea typeface="+mj-ea"/>
                <a:cs typeface="Tahoma" pitchFamily="34" charset="0"/>
              </a:rPr>
              <a:t>OUT</a:t>
            </a:r>
            <a:r>
              <a:rPr lang="ru-RU" sz="2400" i="1" baseline="-25000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,</a:t>
            </a:r>
            <a:endParaRPr lang="en-US" sz="2400" i="1" dirty="0" smtClean="0">
              <a:latin typeface="Tahoma" pitchFamily="34" charset="0"/>
              <a:ea typeface="+mj-ea"/>
              <a:cs typeface="Tahoma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Само вычитание - </a:t>
            </a:r>
            <a:r>
              <a:rPr lang="ru-RU" sz="2400" i="1" u="sng" dirty="0" smtClean="0">
                <a:latin typeface="Tahoma" pitchFamily="34" charset="0"/>
                <a:ea typeface="+mj-ea"/>
                <a:cs typeface="Tahoma" pitchFamily="34" charset="0"/>
              </a:rPr>
              <a:t>алгебраическое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endParaRPr kumimoji="0" lang="ru-RU" sz="2400" i="1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438929"/>
              </p:ext>
            </p:extLst>
          </p:nvPr>
        </p:nvGraphicFramePr>
        <p:xfrm>
          <a:off x="72887" y="606632"/>
          <a:ext cx="8856663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8" name="Visio" r:id="rId3" imgW="4705249" imgH="2609966" progId="Visio.Drawing.11">
                  <p:embed/>
                </p:oleObj>
              </mc:Choice>
              <mc:Fallback>
                <p:oleObj name="Visio" r:id="rId3" imgW="4705249" imgH="2609966" progId="Visio.Drawing.11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7" y="606632"/>
                        <a:ext cx="8856663" cy="491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ru-RU" sz="3200" dirty="0" err="1" smtClean="0"/>
              <a:t>Двухполярное</a:t>
            </a:r>
            <a:r>
              <a:rPr lang="en-US" sz="3200" dirty="0" smtClean="0"/>
              <a:t> </a:t>
            </a:r>
            <a:r>
              <a:rPr lang="ru-RU" sz="3200" dirty="0" smtClean="0"/>
              <a:t>симметричное питание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ОУ: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±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32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</a:t>
            </a:r>
            <a:endParaRPr kumimoji="0" lang="ru-RU" sz="3200" i="0" u="none" strike="noStrike" kern="1200" cap="none" spc="0" normalizeH="0" baseline="-2500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26505" y="5410200"/>
            <a:ext cx="9084365" cy="62706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i="1" dirty="0" smtClean="0">
                <a:latin typeface="Tahoma" pitchFamily="34" charset="0"/>
                <a:ea typeface="+mj-ea"/>
                <a:cs typeface="Tahoma" pitchFamily="34" charset="0"/>
              </a:rPr>
              <a:t>На входе </a:t>
            </a:r>
            <a:r>
              <a:rPr lang="ru-RU" sz="2000" i="1" dirty="0" err="1" smtClean="0">
                <a:latin typeface="Tahoma" pitchFamily="34" charset="0"/>
                <a:ea typeface="+mj-ea"/>
                <a:cs typeface="Tahoma" pitchFamily="34" charset="0"/>
              </a:rPr>
              <a:t>двухполярное</a:t>
            </a:r>
            <a:r>
              <a:rPr lang="ru-RU" sz="2000" i="1" dirty="0" smtClean="0">
                <a:latin typeface="Tahoma" pitchFamily="34" charset="0"/>
                <a:ea typeface="+mj-ea"/>
                <a:cs typeface="Tahoma" pitchFamily="34" charset="0"/>
              </a:rPr>
              <a:t> питание может создавать режим </a:t>
            </a:r>
            <a:r>
              <a:rPr lang="en-US" sz="2000" i="1" dirty="0" smtClean="0">
                <a:latin typeface="Tahoma" pitchFamily="34" charset="0"/>
                <a:ea typeface="+mj-ea"/>
                <a:cs typeface="Tahoma" pitchFamily="34" charset="0"/>
              </a:rPr>
              <a:t>D</a:t>
            </a:r>
            <a:r>
              <a:rPr lang="ru-RU" sz="2000" i="1" dirty="0" smtClean="0">
                <a:latin typeface="Tahoma" pitchFamily="34" charset="0"/>
                <a:ea typeface="+mj-ea"/>
                <a:cs typeface="Tahoma" pitchFamily="34" charset="0"/>
              </a:rPr>
              <a:t>С </a:t>
            </a:r>
            <a:endParaRPr lang="en-US" sz="2000" i="1" dirty="0" smtClean="0">
              <a:latin typeface="Tahoma" pitchFamily="34" charset="0"/>
              <a:ea typeface="+mj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i="1" dirty="0" smtClean="0">
                <a:latin typeface="Tahoma" pitchFamily="34" charset="0"/>
                <a:ea typeface="+mj-ea"/>
                <a:cs typeface="Tahoma" pitchFamily="34" charset="0"/>
              </a:rPr>
              <a:t>(рабочую точку</a:t>
            </a:r>
            <a:r>
              <a:rPr lang="ru-RU" sz="2000" i="1" dirty="0">
                <a:latin typeface="Tahoma" pitchFamily="34" charset="0"/>
                <a:ea typeface="+mj-ea"/>
                <a:cs typeface="Tahoma" pitchFamily="34" charset="0"/>
              </a:rPr>
              <a:t>,</a:t>
            </a:r>
            <a:r>
              <a:rPr lang="en-US" sz="2000" i="1" dirty="0" smtClean="0">
                <a:latin typeface="Tahoma" pitchFamily="34" charset="0"/>
                <a:ea typeface="+mj-ea"/>
                <a:cs typeface="Tahoma" pitchFamily="34" charset="0"/>
              </a:rPr>
              <a:t> OP</a:t>
            </a:r>
            <a:r>
              <a:rPr lang="ru-RU" sz="2000" i="1" dirty="0" smtClean="0">
                <a:latin typeface="Tahoma" pitchFamily="34" charset="0"/>
                <a:ea typeface="+mj-ea"/>
                <a:cs typeface="Tahoma" pitchFamily="34" charset="0"/>
              </a:rPr>
              <a:t>) </a:t>
            </a:r>
            <a:r>
              <a:rPr lang="ru-RU" sz="2000" i="1" u="sng" dirty="0" smtClean="0">
                <a:latin typeface="Tahoma" pitchFamily="34" charset="0"/>
                <a:ea typeface="+mj-ea"/>
                <a:cs typeface="Tahoma" pitchFamily="34" charset="0"/>
              </a:rPr>
              <a:t>без внешней цепи смещения</a:t>
            </a:r>
            <a:endParaRPr kumimoji="0" lang="ru-RU" sz="2000" i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72887" y="6172200"/>
            <a:ext cx="9084365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i="1" noProof="0" dirty="0" smtClean="0">
                <a:latin typeface="Tahoma" pitchFamily="34" charset="0"/>
                <a:ea typeface="+mj-ea"/>
                <a:cs typeface="Tahoma" pitchFamily="34" charset="0"/>
              </a:rPr>
              <a:t>Вывод: ОУ может работать без разделительных конденсаторов, т.е. усиливать как </a:t>
            </a:r>
            <a:r>
              <a:rPr lang="ru-RU" sz="2000" i="1" u="sng" noProof="0" dirty="0" smtClean="0">
                <a:latin typeface="Tahoma" pitchFamily="34" charset="0"/>
                <a:ea typeface="+mj-ea"/>
                <a:cs typeface="Tahoma" pitchFamily="34" charset="0"/>
              </a:rPr>
              <a:t>переменные</a:t>
            </a:r>
            <a:r>
              <a:rPr lang="ru-RU" sz="2000" i="1" noProof="0" dirty="0" smtClean="0">
                <a:latin typeface="Tahoma" pitchFamily="34" charset="0"/>
                <a:ea typeface="+mj-ea"/>
                <a:cs typeface="Tahoma" pitchFamily="34" charset="0"/>
              </a:rPr>
              <a:t>, так и "</a:t>
            </a:r>
            <a:r>
              <a:rPr lang="ru-RU" sz="2000" i="1" u="sng" noProof="0" dirty="0" smtClean="0">
                <a:latin typeface="Tahoma" pitchFamily="34" charset="0"/>
                <a:ea typeface="+mj-ea"/>
                <a:cs typeface="Tahoma" pitchFamily="34" charset="0"/>
              </a:rPr>
              <a:t>постоянные"</a:t>
            </a:r>
            <a:r>
              <a:rPr lang="ru-RU" sz="2000" i="1" noProof="0" dirty="0" smtClean="0">
                <a:latin typeface="Tahoma" pitchFamily="34" charset="0"/>
                <a:ea typeface="+mj-ea"/>
                <a:cs typeface="Tahoma" pitchFamily="34" charset="0"/>
              </a:rPr>
              <a:t> сигналы - УПТ</a:t>
            </a:r>
            <a:endParaRPr kumimoji="0" lang="ru-RU" sz="2000" i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563562"/>
            <a:ext cx="9144000" cy="2789238"/>
          </a:xfr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indent="270000" algn="ctr">
              <a:buNone/>
            </a:pPr>
            <a:r>
              <a:rPr lang="ru-RU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ОУ – это усилитель постоянного тока (УПТ) </a:t>
            </a:r>
          </a:p>
          <a:p>
            <a:pPr indent="270000" algn="ctr">
              <a:buNone/>
            </a:pPr>
            <a:r>
              <a:rPr lang="ru-RU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следующими особенностями (в скобках – идеал):</a:t>
            </a:r>
          </a:p>
          <a:p>
            <a:pPr marL="288000" lvl="0" indent="342900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дифференциальный вход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n-US" b="1" baseline="-25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b="1" baseline="-25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(U</a:t>
            </a:r>
            <a:r>
              <a:rPr lang="en-US" b="1" baseline="-25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 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U</a:t>
            </a:r>
            <a:r>
              <a:rPr lang="en-US" b="1" baseline="-25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288000" lvl="0" indent="342900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высокое входное сопротивление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b="1" baseline="-25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 ∞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)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8000" lvl="0" indent="342900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высокий коэффициент усиления 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b="1" baseline="-25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 ∞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)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288000" lvl="0" indent="342900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малое выходное сопротивление (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b="1" baseline="-25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</a:t>
            </a:r>
            <a:r>
              <a:rPr lang="ru-RU" b="1" baseline="-25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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0</a:t>
            </a:r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)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         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ОУ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терминология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- 2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3"/>
          <p:cNvSpPr txBox="1">
            <a:spLocks/>
          </p:cNvSpPr>
          <p:nvPr/>
        </p:nvSpPr>
        <p:spPr>
          <a:xfrm>
            <a:off x="0" y="3505200"/>
            <a:ext cx="9144000" cy="2133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ОУ (несмотря на название!) </a:t>
            </a:r>
          </a:p>
          <a:p>
            <a:pPr marL="28800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является </a:t>
            </a:r>
            <a:r>
              <a:rPr lang="ru-RU" i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готовым усилителем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8000" indent="0" algn="ctr">
              <a:spcBef>
                <a:spcPts val="0"/>
              </a:spcBef>
              <a:buNone/>
            </a:pPr>
            <a:r>
              <a:rPr lang="ru-RU" i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Причина: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из 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b="1" baseline="-25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 ∞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следует </a:t>
            </a:r>
            <a:r>
              <a:rPr lang="en-US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n-US" b="1" baseline="-25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 ∞</a:t>
            </a:r>
          </a:p>
          <a:p>
            <a:pPr marL="28800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В схемах </a:t>
            </a:r>
            <a:r>
              <a:rPr lang="en-US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n-US" b="1" baseline="-25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</a:t>
            </a:r>
            <a:r>
              <a:rPr lang="ru-RU" b="1" baseline="-25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 ∞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означает </a:t>
            </a:r>
            <a:r>
              <a:rPr lang="en-US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n-US" b="1" baseline="-25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</a:t>
            </a:r>
            <a:r>
              <a:rPr lang="ru-RU" b="1" baseline="-25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 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±V</a:t>
            </a:r>
            <a:r>
              <a:rPr lang="en-US" b="1" baseline="-25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CC</a:t>
            </a: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 </a:t>
            </a:r>
            <a:endParaRPr lang="ru-RU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ОУ – основные свойства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114800" y="1930400"/>
          <a:ext cx="9144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7" name="Equation" r:id="rId3" imgW="914400" imgH="388800" progId="Equation.DSMT4">
                  <p:embed/>
                </p:oleObj>
              </mc:Choice>
              <mc:Fallback>
                <p:oleObj name="Equation" r:id="rId3" imgW="914400" imgH="38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930400"/>
                        <a:ext cx="91440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>
          <a:xfrm>
            <a:off x="-4011" y="724130"/>
            <a:ext cx="9084365" cy="627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u="sng" dirty="0" smtClean="0">
                <a:latin typeface="Tahoma" pitchFamily="34" charset="0"/>
                <a:ea typeface="+mj-ea"/>
                <a:cs typeface="Tahoma" pitchFamily="34" charset="0"/>
              </a:rPr>
              <a:t>Свойства идеального </a:t>
            </a:r>
            <a:r>
              <a:rPr lang="ru-RU" sz="2400" i="1" u="sng" dirty="0" smtClean="0">
                <a:latin typeface="Tahoma" pitchFamily="34" charset="0"/>
                <a:ea typeface="+mj-ea"/>
                <a:cs typeface="Tahoma" pitchFamily="34" charset="0"/>
              </a:rPr>
              <a:t>ОУ</a:t>
            </a:r>
            <a:endParaRPr kumimoji="0" lang="ru-RU" sz="2400" i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23191" y="1357598"/>
            <a:ext cx="9084365" cy="1251028"/>
          </a:xfrm>
          <a:prstGeom prst="rect">
            <a:avLst/>
          </a:prstGeom>
          <a:solidFill>
            <a:srgbClr val="CAF9FE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b="1" i="1" noProof="0" dirty="0" smtClean="0">
                <a:latin typeface="Tahoma" pitchFamily="34" charset="0"/>
                <a:ea typeface="+mj-ea"/>
                <a:cs typeface="Tahoma" pitchFamily="34" charset="0"/>
              </a:rPr>
              <a:t>R</a:t>
            </a:r>
            <a:r>
              <a:rPr lang="en-US" sz="2800" b="1" i="1" baseline="-25000" noProof="0" dirty="0" smtClean="0">
                <a:latin typeface="Tahoma" pitchFamily="34" charset="0"/>
                <a:ea typeface="+mj-ea"/>
                <a:cs typeface="Tahoma" pitchFamily="34" charset="0"/>
              </a:rPr>
              <a:t>IN </a:t>
            </a:r>
            <a:r>
              <a:rPr lang="en-US" sz="2800" b="1" i="1" noProof="0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 </a:t>
            </a:r>
            <a:r>
              <a:rPr lang="en-US" sz="2800" b="1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∞ </a:t>
            </a:r>
            <a:r>
              <a:rPr lang="en-US" sz="2800" b="1" i="1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(I</a:t>
            </a:r>
            <a:r>
              <a:rPr lang="en-US" sz="2800" b="1" i="1" baseline="-25000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IN </a:t>
            </a:r>
            <a:r>
              <a:rPr lang="en-US" sz="2800" b="1" i="1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= 0)</a:t>
            </a:r>
            <a:r>
              <a:rPr lang="en-US" sz="2400" i="1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;</a:t>
            </a:r>
            <a:r>
              <a:rPr lang="en-US" sz="2400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ru-RU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нет потерь </a:t>
            </a:r>
            <a:r>
              <a:rPr lang="ru-RU" sz="2400" i="1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сигнала на входе,</a:t>
            </a:r>
          </a:p>
          <a:p>
            <a:pPr lvl="0">
              <a:spcBef>
                <a:spcPct val="0"/>
              </a:spcBef>
              <a:defRPr/>
            </a:pPr>
            <a:r>
              <a:rPr lang="en-US" sz="2800" b="1" i="1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R</a:t>
            </a:r>
            <a:r>
              <a:rPr lang="en-US" sz="2800" b="1" i="1" baseline="-25000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OUT</a:t>
            </a:r>
            <a:r>
              <a:rPr lang="en-US" sz="2800" b="1" i="1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= 0</a:t>
            </a:r>
            <a:r>
              <a:rPr lang="en-US" sz="2400" i="1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; </a:t>
            </a:r>
            <a:r>
              <a:rPr lang="ru-RU" sz="2400" i="1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нет потерь сигнала на </a:t>
            </a:r>
            <a:r>
              <a:rPr lang="ru-RU" sz="2400" i="1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выходе,</a:t>
            </a:r>
            <a:endParaRPr lang="en-US" sz="2400" i="1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800" b="1" i="1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K</a:t>
            </a:r>
            <a:r>
              <a:rPr lang="en-US" sz="2800" b="1" i="1" baseline="-25000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U0</a:t>
            </a:r>
            <a:r>
              <a:rPr lang="en-US" sz="2800" b="1" i="1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2800" b="1" i="1" dirty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(K</a:t>
            </a:r>
            <a:r>
              <a:rPr lang="en-US" sz="2800" b="1" i="1" baseline="-25000" dirty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D</a:t>
            </a:r>
            <a:r>
              <a:rPr lang="en-US" sz="2800" b="1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)  </a:t>
            </a: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∞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; 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условие создания идеально глубокой ООС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endParaRPr kumimoji="0" lang="ru-RU" sz="24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922282"/>
              </p:ext>
            </p:extLst>
          </p:nvPr>
        </p:nvGraphicFramePr>
        <p:xfrm>
          <a:off x="4114800" y="31750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8" name="Equation" r:id="rId5" imgW="914400" imgH="371520" progId="Equation.DSMT4">
                  <p:embed/>
                </p:oleObj>
              </mc:Choice>
              <mc:Fallback>
                <p:oleObj name="Equation" r:id="rId5" imgW="914400" imgH="371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3175000"/>
                        <a:ext cx="914400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397187"/>
              </p:ext>
            </p:extLst>
          </p:nvPr>
        </p:nvGraphicFramePr>
        <p:xfrm>
          <a:off x="4114800" y="3352800"/>
          <a:ext cx="9144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9" name="Equation" r:id="rId7" imgW="914400" imgH="388800" progId="Equation.DSMT4">
                  <p:embed/>
                </p:oleObj>
              </mc:Choice>
              <mc:Fallback>
                <p:oleObj name="Equation" r:id="rId7" imgW="914400" imgH="38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52800"/>
                        <a:ext cx="91440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2"/>
          <p:cNvSpPr txBox="1">
            <a:spLocks/>
          </p:cNvSpPr>
          <p:nvPr/>
        </p:nvSpPr>
        <p:spPr>
          <a:xfrm>
            <a:off x="59635" y="3352800"/>
            <a:ext cx="9084365" cy="12510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b="1" i="1" noProof="0" dirty="0" smtClean="0">
                <a:latin typeface="Tahoma" pitchFamily="34" charset="0"/>
                <a:ea typeface="+mj-ea"/>
                <a:cs typeface="Tahoma" pitchFamily="34" charset="0"/>
              </a:rPr>
              <a:t>R</a:t>
            </a:r>
            <a:r>
              <a:rPr lang="en-US" sz="2800" b="1" i="1" baseline="-25000" noProof="0" dirty="0" smtClean="0">
                <a:latin typeface="Tahoma" pitchFamily="34" charset="0"/>
                <a:ea typeface="+mj-ea"/>
                <a:cs typeface="Tahoma" pitchFamily="34" charset="0"/>
              </a:rPr>
              <a:t>IN </a:t>
            </a:r>
            <a:r>
              <a:rPr lang="ru-RU" sz="2800" b="1" i="1" baseline="-25000" noProof="0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2800" b="1" i="1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до </a:t>
            </a:r>
            <a:r>
              <a:rPr lang="ru-RU" sz="2800" b="1" i="1" noProof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10</a:t>
            </a:r>
            <a:r>
              <a:rPr lang="ru-RU" sz="2800" b="1" i="1" baseline="30000" noProof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12</a:t>
            </a:r>
            <a:r>
              <a:rPr lang="en-US" sz="2800" b="1" i="1" baseline="30000" noProof="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l-GR" sz="2800" b="1" i="1" noProof="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Ω</a:t>
            </a:r>
            <a:r>
              <a:rPr lang="ru-RU" sz="2400" i="1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– ПТ типа </a:t>
            </a:r>
            <a:r>
              <a:rPr lang="en-US" sz="2400" i="1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JFET </a:t>
            </a:r>
            <a:r>
              <a:rPr lang="ru-RU" sz="2400" i="1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или МОП на входе,</a:t>
            </a:r>
          </a:p>
          <a:p>
            <a:pPr lvl="0">
              <a:spcBef>
                <a:spcPct val="0"/>
              </a:spcBef>
              <a:defRPr/>
            </a:pPr>
            <a:r>
              <a:rPr lang="en-US" sz="2800" b="1" i="1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R</a:t>
            </a:r>
            <a:r>
              <a:rPr lang="en-US" sz="2800" b="1" i="1" baseline="-25000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OUT</a:t>
            </a:r>
            <a:r>
              <a:rPr lang="en-US" sz="2800" b="1" i="1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&lt; 100 </a:t>
            </a:r>
            <a:r>
              <a:rPr lang="el-GR" sz="2800" b="1" i="1" noProof="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Ω</a:t>
            </a:r>
            <a:r>
              <a:rPr lang="ru-RU" sz="2800" b="1" i="1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ru-RU" sz="2800" i="1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(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это </a:t>
            </a:r>
            <a:r>
              <a:rPr lang="ru-RU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без влияния 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ООС!)</a:t>
            </a:r>
            <a:r>
              <a:rPr lang="ru-RU" sz="2400" i="1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– ЭП на выходе,</a:t>
            </a:r>
          </a:p>
          <a:p>
            <a:pPr lvl="0">
              <a:spcBef>
                <a:spcPct val="0"/>
              </a:spcBef>
              <a:defRPr/>
            </a:pPr>
            <a:r>
              <a:rPr lang="en-US" sz="2800" b="1" i="1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K</a:t>
            </a:r>
            <a:r>
              <a:rPr lang="en-US" sz="2800" b="1" i="1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D</a:t>
            </a:r>
            <a:r>
              <a:rPr lang="ru-RU" sz="2800" b="1" i="1" baseline="-25000" noProof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– (</a:t>
            </a:r>
            <a:r>
              <a:rPr lang="ru-RU" sz="28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10</a:t>
            </a:r>
            <a:r>
              <a:rPr lang="ru-RU" sz="2800" b="1" i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4</a:t>
            </a:r>
            <a:r>
              <a:rPr lang="ru-RU" sz="28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 </a:t>
            </a:r>
            <a:r>
              <a:rPr lang="ru-RU" sz="28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10</a:t>
            </a:r>
            <a:r>
              <a:rPr lang="ru-RU" sz="2800" b="1" i="1" baseline="30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6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) или (80  </a:t>
            </a:r>
            <a:r>
              <a:rPr lang="en-US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120)dB</a:t>
            </a:r>
            <a:r>
              <a:rPr lang="ru-RU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– схемные решения</a:t>
            </a:r>
            <a:endParaRPr kumimoji="0" lang="ru-RU" sz="24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0" y="2742632"/>
            <a:ext cx="9084365" cy="627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u="sng" dirty="0" smtClean="0">
                <a:latin typeface="Tahoma" pitchFamily="34" charset="0"/>
                <a:ea typeface="+mj-ea"/>
                <a:cs typeface="Tahoma" pitchFamily="34" charset="0"/>
              </a:rPr>
              <a:t>Свойства </a:t>
            </a:r>
            <a:r>
              <a:rPr lang="ru-RU" sz="2400" i="1" u="sng" dirty="0">
                <a:latin typeface="Tahoma" pitchFamily="34" charset="0"/>
                <a:ea typeface="+mj-ea"/>
                <a:cs typeface="Tahoma" pitchFamily="34" charset="0"/>
              </a:rPr>
              <a:t>р</a:t>
            </a:r>
            <a:r>
              <a:rPr lang="ru-RU" sz="2400" i="1" u="sng" dirty="0" smtClean="0">
                <a:latin typeface="Tahoma" pitchFamily="34" charset="0"/>
                <a:ea typeface="+mj-ea"/>
                <a:cs typeface="Tahoma" pitchFamily="34" charset="0"/>
              </a:rPr>
              <a:t>еального </a:t>
            </a:r>
            <a:r>
              <a:rPr lang="ru-RU" sz="2400" i="1" u="sng" dirty="0" smtClean="0">
                <a:latin typeface="Tahoma" pitchFamily="34" charset="0"/>
                <a:ea typeface="+mj-ea"/>
                <a:cs typeface="Tahoma" pitchFamily="34" charset="0"/>
              </a:rPr>
              <a:t>ОУ</a:t>
            </a:r>
            <a:endParaRPr kumimoji="0" lang="ru-RU" sz="2400" i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0" y="5484764"/>
            <a:ext cx="9084365" cy="48062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У современных (уже лет 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30!) 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ОУ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 K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Tahoma" pitchFamily="34" charset="0"/>
              </a:rPr>
              <a:t>D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 &gt; 25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10</a:t>
            </a:r>
            <a:r>
              <a:rPr lang="en-US" sz="2400" i="1" baseline="30000" dirty="0" smtClean="0">
                <a:latin typeface="Tahoma" pitchFamily="34" charset="0"/>
                <a:ea typeface="+mj-ea"/>
                <a:cs typeface="Tahoma" pitchFamily="34" charset="0"/>
                <a:sym typeface="Symbol" panose="05050102010706020507" pitchFamily="18" charset="2"/>
              </a:rPr>
              <a:t>3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endParaRPr kumimoji="0" lang="ru-RU" sz="2400" i="1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-1" y="5920180"/>
            <a:ext cx="9084365" cy="48062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Для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K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Tahoma" pitchFamily="34" charset="0"/>
              </a:rPr>
              <a:t>U.NOM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 = 100 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значение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K</a:t>
            </a:r>
            <a:r>
              <a:rPr lang="en-US" sz="2400" i="1" baseline="-25000" dirty="0" smtClean="0">
                <a:latin typeface="Tahoma" pitchFamily="34" charset="0"/>
                <a:ea typeface="+mj-ea"/>
                <a:cs typeface="Tahoma" pitchFamily="34" charset="0"/>
              </a:rPr>
              <a:t>U.OC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 &gt; 99.6</a:t>
            </a:r>
            <a:endParaRPr kumimoji="0" lang="ru-RU" sz="2400" i="1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3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3636" y="3048000"/>
            <a:ext cx="9144000" cy="3810000"/>
          </a:xfr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270000"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</a:t>
            </a: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это устройство, включающее в себя </a:t>
            </a:r>
            <a:r>
              <a:rPr lang="ru-RU" sz="2800" b="1" i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ОУ и элементы внешней цепи ООС. </a:t>
            </a:r>
          </a:p>
          <a:p>
            <a:pPr lvl="0" indent="342900"/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отличие от ОУ, РУ представляет собой уже конечное пользовательское  устройство, </a:t>
            </a:r>
          </a:p>
          <a:p>
            <a:pPr lvl="0" indent="342900"/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ООС означает, что характеристики РУ, такие как </a:t>
            </a:r>
            <a:r>
              <a:rPr 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2800" b="1" baseline="-25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2800" b="1" baseline="-25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</a:t>
            </a: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b="1" baseline="-25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ru-RU" sz="2800" b="1" baseline="-25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ru-RU" sz="2800" b="1" baseline="-25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ВЧ</a:t>
            </a: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т.п. </a:t>
            </a:r>
            <a:r>
              <a:rPr lang="ru-RU" sz="2800" i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могут</a:t>
            </a: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сильно </a:t>
            </a: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отличаться от аналогичных характеристик исходного </a:t>
            </a: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ОУ</a:t>
            </a:r>
          </a:p>
          <a:p>
            <a:pPr marL="0" lvl="0" indent="0">
              <a:buNone/>
            </a:pPr>
            <a:endParaRPr lang="ru-RU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endParaRPr lang="ru-RU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                      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ОУ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терминология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- 3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"/>
          <p:cNvSpPr txBox="1">
            <a:spLocks/>
          </p:cNvSpPr>
          <p:nvPr/>
        </p:nvSpPr>
        <p:spPr>
          <a:xfrm>
            <a:off x="114300" y="685800"/>
            <a:ext cx="8915400" cy="1981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i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Свойство ОУ </a:t>
            </a:r>
            <a:r>
              <a:rPr lang="en-US" sz="2800" b="1" i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2800" b="1" i="1" baseline="-250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2800" b="1" i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</a:t>
            </a:r>
            <a:r>
              <a:rPr lang="ru-RU" sz="2800" b="1" i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∞</a:t>
            </a:r>
            <a:r>
              <a:rPr lang="en-US" sz="2800" b="1" i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ru-RU" sz="2800" i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позволяет создать на </a:t>
            </a:r>
            <a:r>
              <a:rPr lang="ru-RU" sz="2800" i="1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его </a:t>
            </a:r>
            <a:r>
              <a:rPr lang="ru-RU" sz="2800" i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основе усилители с "идеально глубокой" </a:t>
            </a:r>
            <a:r>
              <a:rPr lang="ru-RU" sz="2800" i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ООС; усилитель на основе ОУ  носит название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800" b="1" i="1" u="sng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решающий усилитель (РУ)</a:t>
            </a:r>
            <a:endParaRPr kumimoji="0" lang="ru-RU" sz="2800" b="1" i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981200"/>
            <a:ext cx="8991600" cy="1676400"/>
          </a:xfr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СТАТИЧЕСКИЕ ПАРАМЕТРЫ ОУ</a:t>
            </a:r>
            <a:br>
              <a:rPr lang="ru-RU" dirty="0" smtClean="0"/>
            </a:br>
            <a:r>
              <a:rPr lang="ru-RU" dirty="0" smtClean="0"/>
              <a:t>(при разомкнутой цепи ООС)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269465"/>
              </p:ext>
            </p:extLst>
          </p:nvPr>
        </p:nvGraphicFramePr>
        <p:xfrm>
          <a:off x="76200" y="1402160"/>
          <a:ext cx="8856662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05" name="Visio" r:id="rId3" imgW="4705249" imgH="2609966" progId="Visio.Drawing.11">
                  <p:embed/>
                </p:oleObj>
              </mc:Choice>
              <mc:Fallback>
                <p:oleObj name="Visio" r:id="rId3" imgW="4705249" imgH="26099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402160"/>
                        <a:ext cx="8856662" cy="491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 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СПХ  полностью идеального  ОУ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(K</a:t>
            </a:r>
            <a:r>
              <a:rPr kumimoji="0" lang="en-US" sz="32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 ∞)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152400" y="6477000"/>
            <a:ext cx="9144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СПХ ОУ снимаются для обоих входов на другом входе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U </a:t>
            </a: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= 0. </a:t>
            </a:r>
            <a:endParaRPr kumimoji="0" lang="en-US" sz="240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33130" y="5593557"/>
            <a:ext cx="9144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803702"/>
              </p:ext>
            </p:extLst>
          </p:nvPr>
        </p:nvGraphicFramePr>
        <p:xfrm>
          <a:off x="2486025" y="717550"/>
          <a:ext cx="3848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06" name="Equation" r:id="rId5" imgW="3848040" imgH="583920" progId="Equation.DSMT4">
                  <p:embed/>
                </p:oleObj>
              </mc:Choice>
              <mc:Fallback>
                <p:oleObj name="Equation" r:id="rId5" imgW="384804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6025" y="717550"/>
                        <a:ext cx="3848100" cy="584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8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5831</TotalTime>
  <Words>1275</Words>
  <Application>Microsoft Office PowerPoint</Application>
  <PresentationFormat>Экран (4:3)</PresentationFormat>
  <Paragraphs>131</Paragraphs>
  <Slides>26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Calibri</vt:lpstr>
      <vt:lpstr>Symbol</vt:lpstr>
      <vt:lpstr>Tahoma</vt:lpstr>
      <vt:lpstr>Office Theme</vt:lpstr>
      <vt:lpstr>Equation</vt:lpstr>
      <vt:lpstr>Visio</vt:lpstr>
      <vt:lpstr>Документ Microsoft Visio 2003–2010</vt:lpstr>
      <vt:lpstr>MathType 6.0 Equation</vt:lpstr>
      <vt:lpstr>ОПРЕДЕЛЕНИЕ И ОСНОВНЫЕ СВОЙСТВА ОУ</vt:lpstr>
      <vt:lpstr>Презентация PowerPoint</vt:lpstr>
      <vt:lpstr>2.         ОУ – основная функция и УГО</vt:lpstr>
      <vt:lpstr>Презентация PowerPoint</vt:lpstr>
      <vt:lpstr>Презентация PowerPoint</vt:lpstr>
      <vt:lpstr>5.              ОУ – основные свойства</vt:lpstr>
      <vt:lpstr>Презентация PowerPoint</vt:lpstr>
      <vt:lpstr>СТАТИЧЕСКИЕ ПАРАМЕТРЫ ОУ (при разомкнутой цепи ООС)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сигналов в 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ДИНАМИЧЕСКИЕ ПАРАМЕТРЫ ОУ (Поведение ОУ  в частотной и временной областях)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УСИЛИТЕЛИ НА БИПОЛЯРНЫХ ТРАНЗИСТОРАХ</dc:title>
  <dc:creator>brik</dc:creator>
  <cp:lastModifiedBy>alex</cp:lastModifiedBy>
  <cp:revision>1105</cp:revision>
  <dcterms:created xsi:type="dcterms:W3CDTF">2012-02-07T16:51:37Z</dcterms:created>
  <dcterms:modified xsi:type="dcterms:W3CDTF">2016-03-27T05:22:39Z</dcterms:modified>
</cp:coreProperties>
</file>