
<file path=[Content_Types].xml><?xml version="1.0" encoding="utf-8"?>
<Types xmlns="http://schemas.openxmlformats.org/package/2006/content-types">
  <Default Extension="png" ContentType="image/png"/>
  <Default Extension="vsd" ContentType="application/vnd.visio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  <p:sldId id="411" r:id="rId3"/>
    <p:sldId id="412" r:id="rId4"/>
    <p:sldId id="413" r:id="rId5"/>
    <p:sldId id="414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66FF"/>
    <a:srgbClr val="0000FF"/>
    <a:srgbClr val="2C05D1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4" autoAdjust="0"/>
    <p:restoredTop sz="96843" autoAdjust="0"/>
  </p:normalViewPr>
  <p:slideViewPr>
    <p:cSldViewPr>
      <p:cViewPr varScale="1">
        <p:scale>
          <a:sx n="105" d="100"/>
          <a:sy n="105" d="100"/>
        </p:scale>
        <p:origin x="13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e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6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6.wmf"/><Relationship Id="rId7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image" Target="../media/image4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e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2014538"/>
            <a:ext cx="5400675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59" r:id="rId12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5.bin"/><Relationship Id="rId3" Type="http://schemas.openxmlformats.org/officeDocument/2006/relationships/oleObject" Target="../embeddings/_________Microsoft_Visio_2003_20101.vsd"/><Relationship Id="rId7" Type="http://schemas.openxmlformats.org/officeDocument/2006/relationships/oleObject" Target="../embeddings/oleObject2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5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7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_________Microsoft_Visio_2003_20102.vsd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6.w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2209800"/>
            <a:ext cx="9144000" cy="1752600"/>
          </a:xfrm>
          <a:solidFill>
            <a:srgbClr val="2C05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РАСЧЕТ РЕЖИМА </a:t>
            </a:r>
            <a:r>
              <a:rPr lang="en-US" sz="5400" dirty="0" smtClean="0"/>
              <a:t>DC </a:t>
            </a:r>
            <a:r>
              <a:rPr lang="ru-RU" sz="5400" dirty="0" smtClean="0"/>
              <a:t>в УК</a:t>
            </a:r>
            <a:endParaRPr lang="ru-RU" sz="5400" baseline="-250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Скругленный прямоугольник 41"/>
          <p:cNvSpPr/>
          <p:nvPr/>
        </p:nvSpPr>
        <p:spPr>
          <a:xfrm>
            <a:off x="2362200" y="5747706"/>
            <a:ext cx="6172199" cy="1003634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534804" y="4542395"/>
            <a:ext cx="6609196" cy="57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477000" y="1617159"/>
            <a:ext cx="2667000" cy="10604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819400" y="1733798"/>
            <a:ext cx="2656753" cy="7601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236768" y="3822047"/>
            <a:ext cx="5373832" cy="5975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492423"/>
              </p:ext>
            </p:extLst>
          </p:nvPr>
        </p:nvGraphicFramePr>
        <p:xfrm>
          <a:off x="-92075" y="632917"/>
          <a:ext cx="8550275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48" name="Visio" r:id="rId3" imgW="3733935" imgH="1885876" progId="Visio.Drawing.11">
                  <p:embed/>
                </p:oleObj>
              </mc:Choice>
              <mc:Fallback>
                <p:oleObj name="Visio" r:id="rId3" imgW="3733935" imgH="188587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2075" y="632917"/>
                        <a:ext cx="8550275" cy="430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2C05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П1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 УК при известном значении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C.OP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(1).</a:t>
            </a:r>
            <a:endParaRPr kumimoji="0" lang="ru-RU" sz="2400" i="0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67000" y="625194"/>
            <a:ext cx="570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Известные значения: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, h21E, 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915042"/>
              </p:ext>
            </p:extLst>
          </p:nvPr>
        </p:nvGraphicFramePr>
        <p:xfrm>
          <a:off x="3378200" y="3886200"/>
          <a:ext cx="5003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49" name="Equation" r:id="rId5" imgW="5003640" imgH="457200" progId="Equation.DSMT4">
                  <p:embed/>
                </p:oleObj>
              </mc:Choice>
              <mc:Fallback>
                <p:oleObj name="Equation" r:id="rId5" imgW="5003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3886200"/>
                        <a:ext cx="5003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2667000" y="1111972"/>
            <a:ext cx="570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latin typeface="Tahoma" pitchFamily="34" charset="0"/>
                <a:cs typeface="Tahoma" pitchFamily="34" charset="0"/>
              </a:rPr>
              <a:t>Если нет дополнительных указаний, выбираем</a:t>
            </a:r>
            <a:endParaRPr lang="ru-RU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591730"/>
              </p:ext>
            </p:extLst>
          </p:nvPr>
        </p:nvGraphicFramePr>
        <p:xfrm>
          <a:off x="2895600" y="1895351"/>
          <a:ext cx="2362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50" name="Equation" r:id="rId7" imgW="2361960" imgH="457200" progId="Equation.DSMT4">
                  <p:embed/>
                </p:oleObj>
              </mc:Choice>
              <mc:Fallback>
                <p:oleObj name="Equation" r:id="rId7" imgW="23619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895351"/>
                        <a:ext cx="2362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759200" y="2727466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сразу в Е24 и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=0.1R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.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4681"/>
              </p:ext>
            </p:extLst>
          </p:nvPr>
        </p:nvGraphicFramePr>
        <p:xfrm>
          <a:off x="6692900" y="1673780"/>
          <a:ext cx="20701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51" name="Equation" r:id="rId9" imgW="2070000" imgH="952200" progId="Equation.DSMT4">
                  <p:embed/>
                </p:oleObj>
              </mc:Choice>
              <mc:Fallback>
                <p:oleObj name="Equation" r:id="rId9" imgW="20700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2900" y="1673780"/>
                        <a:ext cx="20701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264140"/>
              </p:ext>
            </p:extLst>
          </p:nvPr>
        </p:nvGraphicFramePr>
        <p:xfrm>
          <a:off x="5867400" y="1964826"/>
          <a:ext cx="381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52" name="Equation" r:id="rId11" imgW="380880" imgH="253800" progId="Equation.DSMT4">
                  <p:embed/>
                </p:oleObj>
              </mc:Choice>
              <mc:Fallback>
                <p:oleObj name="Equation" r:id="rId11" imgW="380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964826"/>
                        <a:ext cx="3810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3740727" y="318002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Поскольку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ru-RU" sz="2400" i="1" baseline="-25000" dirty="0" smtClean="0">
                <a:latin typeface="Tahoma" pitchFamily="34" charset="0"/>
                <a:cs typeface="Tahoma" pitchFamily="34" charset="0"/>
              </a:rPr>
              <a:t>.ОР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ru-RU" sz="2400" i="1" baseline="-25000" dirty="0" smtClean="0">
                <a:latin typeface="Tahoma" pitchFamily="34" charset="0"/>
                <a:cs typeface="Tahoma" pitchFamily="34" charset="0"/>
              </a:rPr>
              <a:t>.ОР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371157"/>
              </p:ext>
            </p:extLst>
          </p:nvPr>
        </p:nvGraphicFramePr>
        <p:xfrm>
          <a:off x="1200150" y="5798840"/>
          <a:ext cx="6743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53" name="Equation" r:id="rId13" imgW="6743520" imgH="952200" progId="Equation.DSMT4">
                  <p:embed/>
                </p:oleObj>
              </mc:Choice>
              <mc:Fallback>
                <p:oleObj name="Equation" r:id="rId13" imgW="67435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5798840"/>
                        <a:ext cx="67437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309812"/>
              </p:ext>
            </p:extLst>
          </p:nvPr>
        </p:nvGraphicFramePr>
        <p:xfrm>
          <a:off x="2653145" y="4593684"/>
          <a:ext cx="6286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54" name="Equation" r:id="rId15" imgW="6286320" imgH="457200" progId="Equation.DSMT4">
                  <p:embed/>
                </p:oleObj>
              </mc:Choice>
              <mc:Fallback>
                <p:oleObj name="Equation" r:id="rId15" imgW="6286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3145" y="4593684"/>
                        <a:ext cx="6286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0" y="519973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Если определять формулу для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000" i="1" baseline="-25000" dirty="0" smtClean="0">
                <a:latin typeface="Tahoma" pitchFamily="34" charset="0"/>
                <a:cs typeface="Tahoma" pitchFamily="34" charset="0"/>
              </a:rPr>
              <a:t>B</a:t>
            </a:r>
            <a:r>
              <a:rPr lang="ru-RU" sz="2000" i="1" baseline="-25000" dirty="0" smtClean="0">
                <a:latin typeface="Tahoma" pitchFamily="34" charset="0"/>
                <a:cs typeface="Tahoma" pitchFamily="34" charset="0"/>
              </a:rPr>
              <a:t>.ОР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 стороны БД, то получаем</a:t>
            </a:r>
            <a:r>
              <a:rPr lang="en-US" sz="20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000" i="1" baseline="-25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94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кругленный прямоугольник 48"/>
          <p:cNvSpPr/>
          <p:nvPr/>
        </p:nvSpPr>
        <p:spPr>
          <a:xfrm>
            <a:off x="1904999" y="3796878"/>
            <a:ext cx="6172199" cy="1091766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905000" y="2331567"/>
            <a:ext cx="6172199" cy="1003634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2C05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П1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 УК при известном значении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C.OP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  <a:endParaRPr kumimoji="0" lang="ru-RU" sz="2400" i="0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62519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Условие «независимости» БД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131411"/>
              </p:ext>
            </p:extLst>
          </p:nvPr>
        </p:nvGraphicFramePr>
        <p:xfrm>
          <a:off x="3200400" y="5791200"/>
          <a:ext cx="18415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53" name="Equation" r:id="rId3" imgW="1841400" imgH="850680" progId="Equation.DSMT4">
                  <p:embed/>
                </p:oleObj>
              </mc:Choice>
              <mc:Fallback>
                <p:oleObj name="Equation" r:id="rId3" imgW="1841400" imgH="850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5791200"/>
                        <a:ext cx="1841500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2455875"/>
              </p:ext>
            </p:extLst>
          </p:nvPr>
        </p:nvGraphicFramePr>
        <p:xfrm>
          <a:off x="2000250" y="2395538"/>
          <a:ext cx="56642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54" name="Equation" r:id="rId5" imgW="5663880" imgH="952200" progId="Equation.DSMT4">
                  <p:embed/>
                </p:oleObj>
              </mc:Choice>
              <mc:Fallback>
                <p:oleObj name="Equation" r:id="rId5" imgW="56638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395538"/>
                        <a:ext cx="56642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254283"/>
              </p:ext>
            </p:extLst>
          </p:nvPr>
        </p:nvGraphicFramePr>
        <p:xfrm>
          <a:off x="2049893" y="5181600"/>
          <a:ext cx="3848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55" name="Equation" r:id="rId7" imgW="3848040" imgH="457200" progId="Equation.DSMT4">
                  <p:embed/>
                </p:oleObj>
              </mc:Choice>
              <mc:Fallback>
                <p:oleObj name="Equation" r:id="rId7" imgW="3848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893" y="5181600"/>
                        <a:ext cx="3848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Объект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104470"/>
              </p:ext>
            </p:extLst>
          </p:nvPr>
        </p:nvGraphicFramePr>
        <p:xfrm>
          <a:off x="565150" y="950913"/>
          <a:ext cx="79629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56" name="Equation" r:id="rId9" imgW="7962840" imgH="952200" progId="Equation.DSMT4">
                  <p:embed/>
                </p:oleObj>
              </mc:Choice>
              <mc:Fallback>
                <p:oleObj name="Equation" r:id="rId9" imgW="79628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950913"/>
                        <a:ext cx="79629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-6927" y="193838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Первое уравнение для БД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-25401" y="339328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Второе уравнение для БД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8" name="Объект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256507"/>
              </p:ext>
            </p:extLst>
          </p:nvPr>
        </p:nvGraphicFramePr>
        <p:xfrm>
          <a:off x="2438400" y="3936144"/>
          <a:ext cx="4368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57" name="Equation" r:id="rId11" imgW="4368600" imgH="952200" progId="Equation.DSMT4">
                  <p:embed/>
                </p:oleObj>
              </mc:Choice>
              <mc:Fallback>
                <p:oleObj name="Equation" r:id="rId11" imgW="43686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936144"/>
                        <a:ext cx="43688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Объект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701555"/>
              </p:ext>
            </p:extLst>
          </p:nvPr>
        </p:nvGraphicFramePr>
        <p:xfrm>
          <a:off x="6172200" y="5232508"/>
          <a:ext cx="381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58" name="Equation" r:id="rId13" imgW="380880" imgH="253800" progId="Equation.DSMT4">
                  <p:embed/>
                </p:oleObj>
              </mc:Choice>
              <mc:Fallback>
                <p:oleObj name="Equation" r:id="rId13" imgW="380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232508"/>
                        <a:ext cx="3810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6362700" y="512867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E24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2" name="Объект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872269"/>
              </p:ext>
            </p:extLst>
          </p:nvPr>
        </p:nvGraphicFramePr>
        <p:xfrm>
          <a:off x="6132368" y="6123633"/>
          <a:ext cx="381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59" name="Equation" r:id="rId15" imgW="380880" imgH="253800" progId="Equation.DSMT4">
                  <p:embed/>
                </p:oleObj>
              </mc:Choice>
              <mc:Fallback>
                <p:oleObj name="Equation" r:id="rId15" imgW="380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2368" y="6123633"/>
                        <a:ext cx="3810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6322868" y="601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E24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4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Скругленный прямоугольник 50"/>
          <p:cNvSpPr/>
          <p:nvPr/>
        </p:nvSpPr>
        <p:spPr>
          <a:xfrm>
            <a:off x="2184400" y="4383830"/>
            <a:ext cx="4521200" cy="94357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552372" y="2564575"/>
            <a:ext cx="3829627" cy="7601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33400" y="2554992"/>
            <a:ext cx="3276600" cy="7601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485900" y="6218535"/>
            <a:ext cx="6172199" cy="58077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168911" y="990600"/>
            <a:ext cx="2667000" cy="10604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511311" y="1107239"/>
            <a:ext cx="2656753" cy="7601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2C05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П1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.3           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 УК при неизвестном значении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40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.OP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(1).</a:t>
            </a:r>
            <a:endParaRPr kumimoji="0" lang="ru-RU" sz="2400" i="0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55839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1) Известные значения: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ru-RU" sz="2400" i="1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h21E,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аналогично п.1.1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0" name="Объект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527230"/>
              </p:ext>
            </p:extLst>
          </p:nvPr>
        </p:nvGraphicFramePr>
        <p:xfrm>
          <a:off x="1587511" y="1268792"/>
          <a:ext cx="2362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4" name="Equation" r:id="rId3" imgW="2361960" imgH="457200" progId="Equation.DSMT4">
                  <p:embed/>
                </p:oleObj>
              </mc:Choice>
              <mc:Fallback>
                <p:oleObj name="Equation" r:id="rId3" imgW="23619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11" y="1268792"/>
                        <a:ext cx="2362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368367"/>
              </p:ext>
            </p:extLst>
          </p:nvPr>
        </p:nvGraphicFramePr>
        <p:xfrm>
          <a:off x="5226061" y="1046666"/>
          <a:ext cx="2387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5" name="Equation" r:id="rId5" imgW="2387520" imgH="952200" progId="Equation.DSMT4">
                  <p:embed/>
                </p:oleObj>
              </mc:Choice>
              <mc:Fallback>
                <p:oleObj name="Equation" r:id="rId5" imgW="23875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6061" y="1046666"/>
                        <a:ext cx="23876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665037"/>
              </p:ext>
            </p:extLst>
          </p:nvPr>
        </p:nvGraphicFramePr>
        <p:xfrm>
          <a:off x="4559311" y="1338267"/>
          <a:ext cx="381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6" name="Equation" r:id="rId7" imgW="380880" imgH="253800" progId="Equation.DSMT4">
                  <p:embed/>
                </p:oleObj>
              </mc:Choice>
              <mc:Fallback>
                <p:oleObj name="Equation" r:id="rId7" imgW="380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11" y="1338267"/>
                        <a:ext cx="3810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Объект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348089"/>
              </p:ext>
            </p:extLst>
          </p:nvPr>
        </p:nvGraphicFramePr>
        <p:xfrm>
          <a:off x="2413011" y="4343400"/>
          <a:ext cx="4089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7" name="Equation" r:id="rId9" imgW="4089240" imgH="952200" progId="Equation.DSMT4">
                  <p:embed/>
                </p:oleObj>
              </mc:Choice>
              <mc:Fallback>
                <p:oleObj name="Equation" r:id="rId9" imgW="408924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11" y="4343400"/>
                        <a:ext cx="40894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2377796" y="3957935"/>
            <a:ext cx="4089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Уравнение для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C.OP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21336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2)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Известные значения: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ru-RU" sz="2400" i="1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, h21E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; требований к нагрузке нет!  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4" name="Объект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767499"/>
              </p:ext>
            </p:extLst>
          </p:nvPr>
        </p:nvGraphicFramePr>
        <p:xfrm>
          <a:off x="4654561" y="2659418"/>
          <a:ext cx="3530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8" name="Equation" r:id="rId11" imgW="3530520" imgH="533160" progId="Equation.DSMT4">
                  <p:embed/>
                </p:oleObj>
              </mc:Choice>
              <mc:Fallback>
                <p:oleObj name="Equation" r:id="rId11" imgW="353052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4561" y="2659418"/>
                        <a:ext cx="3530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714411"/>
              </p:ext>
            </p:extLst>
          </p:nvPr>
        </p:nvGraphicFramePr>
        <p:xfrm>
          <a:off x="800100" y="2690309"/>
          <a:ext cx="2768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79" name="Equation" r:id="rId13" imgW="2768400" imgH="533160" progId="Equation.DSMT4">
                  <p:embed/>
                </p:oleObj>
              </mc:Choice>
              <mc:Fallback>
                <p:oleObj name="Equation" r:id="rId13" imgW="276840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2690309"/>
                        <a:ext cx="27686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-457200" y="3429000"/>
            <a:ext cx="7507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3) 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Известные значения: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ru-RU" sz="2400" i="1" baseline="-25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, h21E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,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H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400" i="1" dirty="0" err="1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400" i="1" baseline="-25000" dirty="0" err="1" smtClean="0">
                <a:latin typeface="Tahoma" pitchFamily="34" charset="0"/>
                <a:cs typeface="Tahoma" pitchFamily="34" charset="0"/>
              </a:rPr>
              <a:t>H.AMP</a:t>
            </a:r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  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13022" y="5257800"/>
            <a:ext cx="40893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Tahoma" pitchFamily="34" charset="0"/>
                <a:cs typeface="Tahoma" pitchFamily="34" charset="0"/>
              </a:rPr>
              <a:t>Уравнение для </a:t>
            </a:r>
            <a:r>
              <a:rPr lang="en-US" sz="24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4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endParaRPr lang="ru-RU" sz="24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2" name="Объект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996061"/>
              </p:ext>
            </p:extLst>
          </p:nvPr>
        </p:nvGraphicFramePr>
        <p:xfrm>
          <a:off x="1271588" y="5689600"/>
          <a:ext cx="662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0" name="Equation" r:id="rId15" imgW="6629400" imgH="457200" progId="Equation.DSMT4">
                  <p:embed/>
                </p:oleObj>
              </mc:Choice>
              <mc:Fallback>
                <p:oleObj name="Equation" r:id="rId15" imgW="6629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5689600"/>
                        <a:ext cx="6629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Объект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927701"/>
              </p:ext>
            </p:extLst>
          </p:nvPr>
        </p:nvGraphicFramePr>
        <p:xfrm>
          <a:off x="1679575" y="6245225"/>
          <a:ext cx="5867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1" name="Equation" r:id="rId17" imgW="5867280" imgH="533160" progId="Equation.DSMT4">
                  <p:embed/>
                </p:oleObj>
              </mc:Choice>
              <mc:Fallback>
                <p:oleObj name="Equation" r:id="rId17" imgW="58672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575" y="6245225"/>
                        <a:ext cx="5867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665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Скругленный прямоугольник 45"/>
          <p:cNvSpPr/>
          <p:nvPr/>
        </p:nvSpPr>
        <p:spPr>
          <a:xfrm>
            <a:off x="3799610" y="5581153"/>
            <a:ext cx="4996294" cy="1067793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370281" y="2918415"/>
            <a:ext cx="6609196" cy="57198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168044"/>
              </p:ext>
            </p:extLst>
          </p:nvPr>
        </p:nvGraphicFramePr>
        <p:xfrm>
          <a:off x="-64367" y="533400"/>
          <a:ext cx="8550275" cy="430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8" name="Visio" r:id="rId3" imgW="3733935" imgH="1885876" progId="Visio.Drawing.11">
                  <p:embed/>
                </p:oleObj>
              </mc:Choice>
              <mc:Fallback>
                <p:oleObj name="Visio" r:id="rId3" imgW="3733935" imgH="1885876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4367" y="533400"/>
                        <a:ext cx="8550275" cy="430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Скругленный прямоугольник 41"/>
          <p:cNvSpPr/>
          <p:nvPr/>
        </p:nvSpPr>
        <p:spPr>
          <a:xfrm>
            <a:off x="3886200" y="3917936"/>
            <a:ext cx="4996294" cy="1067793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52600" y="1524001"/>
            <a:ext cx="7391400" cy="914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2C05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П1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Расчет ЭП при известных параметрах нагрузки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(1).</a:t>
            </a:r>
            <a:endParaRPr kumimoji="0" lang="ru-RU" sz="2400" i="0" u="none" strike="noStrike" kern="1200" cap="none" spc="0" normalizeH="0" baseline="-25000" noProof="0" dirty="0">
              <a:ln>
                <a:noFill/>
              </a:ln>
              <a:solidFill>
                <a:schemeClr val="lt1"/>
              </a:solidFill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6000" y="495915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При расчете ЭП известны значения не только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000" i="1" baseline="-25000" dirty="0" smtClean="0">
                <a:latin typeface="Tahoma" pitchFamily="34" charset="0"/>
                <a:cs typeface="Tahoma" pitchFamily="34" charset="0"/>
              </a:rPr>
              <a:t>C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, h21E, </a:t>
            </a:r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но и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000" i="1" baseline="-25000" dirty="0" smtClean="0">
                <a:latin typeface="Tahoma" pitchFamily="34" charset="0"/>
                <a:cs typeface="Tahoma" pitchFamily="34" charset="0"/>
              </a:rPr>
              <a:t>H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000" i="1" dirty="0" err="1" smtClean="0">
                <a:latin typeface="Tahoma" pitchFamily="34" charset="0"/>
                <a:cs typeface="Tahoma" pitchFamily="34" charset="0"/>
              </a:rPr>
              <a:t>u</a:t>
            </a:r>
            <a:r>
              <a:rPr lang="en-US" sz="2000" i="1" baseline="-25000" dirty="0" err="1" smtClean="0">
                <a:latin typeface="Tahoma" pitchFamily="34" charset="0"/>
                <a:cs typeface="Tahoma" pitchFamily="34" charset="0"/>
              </a:rPr>
              <a:t>H.MAX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.</a:t>
            </a:r>
            <a:endParaRPr lang="ru-RU" sz="20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345639"/>
              </p:ext>
            </p:extLst>
          </p:nvPr>
        </p:nvGraphicFramePr>
        <p:xfrm>
          <a:off x="2534804" y="2971136"/>
          <a:ext cx="6375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9" name="Equation" r:id="rId5" imgW="6375240" imgH="533160" progId="Equation.DSMT4">
                  <p:embed/>
                </p:oleObj>
              </mc:Choice>
              <mc:Fallback>
                <p:oleObj name="Equation" r:id="rId5" imgW="637524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4804" y="2971136"/>
                        <a:ext cx="63754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011024"/>
              </p:ext>
            </p:extLst>
          </p:nvPr>
        </p:nvGraphicFramePr>
        <p:xfrm>
          <a:off x="1752600" y="1485900"/>
          <a:ext cx="73533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0" name="Equation" r:id="rId7" imgW="7353000" imgH="952200" progId="Equation.DSMT4">
                  <p:embed/>
                </p:oleObj>
              </mc:Choice>
              <mc:Fallback>
                <p:oleObj name="Equation" r:id="rId7" imgW="735300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85900"/>
                        <a:ext cx="73533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970170"/>
              </p:ext>
            </p:extLst>
          </p:nvPr>
        </p:nvGraphicFramePr>
        <p:xfrm>
          <a:off x="1447800" y="5258417"/>
          <a:ext cx="3810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1" name="Equation" r:id="rId9" imgW="380880" imgH="253800" progId="Equation.DSMT4">
                  <p:embed/>
                </p:oleObj>
              </mc:Choice>
              <mc:Fallback>
                <p:oleObj name="Equation" r:id="rId9" imgW="380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258417"/>
                        <a:ext cx="381000" cy="2540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7895013"/>
              </p:ext>
            </p:extLst>
          </p:nvPr>
        </p:nvGraphicFramePr>
        <p:xfrm>
          <a:off x="2750704" y="4024722"/>
          <a:ext cx="60452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2" name="Equation" r:id="rId11" imgW="6045120" imgH="952200" progId="Equation.DSMT4">
                  <p:embed/>
                </p:oleObj>
              </mc:Choice>
              <mc:Fallback>
                <p:oleObj name="Equation" r:id="rId11" imgW="60451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0704" y="4024722"/>
                        <a:ext cx="60452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3619500" y="119807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Уравнение для определения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I</a:t>
            </a:r>
            <a:r>
              <a:rPr lang="en-US" sz="2000" i="1" baseline="-25000" dirty="0" smtClean="0">
                <a:latin typeface="Tahoma" pitchFamily="34" charset="0"/>
                <a:cs typeface="Tahoma" pitchFamily="34" charset="0"/>
              </a:rPr>
              <a:t>E.OP</a:t>
            </a:r>
            <a:endParaRPr lang="ru-RU" sz="20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76782" y="2438400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Уравнение для определения </a:t>
            </a:r>
            <a:r>
              <a:rPr lang="en-US" sz="2000" i="1" dirty="0" smtClean="0">
                <a:latin typeface="Tahoma" pitchFamily="34" charset="0"/>
                <a:cs typeface="Tahoma" pitchFamily="34" charset="0"/>
              </a:rPr>
              <a:t>R</a:t>
            </a:r>
            <a:r>
              <a:rPr lang="en-US" sz="2000" i="1" baseline="-25000" dirty="0" smtClean="0">
                <a:latin typeface="Tahoma" pitchFamily="34" charset="0"/>
                <a:cs typeface="Tahoma" pitchFamily="34" charset="0"/>
              </a:rPr>
              <a:t>E</a:t>
            </a:r>
            <a:endParaRPr lang="ru-RU" sz="20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48495" y="3584113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Первое уравнение для БД</a:t>
            </a:r>
            <a:endParaRPr lang="ru-RU" sz="2000" i="1" baseline="-25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733800" y="5041718"/>
            <a:ext cx="449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Tahoma" pitchFamily="34" charset="0"/>
                <a:cs typeface="Tahoma" pitchFamily="34" charset="0"/>
              </a:rPr>
              <a:t>Второе уравнение для БД</a:t>
            </a:r>
            <a:endParaRPr lang="ru-RU" sz="2000" i="1" baseline="-25000" dirty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5" name="Объект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760148"/>
              </p:ext>
            </p:extLst>
          </p:nvPr>
        </p:nvGraphicFramePr>
        <p:xfrm>
          <a:off x="4202113" y="5638800"/>
          <a:ext cx="41783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3" name="Equation" r:id="rId13" imgW="4178160" imgH="952200" progId="Equation.DSMT4">
                  <p:embed/>
                </p:oleObj>
              </mc:Choice>
              <mc:Fallback>
                <p:oleObj name="Equation" r:id="rId13" imgW="41781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2113" y="5638800"/>
                        <a:ext cx="41783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36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4620</TotalTime>
  <Words>186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Tahoma</vt:lpstr>
      <vt:lpstr>Office Theme</vt:lpstr>
      <vt:lpstr>Visio</vt:lpstr>
      <vt:lpstr>Equation</vt:lpstr>
      <vt:lpstr>MathType 6.0 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УСИЛИТЕЛИ НА БИПОЛЯРНЫХ ТРАНЗИСТОРАХ</dc:title>
  <dc:creator>brik</dc:creator>
  <cp:lastModifiedBy>alex</cp:lastModifiedBy>
  <cp:revision>721</cp:revision>
  <dcterms:created xsi:type="dcterms:W3CDTF">2012-02-07T16:51:37Z</dcterms:created>
  <dcterms:modified xsi:type="dcterms:W3CDTF">2016-03-24T14:33:34Z</dcterms:modified>
</cp:coreProperties>
</file>