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73" r:id="rId2"/>
    <p:sldId id="403" r:id="rId3"/>
    <p:sldId id="412" r:id="rId4"/>
    <p:sldId id="413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05" r:id="rId13"/>
    <p:sldId id="430" r:id="rId14"/>
    <p:sldId id="301" r:id="rId15"/>
    <p:sldId id="428" r:id="rId16"/>
    <p:sldId id="307" r:id="rId17"/>
    <p:sldId id="427" r:id="rId18"/>
    <p:sldId id="411" r:id="rId19"/>
    <p:sldId id="310" r:id="rId20"/>
    <p:sldId id="410" r:id="rId21"/>
    <p:sldId id="429" r:id="rId22"/>
    <p:sldId id="366" r:id="rId23"/>
    <p:sldId id="431" r:id="rId2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FFCC"/>
    <a:srgbClr val="FF00FF"/>
    <a:srgbClr val="FF33CC"/>
    <a:srgbClr val="FF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5" autoAdjust="0"/>
    <p:restoredTop sz="94660"/>
  </p:normalViewPr>
  <p:slideViewPr>
    <p:cSldViewPr>
      <p:cViewPr varScale="1">
        <p:scale>
          <a:sx n="100" d="100"/>
          <a:sy n="100" d="100"/>
        </p:scale>
        <p:origin x="5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e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DFD73-8B6B-4818-AACE-71559F226652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7DC7-0C64-44EA-B1A8-A27EB36B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70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C7DC7-0C64-44EA-B1A8-A27EB36B964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115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Все показатели определяются резисторами. Из координат РТ определяющим по "физике" является ток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C7DC7-0C64-44EA-B1A8-A27EB36B964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772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Все показатели определяются резисторами. Из координат РТ определяющим по "физике" является ток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C7DC7-0C64-44EA-B1A8-A27EB36B964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307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 для КР!!!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C7DC7-0C64-44EA-B1A8-A27EB36B9641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574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 повышение </a:t>
            </a:r>
            <a:r>
              <a:rPr lang="en-US" dirty="0" smtClean="0"/>
              <a:t>R</a:t>
            </a:r>
            <a:r>
              <a:rPr lang="ru-RU" dirty="0" smtClean="0"/>
              <a:t>с</a:t>
            </a:r>
            <a:r>
              <a:rPr lang="ru-RU" baseline="0" dirty="0" smtClean="0"/>
              <a:t> не создает проблем, кроме </a:t>
            </a:r>
            <a:r>
              <a:rPr lang="en-US" baseline="0" dirty="0" err="1" smtClean="0"/>
              <a:t>Kout</a:t>
            </a:r>
            <a:r>
              <a:rPr lang="en-US" baseline="0" dirty="0" smtClean="0"/>
              <a:t>, </a:t>
            </a:r>
            <a:r>
              <a:rPr lang="ru-RU" baseline="0" dirty="0" smtClean="0"/>
              <a:t>нужно повышать!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C7DC7-0C64-44EA-B1A8-A27EB36B9641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607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6.bin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_________Microsoft_Visio_2003_20107.vsd"/><Relationship Id="rId9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emf"/><Relationship Id="rId4" Type="http://schemas.openxmlformats.org/officeDocument/2006/relationships/oleObject" Target="../embeddings/_________Microsoft_Visio_2003_20108.vsd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7.emf"/><Relationship Id="rId4" Type="http://schemas.openxmlformats.org/officeDocument/2006/relationships/oleObject" Target="../embeddings/_________Microsoft_Visio_2003_20109.vsd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9.emf"/><Relationship Id="rId4" Type="http://schemas.openxmlformats.org/officeDocument/2006/relationships/oleObject" Target="../embeddings/_________Microsoft_Visio_2003_201010.vsd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_________Microsoft_Visio_2003_20101.vsd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_________Microsoft_Visio_2003_20102.vsd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_________Microsoft_Visio_2003_20103.vsd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emf"/><Relationship Id="rId4" Type="http://schemas.openxmlformats.org/officeDocument/2006/relationships/oleObject" Target="../embeddings/_________Microsoft_Visio_2003_20104.vsd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e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_________Microsoft_Visio_2003_20105.vsd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emf"/><Relationship Id="rId4" Type="http://schemas.openxmlformats.org/officeDocument/2006/relationships/oleObject" Target="../embeddings/_________Microsoft_Visio_2003_20106.vsd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562600"/>
          </a:xfrm>
          <a:solidFill>
            <a:srgbClr val="0000FF"/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РЕЖИМ </a:t>
            </a:r>
            <a:r>
              <a:rPr lang="en-US" sz="6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6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ПЕРЕМЕННОГО ТОКА</a:t>
            </a:r>
            <a:endParaRPr lang="en-US" sz="60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(усиление сигнала)</a:t>
            </a:r>
            <a:endParaRPr lang="ru-RU" sz="60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440846"/>
              </p:ext>
            </p:extLst>
          </p:nvPr>
        </p:nvGraphicFramePr>
        <p:xfrm>
          <a:off x="604838" y="509588"/>
          <a:ext cx="7712075" cy="358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63" name="Visio" r:id="rId4" imgW="10311120" imgH="5077800" progId="Visio.Drawing.11">
                  <p:embed/>
                </p:oleObj>
              </mc:Choice>
              <mc:Fallback>
                <p:oleObj name="Visio" r:id="rId4" imgW="10311120" imgH="50778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509588"/>
                        <a:ext cx="7712075" cy="358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0" y="0"/>
            <a:ext cx="9144000" cy="50286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8.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Влияние схемных резисторов на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OUT</a:t>
            </a:r>
            <a:endParaRPr kumimoji="0" lang="ru-RU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983174"/>
            <a:ext cx="9144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Чем больше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, тем больше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U0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, </a:t>
            </a:r>
            <a:endParaRPr lang="ru-RU" sz="2000" i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но и тем больше </a:t>
            </a:r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потери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при передаче напряжения в нагрузку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.</a:t>
            </a:r>
            <a:endParaRPr lang="ru-RU" sz="2000" i="1" u="sng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1265" y="2926284"/>
            <a:ext cx="269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В обеих схемах</a:t>
            </a: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074876"/>
              </p:ext>
            </p:extLst>
          </p:nvPr>
        </p:nvGraphicFramePr>
        <p:xfrm>
          <a:off x="304800" y="3836988"/>
          <a:ext cx="1714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64" name="Equation" r:id="rId6" imgW="1714320" imgH="507960" progId="Equation.DSMT4">
                  <p:embed/>
                </p:oleObj>
              </mc:Choice>
              <mc:Fallback>
                <p:oleObj name="Equation" r:id="rId6" imgW="17143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800" y="3836988"/>
                        <a:ext cx="1714500" cy="508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48968"/>
              </p:ext>
            </p:extLst>
          </p:nvPr>
        </p:nvGraphicFramePr>
        <p:xfrm>
          <a:off x="2373313" y="3576638"/>
          <a:ext cx="5588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65" name="Equation" r:id="rId8" imgW="5587920" imgH="1028520" progId="Equation.DSMT4">
                  <p:embed/>
                </p:oleObj>
              </mc:Choice>
              <mc:Fallback>
                <p:oleObj name="Equation" r:id="rId8" imgW="55879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73313" y="3576638"/>
                        <a:ext cx="5588000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49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3833314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и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сопротивления (физические свойства)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,</a:t>
            </a:r>
            <a:endParaRPr lang="ru-RU" sz="2000" i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все остальные – схемные резисторы, все </a:t>
            </a:r>
            <a:r>
              <a:rPr lang="ru-RU" sz="2400" b="1" i="1" dirty="0" smtClean="0">
                <a:latin typeface="Tahoma" pitchFamily="34" charset="0"/>
                <a:cs typeface="Tahoma" pitchFamily="34" charset="0"/>
              </a:rPr>
              <a:t>С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– схемные конденсаторы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000" i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713553"/>
            <a:ext cx="3048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Собственно усилитель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–</a:t>
            </a:r>
            <a:endParaRPr lang="ru-RU" sz="2000" i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во внешней "рамке"</a:t>
            </a:r>
          </a:p>
        </p:txBody>
      </p:sp>
      <p:graphicFrame>
        <p:nvGraphicFramePr>
          <p:cNvPr id="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972451"/>
              </p:ext>
            </p:extLst>
          </p:nvPr>
        </p:nvGraphicFramePr>
        <p:xfrm>
          <a:off x="1441450" y="533400"/>
          <a:ext cx="7702550" cy="357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38" name="Visio" r:id="rId4" imgW="10296576" imgH="5067279" progId="Visio.Drawing.11">
                  <p:embed/>
                </p:oleObj>
              </mc:Choice>
              <mc:Fallback>
                <p:oleObj name="Visio" r:id="rId4" imgW="10296576" imgH="50672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533400"/>
                        <a:ext cx="7702550" cy="357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0" y="0"/>
            <a:ext cx="9144000" cy="50286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9.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Полная схема усилительного каскада</a:t>
            </a:r>
            <a:endParaRPr kumimoji="0" lang="ru-RU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43" y="4746778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latin typeface="Tahoma" pitchFamily="34" charset="0"/>
                <a:cs typeface="Tahoma" pitchFamily="34" charset="0"/>
              </a:rPr>
              <a:t>Назначение</a:t>
            </a:r>
            <a:r>
              <a:rPr lang="ru-RU" sz="2400" b="1" i="1" dirty="0" smtClean="0">
                <a:latin typeface="Tahoma" pitchFamily="34" charset="0"/>
                <a:cs typeface="Tahoma" pitchFamily="34" charset="0"/>
              </a:rPr>
              <a:t> С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IN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и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OUT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"изоляция" режима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D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С  по входу и выходу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39" y="5279422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latin typeface="Tahoma" pitchFamily="34" charset="0"/>
                <a:cs typeface="Tahoma" pitchFamily="34" charset="0"/>
              </a:rPr>
              <a:t>Назначение</a:t>
            </a:r>
            <a:r>
              <a:rPr lang="ru-RU" sz="2400" b="1" i="1" dirty="0" smtClean="0">
                <a:latin typeface="Tahoma" pitchFamily="34" charset="0"/>
                <a:cs typeface="Tahoma" pitchFamily="34" charset="0"/>
              </a:rPr>
              <a:t> С</a:t>
            </a:r>
            <a:r>
              <a:rPr lang="en-US" sz="2400" b="1" i="1" baseline="-25000" dirty="0">
                <a:latin typeface="Tahoma" pitchFamily="34" charset="0"/>
                <a:cs typeface="Tahoma" pitchFamily="34" charset="0"/>
              </a:rPr>
              <a:t>E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–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увеличение значения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U0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.</a:t>
            </a:r>
            <a:endParaRPr lang="ru-RU" sz="2000" i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504" y="5834168"/>
            <a:ext cx="9144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latin typeface="Tahoma" pitchFamily="34" charset="0"/>
                <a:cs typeface="Tahoma" pitchFamily="34" charset="0"/>
              </a:rPr>
              <a:t>Значения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>
                <a:latin typeface="Tahoma" pitchFamily="34" charset="0"/>
                <a:cs typeface="Tahoma" pitchFamily="34" charset="0"/>
              </a:rPr>
              <a:t>всех</a:t>
            </a:r>
            <a:r>
              <a:rPr lang="ru-RU" sz="2400" b="1" i="1" dirty="0" smtClean="0">
                <a:latin typeface="Tahoma" pitchFamily="34" charset="0"/>
                <a:cs typeface="Tahoma" pitchFamily="34" charset="0"/>
              </a:rPr>
              <a:t> С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выбираются такими, чтобы в области НЧ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X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0</a:t>
            </a:r>
          </a:p>
          <a:p>
            <a:pPr algn="ctr"/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по сравнению с другими сопротивлениями </a:t>
            </a:r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в их цепях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!!!)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502860"/>
            <a:ext cx="3810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U0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, R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IN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и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OUT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относятся к тому, </a:t>
            </a:r>
          </a:p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что во внутренней "рамке"</a:t>
            </a:r>
          </a:p>
        </p:txBody>
      </p:sp>
    </p:spTree>
    <p:extLst>
      <p:ext uri="{BB962C8B-B14F-4D97-AF65-F5344CB8AC3E}">
        <p14:creationId xmlns:p14="http://schemas.microsoft.com/office/powerpoint/2010/main" val="25835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3581400" y="1100256"/>
            <a:ext cx="2971800" cy="1219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49637" y="4572000"/>
            <a:ext cx="3321050" cy="7089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10.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  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Показатели работы каскада с ОЭ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3340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i="1" u="sng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075" y="5740142"/>
            <a:ext cx="9144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Все показатели работы (кроме частотных) определяются после расчета схемы по постоянному току.</a:t>
            </a:r>
            <a:endParaRPr lang="ru-RU" sz="28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014016"/>
              </p:ext>
            </p:extLst>
          </p:nvPr>
        </p:nvGraphicFramePr>
        <p:xfrm>
          <a:off x="4200525" y="4669720"/>
          <a:ext cx="16668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64" name="Equation" r:id="rId4" imgW="888840" imgH="279360" progId="Equation.DSMT4">
                  <p:embed/>
                </p:oleObj>
              </mc:Choice>
              <mc:Fallback>
                <p:oleObj name="Equation" r:id="rId4" imgW="88884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4669720"/>
                        <a:ext cx="16668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4800" y="63119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Коэффициент усиления</a:t>
            </a:r>
            <a:endParaRPr lang="ru-RU" sz="2400" i="1" u="sng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019356"/>
              </p:ext>
            </p:extLst>
          </p:nvPr>
        </p:nvGraphicFramePr>
        <p:xfrm>
          <a:off x="3800475" y="1223963"/>
          <a:ext cx="2619375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65" name="Equation" r:id="rId6" imgW="1396800" imgH="583920" progId="Equation.DSMT4">
                  <p:embed/>
                </p:oleObj>
              </mc:Choice>
              <mc:Fallback>
                <p:oleObj name="Equation" r:id="rId6" imgW="1396800" imgH="5839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1223963"/>
                        <a:ext cx="2619375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-23191" y="240201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Входное сопротивление каскада</a:t>
            </a:r>
            <a:endParaRPr lang="ru-RU" sz="2400" i="1" u="sng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47799" y="2816770"/>
            <a:ext cx="7210425" cy="126767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865325"/>
              </p:ext>
            </p:extLst>
          </p:nvPr>
        </p:nvGraphicFramePr>
        <p:xfrm>
          <a:off x="1581149" y="2849900"/>
          <a:ext cx="69056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66" name="Equation" r:id="rId8" imgW="3682800" imgH="634680" progId="Equation.DSMT4">
                  <p:embed/>
                </p:oleObj>
              </mc:Choice>
              <mc:Fallback>
                <p:oleObj name="Equation" r:id="rId8" imgW="36828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49" y="2849900"/>
                        <a:ext cx="690562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-33130" y="410293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Выходное сопротивление каскада</a:t>
            </a:r>
            <a:endParaRPr lang="ru-RU" sz="2400" i="1" u="sng" baseline="-25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1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1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       Изменение положения РТ при изменении параметров схемы 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3340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i="1" u="sng" baseline="-25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335" y="600105"/>
            <a:ext cx="8814265" cy="625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40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1371600"/>
            <a:ext cx="8686800" cy="4038600"/>
          </a:xfrm>
          <a:solidFill>
            <a:srgbClr val="0000FF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</a:rPr>
              <a:t>Синтез</a:t>
            </a:r>
          </a:p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</a:rPr>
              <a:t>усилительного каскада с учетом дополнительных требований.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1371600"/>
            <a:ext cx="8686800" cy="1981200"/>
          </a:xfrm>
          <a:solidFill>
            <a:srgbClr val="0000FF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</a:rPr>
              <a:t>Требования, вызываемые нагрузкой.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5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Заголовок 2"/>
          <p:cNvSpPr txBox="1">
            <a:spLocks/>
          </p:cNvSpPr>
          <p:nvPr/>
        </p:nvSpPr>
        <p:spPr>
          <a:xfrm>
            <a:off x="122182" y="317433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Это связано с тем, что в области малых токов может сильно упасть значение </a:t>
            </a:r>
            <a:r>
              <a:rPr lang="en-US" sz="2400" dirty="0" smtClean="0">
                <a:latin typeface="Tahoma" pitchFamily="34" charset="0"/>
                <a:ea typeface="+mj-ea"/>
                <a:cs typeface="Tahoma" pitchFamily="34" charset="0"/>
              </a:rPr>
              <a:t>h</a:t>
            </a:r>
            <a:r>
              <a:rPr lang="en-US" sz="2400" baseline="-25000" dirty="0" smtClean="0">
                <a:latin typeface="Tahoma" pitchFamily="34" charset="0"/>
                <a:ea typeface="+mj-ea"/>
                <a:cs typeface="Tahoma" pitchFamily="34" charset="0"/>
              </a:rPr>
              <a:t>21E</a:t>
            </a:r>
            <a:r>
              <a:rPr lang="en-US" sz="2400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(это физика БТ, в схеме ее не видно!)</a:t>
            </a:r>
            <a:r>
              <a:rPr lang="en-US" sz="2400" dirty="0" smtClean="0">
                <a:latin typeface="Tahoma" pitchFamily="34" charset="0"/>
                <a:ea typeface="+mj-ea"/>
                <a:cs typeface="Tahoma" pitchFamily="34" charset="0"/>
              </a:rPr>
              <a:t>: </a:t>
            </a:r>
            <a:endParaRPr lang="ru-RU" sz="2400" dirty="0" smtClean="0">
              <a:latin typeface="Tahoma" pitchFamily="34" charset="0"/>
              <a:ea typeface="+mj-ea"/>
              <a:cs typeface="Tahoma" pitchFamily="34" charset="0"/>
            </a:endParaRPr>
          </a:p>
          <a:p>
            <a:pPr marL="342900" lvl="0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нарушается принцип "независимости" БД,</a:t>
            </a:r>
          </a:p>
          <a:p>
            <a:pPr marL="342900" lvl="0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значение </a:t>
            </a:r>
            <a:r>
              <a:rPr lang="en-US" sz="2400" dirty="0" smtClean="0"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400" baseline="-25000" dirty="0" smtClean="0">
                <a:latin typeface="Tahoma" pitchFamily="34" charset="0"/>
                <a:ea typeface="+mj-ea"/>
                <a:cs typeface="Tahoma" pitchFamily="34" charset="0"/>
              </a:rPr>
              <a:t>IN</a:t>
            </a:r>
            <a:r>
              <a:rPr lang="en-US" sz="2400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уменьшается по сравнению с расчетным. </a:t>
            </a:r>
            <a:endParaRPr lang="en-US" sz="2400" dirty="0" smtClean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2.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Снижение уровня "произвольности" выбора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3200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и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3200" baseline="-25000" dirty="0" smtClean="0">
                <a:latin typeface="Tahoma" pitchFamily="34" charset="0"/>
                <a:cs typeface="Tahoma" pitchFamily="34" charset="0"/>
              </a:rPr>
              <a:t>C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Заголовок 2"/>
          <p:cNvSpPr txBox="1">
            <a:spLocks/>
          </p:cNvSpPr>
          <p:nvPr/>
        </p:nvSpPr>
        <p:spPr>
          <a:xfrm>
            <a:off x="62548" y="329227"/>
            <a:ext cx="9144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u="sng" dirty="0" smtClean="0">
                <a:latin typeface="Tahoma" pitchFamily="34" charset="0"/>
                <a:ea typeface="+mj-ea"/>
                <a:cs typeface="Tahoma" pitchFamily="34" charset="0"/>
              </a:rPr>
              <a:t>Предыдущие положения при синтезе:</a:t>
            </a:r>
          </a:p>
          <a:p>
            <a:pPr lvl="0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1) значение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 (0.4 ÷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0.5)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E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C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, </a:t>
            </a:r>
          </a:p>
          <a:p>
            <a:pPr lvl="0">
              <a:spcBef>
                <a:spcPct val="0"/>
              </a:spcBef>
            </a:pPr>
            <a:r>
              <a:rPr lang="en-US" sz="2400" i="1" dirty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2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)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значение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I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C.OP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 = (1 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 5)мА </a:t>
            </a:r>
            <a:endParaRPr lang="en-US" sz="2400" i="1" dirty="0">
              <a:latin typeface="Tahoma" pitchFamily="34" charset="0"/>
              <a:ea typeface="+mj-ea"/>
              <a:cs typeface="Tahoma" pitchFamily="34" charset="0"/>
              <a:sym typeface="Symbol" panose="05050102010706020507" pitchFamily="18" charset="2"/>
            </a:endParaRPr>
          </a:p>
        </p:txBody>
      </p:sp>
      <p:sp>
        <p:nvSpPr>
          <p:cNvPr id="14" name="Заголовок 2"/>
          <p:cNvSpPr txBox="1">
            <a:spLocks/>
          </p:cNvSpPr>
          <p:nvPr/>
        </p:nvSpPr>
        <p:spPr>
          <a:xfrm>
            <a:off x="0" y="1662280"/>
            <a:ext cx="9144000" cy="962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u="sng" dirty="0" smtClean="0">
                <a:latin typeface="Tahoma" pitchFamily="34" charset="0"/>
                <a:ea typeface="+mj-ea"/>
                <a:cs typeface="Tahoma" pitchFamily="34" charset="0"/>
              </a:rPr>
              <a:t>Для всех последующих задач (включая КР!):</a:t>
            </a:r>
          </a:p>
          <a:p>
            <a:pPr lvl="0" algn="ctr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оставляем только условие</a:t>
            </a:r>
            <a:endParaRPr lang="en-US" sz="24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8000" y="2514600"/>
            <a:ext cx="2885725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i="1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I</a:t>
            </a:r>
            <a:r>
              <a:rPr lang="en-US" sz="4000" i="1" baseline="-250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C.OP</a:t>
            </a:r>
            <a:r>
              <a:rPr lang="en-US" sz="4000" i="1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 ≥ </a:t>
            </a:r>
            <a:r>
              <a:rPr lang="en-US" sz="40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1</a:t>
            </a:r>
            <a:r>
              <a:rPr lang="ru-RU" sz="40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мА </a:t>
            </a:r>
            <a:endParaRPr lang="en-US" sz="4000" i="1" dirty="0">
              <a:latin typeface="Tahoma" pitchFamily="34" charset="0"/>
              <a:cs typeface="Tahoma" pitchFamily="34" charset="0"/>
              <a:sym typeface="Symbol" panose="05050102010706020507" pitchFamily="18" charset="2"/>
            </a:endParaRPr>
          </a:p>
        </p:txBody>
      </p:sp>
      <p:sp>
        <p:nvSpPr>
          <p:cNvPr id="16" name="Заголовок 2"/>
          <p:cNvSpPr txBox="1">
            <a:spLocks/>
          </p:cNvSpPr>
          <p:nvPr/>
        </p:nvSpPr>
        <p:spPr>
          <a:xfrm>
            <a:off x="122182" y="4835384"/>
            <a:ext cx="9144000" cy="73846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При расчетах это никак не проявляется но сразу дает себя знать в реальных схемах!!!</a:t>
            </a:r>
          </a:p>
        </p:txBody>
      </p:sp>
      <p:sp>
        <p:nvSpPr>
          <p:cNvPr id="21" name="Заголовок 2"/>
          <p:cNvSpPr txBox="1">
            <a:spLocks/>
          </p:cNvSpPr>
          <p:nvPr/>
        </p:nvSpPr>
        <p:spPr>
          <a:xfrm>
            <a:off x="49296" y="5601264"/>
            <a:ext cx="9144000" cy="117852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Если при расчетах (в КР!) оказывается, что требования к нагрузке допускают </a:t>
            </a:r>
            <a:r>
              <a:rPr lang="en-US" sz="2800" b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en-US" sz="2800" b="1" dirty="0" smtClean="0">
                <a:latin typeface="Tahoma" pitchFamily="34" charset="0"/>
                <a:ea typeface="+mj-ea"/>
                <a:cs typeface="Tahoma" pitchFamily="34" charset="0"/>
              </a:rPr>
              <a:t> &lt; 1</a:t>
            </a:r>
            <a:r>
              <a:rPr lang="ru-RU" sz="2800" b="1" dirty="0" smtClean="0">
                <a:latin typeface="Tahoma" pitchFamily="34" charset="0"/>
                <a:ea typeface="+mj-ea"/>
                <a:cs typeface="Tahoma" pitchFamily="34" charset="0"/>
              </a:rPr>
              <a:t>мА</a:t>
            </a: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 и даже </a:t>
            </a:r>
            <a:r>
              <a:rPr lang="en-US" sz="2800" b="1" dirty="0" smtClean="0">
                <a:latin typeface="Tahoma" pitchFamily="34" charset="0"/>
                <a:ea typeface="+mj-ea"/>
                <a:cs typeface="Tahoma" pitchFamily="34" charset="0"/>
              </a:rPr>
              <a:t>&lt;&lt; </a:t>
            </a:r>
            <a:r>
              <a:rPr lang="ru-RU" sz="2800" b="1" dirty="0" smtClean="0">
                <a:latin typeface="Tahoma" pitchFamily="34" charset="0"/>
                <a:ea typeface="+mj-ea"/>
                <a:cs typeface="Tahoma" pitchFamily="34" charset="0"/>
              </a:rPr>
              <a:t>1мА</a:t>
            </a:r>
          </a:p>
          <a:p>
            <a:pPr lvl="0" algn="ctr">
              <a:spcBef>
                <a:spcPct val="0"/>
              </a:spcBef>
            </a:pPr>
            <a:r>
              <a:rPr lang="ru-RU" sz="2400" b="1" dirty="0" smtClean="0">
                <a:latin typeface="Tahoma" pitchFamily="34" charset="0"/>
                <a:ea typeface="+mj-ea"/>
                <a:cs typeface="Tahoma" pitchFamily="34" charset="0"/>
              </a:rPr>
              <a:t>см. условие!!!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354169"/>
              </p:ext>
            </p:extLst>
          </p:nvPr>
        </p:nvGraphicFramePr>
        <p:xfrm>
          <a:off x="1000415" y="2109784"/>
          <a:ext cx="73279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0" name="Equation" r:id="rId4" imgW="7327800" imgH="1091880" progId="Equation.DSMT4">
                  <p:embed/>
                </p:oleObj>
              </mc:Choice>
              <mc:Fallback>
                <p:oleObj name="Equation" r:id="rId4" imgW="732780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415" y="2109784"/>
                        <a:ext cx="7327900" cy="1092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Заголовок 2"/>
          <p:cNvSpPr txBox="1">
            <a:spLocks/>
          </p:cNvSpPr>
          <p:nvPr/>
        </p:nvSpPr>
        <p:spPr>
          <a:xfrm>
            <a:off x="447261" y="142457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Расчет </a:t>
            </a:r>
            <a:r>
              <a:rPr kumimoji="0" lang="en-US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kumimoji="0" lang="en-US" sz="28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kumimoji="0" lang="ru-RU" sz="28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(вместо выбора 1÷5 мА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)</a:t>
            </a:r>
            <a:r>
              <a:rPr kumimoji="0" lang="en-US" sz="28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kumimoji="0" lang="ru-RU" sz="280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7" name="Заголовок 2"/>
          <p:cNvSpPr txBox="1">
            <a:spLocks/>
          </p:cNvSpPr>
          <p:nvPr/>
        </p:nvSpPr>
        <p:spPr>
          <a:xfrm>
            <a:off x="82426" y="3201984"/>
            <a:ext cx="9144000" cy="492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i="1" u="sng" dirty="0" smtClean="0">
                <a:latin typeface="Tahoma" pitchFamily="34" charset="0"/>
                <a:ea typeface="+mj-ea"/>
                <a:cs typeface="Tahoma" pitchFamily="34" charset="0"/>
              </a:rPr>
              <a:t>Далее –</a:t>
            </a:r>
            <a:r>
              <a:rPr lang="en-US" sz="2800" i="1" u="sng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800" i="1" u="sng" dirty="0" smtClean="0">
                <a:latin typeface="Tahoma" pitchFamily="34" charset="0"/>
                <a:ea typeface="+mj-ea"/>
                <a:cs typeface="Tahoma" pitchFamily="34" charset="0"/>
              </a:rPr>
              <a:t>известный алгоритм синтеза УН в режиме </a:t>
            </a:r>
            <a:r>
              <a:rPr lang="en-US" sz="2800" i="1" u="sng" dirty="0" smtClean="0">
                <a:latin typeface="Tahoma" pitchFamily="34" charset="0"/>
                <a:ea typeface="+mj-ea"/>
                <a:cs typeface="Tahoma" pitchFamily="34" charset="0"/>
              </a:rPr>
              <a:t>DC</a:t>
            </a:r>
            <a:endParaRPr kumimoji="0" lang="ru-RU" sz="2800" i="1" u="sng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0" y="7620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3.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Типовые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требования к выходному сигналу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3" name="Заголовок 2"/>
          <p:cNvSpPr txBox="1">
            <a:spLocks/>
          </p:cNvSpPr>
          <p:nvPr/>
        </p:nvSpPr>
        <p:spPr>
          <a:xfrm>
            <a:off x="92365" y="474001"/>
            <a:ext cx="9144000" cy="9605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dirty="0" smtClean="0">
                <a:latin typeface="Tahoma" pitchFamily="34" charset="0"/>
                <a:ea typeface="+mj-ea"/>
                <a:cs typeface="Tahoma" pitchFamily="34" charset="0"/>
              </a:rPr>
              <a:t>УН должен обеспечить выходное напряжение</a:t>
            </a:r>
          </a:p>
          <a:p>
            <a:pPr lvl="0" algn="ctr">
              <a:spcBef>
                <a:spcPct val="0"/>
              </a:spcBef>
            </a:pPr>
            <a:r>
              <a:rPr lang="ru-RU" sz="2800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ahoma" pitchFamily="34" charset="0"/>
                <a:ea typeface="+mj-ea"/>
                <a:cs typeface="Tahoma" pitchFamily="34" charset="0"/>
              </a:rPr>
              <a:t>не менее</a:t>
            </a:r>
            <a:r>
              <a:rPr lang="ru-RU" sz="2800" dirty="0" smtClean="0">
                <a:latin typeface="Tahoma" pitchFamily="34" charset="0"/>
                <a:ea typeface="+mj-ea"/>
                <a:cs typeface="Tahoma" pitchFamily="34" charset="0"/>
              </a:rPr>
              <a:t>  </a:t>
            </a:r>
            <a:r>
              <a:rPr lang="en-US" sz="2800" b="1" dirty="0" err="1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H.MAX</a:t>
            </a:r>
            <a:r>
              <a:rPr lang="en-US" sz="2800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800" dirty="0" smtClean="0">
                <a:latin typeface="Tahoma" pitchFamily="34" charset="0"/>
                <a:ea typeface="+mj-ea"/>
                <a:cs typeface="Tahoma" pitchFamily="34" charset="0"/>
              </a:rPr>
              <a:t>на нагрузке </a:t>
            </a:r>
            <a:r>
              <a:rPr lang="ru-RU" sz="2800" b="1" i="1" dirty="0" smtClean="0">
                <a:solidFill>
                  <a:srgbClr val="FF0000"/>
                </a:solidFill>
                <a:latin typeface="Tahoma" pitchFamily="34" charset="0"/>
                <a:ea typeface="+mj-ea"/>
                <a:cs typeface="Tahoma" pitchFamily="34" charset="0"/>
              </a:rPr>
              <a:t>не</a:t>
            </a:r>
            <a:r>
              <a:rPr lang="ru-RU" sz="2800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ahoma" pitchFamily="34" charset="0"/>
                <a:ea typeface="+mj-ea"/>
                <a:cs typeface="Tahoma" pitchFamily="34" charset="0"/>
              </a:rPr>
              <a:t>менее</a:t>
            </a:r>
            <a:r>
              <a:rPr lang="ru-RU" sz="2800" dirty="0" smtClean="0">
                <a:latin typeface="Tahoma" pitchFamily="34" charset="0"/>
                <a:ea typeface="+mj-ea"/>
                <a:cs typeface="Tahoma" pitchFamily="34" charset="0"/>
              </a:rPr>
              <a:t>  </a:t>
            </a:r>
            <a:r>
              <a:rPr lang="en-US" sz="2800" b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800" b="1" baseline="-25000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H</a:t>
            </a:r>
            <a:endParaRPr kumimoji="0" lang="ru-RU" sz="28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8" name="Заголовок 2"/>
          <p:cNvSpPr txBox="1">
            <a:spLocks/>
          </p:cNvSpPr>
          <p:nvPr/>
        </p:nvSpPr>
        <p:spPr>
          <a:xfrm>
            <a:off x="82426" y="3987712"/>
            <a:ext cx="9144000" cy="6791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1) при положительной полуволне ток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может увеличиваться </a:t>
            </a:r>
          </a:p>
          <a:p>
            <a:pPr lvl="0" algn="ctr">
              <a:spcBef>
                <a:spcPct val="0"/>
              </a:spcBef>
            </a:pPr>
            <a:endParaRPr lang="ru-RU" sz="2400" i="1" dirty="0" smtClean="0">
              <a:latin typeface="Tahoma" pitchFamily="34" charset="0"/>
              <a:ea typeface="+mj-ea"/>
              <a:cs typeface="Tahoma" pitchFamily="34" charset="0"/>
            </a:endParaRPr>
          </a:p>
          <a:p>
            <a:pPr lvl="0" algn="ctr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от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ru-RU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  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до</a:t>
            </a:r>
            <a:endParaRPr kumimoji="0" lang="ru-RU" sz="240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9" name="Заголовок 2"/>
          <p:cNvSpPr txBox="1">
            <a:spLocks/>
          </p:cNvSpPr>
          <p:nvPr/>
        </p:nvSpPr>
        <p:spPr>
          <a:xfrm>
            <a:off x="29817" y="5191385"/>
            <a:ext cx="9144000" cy="6791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2) при отрицательной полуволне ток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может уменьшаться </a:t>
            </a:r>
          </a:p>
          <a:p>
            <a:pPr lvl="0" algn="ctr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          от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до 0 .т.е. не более, чем на величину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endParaRPr kumimoji="0" lang="ru-RU" sz="240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580109"/>
              </p:ext>
            </p:extLst>
          </p:nvPr>
        </p:nvGraphicFramePr>
        <p:xfrm>
          <a:off x="5803900" y="4290324"/>
          <a:ext cx="1054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1" name="Equation" r:id="rId6" imgW="1054080" imgH="838080" progId="Equation.DSMT4">
                  <p:embed/>
                </p:oleObj>
              </mc:Choice>
              <mc:Fallback>
                <p:oleObj name="Equation" r:id="rId6" imgW="10540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03900" y="4290324"/>
                        <a:ext cx="1054100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Заголовок 2"/>
          <p:cNvSpPr txBox="1">
            <a:spLocks/>
          </p:cNvSpPr>
          <p:nvPr/>
        </p:nvSpPr>
        <p:spPr>
          <a:xfrm>
            <a:off x="-40433" y="6092534"/>
            <a:ext cx="9144000" cy="67918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Запас (1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.5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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2)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делается потому, приближение к области отсечки с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= 0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вызывает сильные искажения</a:t>
            </a:r>
            <a:endParaRPr kumimoji="0" lang="ru-RU" sz="240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092189"/>
              </p:ext>
            </p:extLst>
          </p:nvPr>
        </p:nvGraphicFramePr>
        <p:xfrm>
          <a:off x="168275" y="866775"/>
          <a:ext cx="8753475" cy="362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07" name="Visio" r:id="rId4" imgW="2952784" imgH="1219335" progId="Visio.Drawing.11">
                  <p:embed/>
                </p:oleObj>
              </mc:Choice>
              <mc:Fallback>
                <p:oleObj name="Visio" r:id="rId4" imgW="2952784" imgH="1219335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866775"/>
                        <a:ext cx="8753475" cy="362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14. Реальные пределы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приращения тока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относительно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C.OP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</a:t>
            </a:r>
            <a:endParaRPr lang="ru-RU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6565" y="44196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Приближение к областям отсечки и насыщения вызывает очень сильные искажения сигнала еще до появления ограничений</a:t>
            </a:r>
            <a:endParaRPr lang="ru-RU" sz="2400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60336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Отсюда и</a:t>
            </a:r>
            <a:r>
              <a:rPr lang="en-US" sz="2400" i="1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требования к запасу: </a:t>
            </a:r>
            <a:endParaRPr lang="en-US" sz="2400" i="1" u="sng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20658" y="6096000"/>
            <a:ext cx="7370929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atin typeface="Tahoma" pitchFamily="34" charset="0"/>
                <a:cs typeface="Tahoma" pitchFamily="34" charset="0"/>
              </a:rPr>
              <a:t>I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C.OP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 =(1.5 </a:t>
            </a:r>
            <a:r>
              <a:rPr lang="en-US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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2)</a:t>
            </a:r>
            <a:r>
              <a:rPr lang="en-US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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Δ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sz="3200" baseline="-25000" dirty="0">
                <a:latin typeface="Tahoma" pitchFamily="34" charset="0"/>
                <a:cs typeface="Tahoma" pitchFamily="34" charset="0"/>
              </a:rPr>
              <a:t>C.MAX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= (1.5 </a:t>
            </a:r>
            <a:r>
              <a:rPr lang="en-US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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2)</a:t>
            </a:r>
            <a:r>
              <a:rPr lang="en-US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</a:t>
            </a:r>
            <a:r>
              <a:rPr lang="en-US" sz="3200" dirty="0" err="1">
                <a:latin typeface="Tahoma" pitchFamily="34" charset="0"/>
                <a:cs typeface="Tahoma" pitchFamily="34" charset="0"/>
              </a:rPr>
              <a:t>i</a:t>
            </a:r>
            <a:r>
              <a:rPr lang="en-US" sz="3200" baseline="-25000" dirty="0" err="1">
                <a:latin typeface="Tahoma" pitchFamily="34" charset="0"/>
                <a:cs typeface="Tahoma" pitchFamily="34" charset="0"/>
              </a:rPr>
              <a:t>H.MAX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.</a:t>
            </a:r>
            <a:endParaRPr lang="ru-RU" sz="3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1676400"/>
            <a:ext cx="8686800" cy="2209800"/>
          </a:xfrm>
          <a:solidFill>
            <a:srgbClr val="0000FF"/>
          </a:solidFill>
        </p:spPr>
        <p:txBody>
          <a:bodyPr/>
          <a:lstStyle/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</a:rPr>
              <a:t>Требования к получению "большого" значения </a:t>
            </a:r>
            <a:r>
              <a:rPr lang="en-US" sz="6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6000" baseline="-25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ru-RU" sz="6000" baseline="-25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endParaRPr lang="ru-RU" sz="6000" baseline="-25000" dirty="0">
              <a:solidFill>
                <a:schemeClr val="bg1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2438400"/>
            <a:ext cx="9144000" cy="1200329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Схема с блокирующим конденсатором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(основной усилительный каскад на БТ)</a:t>
            </a:r>
            <a:endParaRPr lang="ru-RU" sz="3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0" y="10081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3200" dirty="0" smtClean="0">
                <a:latin typeface="Tahoma" pitchFamily="34" charset="0"/>
                <a:cs typeface="Tahoma" pitchFamily="34" charset="0"/>
              </a:rPr>
              <a:t>15.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        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          Пути увеличения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3200" baseline="-25000" dirty="0" smtClean="0">
                <a:latin typeface="Tahoma" pitchFamily="34" charset="0"/>
                <a:cs typeface="Tahoma" pitchFamily="34" charset="0"/>
              </a:rPr>
              <a:t>U0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Заголовок 2"/>
          <p:cNvSpPr txBox="1">
            <a:spLocks/>
          </p:cNvSpPr>
          <p:nvPr/>
        </p:nvSpPr>
        <p:spPr>
          <a:xfrm>
            <a:off x="19878" y="353733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Исходя из выражения, для </a:t>
            </a:r>
            <a:r>
              <a:rPr lang="en-US" sz="2800" b="1" dirty="0" smtClean="0">
                <a:latin typeface="Tahoma" pitchFamily="34" charset="0"/>
                <a:ea typeface="+mj-ea"/>
                <a:cs typeface="Tahoma" pitchFamily="34" charset="0"/>
              </a:rPr>
              <a:t>K</a:t>
            </a:r>
            <a:r>
              <a:rPr lang="en-US" sz="2800" b="1" baseline="-25000" dirty="0" smtClean="0">
                <a:latin typeface="Tahoma" pitchFamily="34" charset="0"/>
                <a:ea typeface="+mj-ea"/>
                <a:cs typeface="Tahoma" pitchFamily="34" charset="0"/>
              </a:rPr>
              <a:t>U0</a:t>
            </a:r>
            <a:r>
              <a:rPr lang="ru-RU" sz="2400" dirty="0" smtClean="0">
                <a:latin typeface="Tahoma" pitchFamily="34" charset="0"/>
                <a:ea typeface="+mj-ea"/>
                <a:cs typeface="Tahoma" pitchFamily="34" charset="0"/>
              </a:rPr>
              <a:t>, есть два способа:</a:t>
            </a:r>
            <a:endParaRPr kumimoji="0" lang="ru-RU" sz="24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9" name="Заголовок 2"/>
          <p:cNvSpPr txBox="1">
            <a:spLocks/>
          </p:cNvSpPr>
          <p:nvPr/>
        </p:nvSpPr>
        <p:spPr>
          <a:xfrm>
            <a:off x="0" y="2802377"/>
            <a:ext cx="9144000" cy="60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уменьшение </a:t>
            </a:r>
            <a:r>
              <a:rPr lang="en-US" sz="2800" b="1" i="1" dirty="0" err="1" smtClean="0"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800" b="1" i="1" baseline="-25000" dirty="0" err="1" smtClean="0">
                <a:latin typeface="Tahoma" pitchFamily="34" charset="0"/>
                <a:ea typeface="+mj-ea"/>
                <a:cs typeface="Tahoma" pitchFamily="34" charset="0"/>
              </a:rPr>
              <a:t>E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,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следовательно и 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IN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</a:p>
          <a:p>
            <a:pPr lvl="0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рост потребления мощности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в режиме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D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С и снижение </a:t>
            </a:r>
            <a:r>
              <a:rPr lang="ru-RU" sz="2400" i="1" dirty="0" err="1" smtClean="0">
                <a:latin typeface="Tahoma" pitchFamily="34" charset="0"/>
                <a:ea typeface="+mj-ea"/>
                <a:cs typeface="Tahoma" pitchFamily="34" charset="0"/>
              </a:rPr>
              <a:t>к.п.д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. </a:t>
            </a: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58958"/>
              </p:ext>
            </p:extLst>
          </p:nvPr>
        </p:nvGraphicFramePr>
        <p:xfrm>
          <a:off x="2616200" y="4381500"/>
          <a:ext cx="45212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31" name="Equation" r:id="rId4" imgW="4520880" imgH="952200" progId="Equation.DSMT4">
                  <p:embed/>
                </p:oleObj>
              </mc:Choice>
              <mc:Fallback>
                <p:oleObj name="Equation" r:id="rId4" imgW="4520880" imgH="952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4381500"/>
                        <a:ext cx="4521200" cy="9525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Заголовок 2"/>
          <p:cNvSpPr txBox="1">
            <a:spLocks/>
          </p:cNvSpPr>
          <p:nvPr/>
        </p:nvSpPr>
        <p:spPr>
          <a:xfrm>
            <a:off x="304800" y="5368515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u="sng" dirty="0" smtClean="0">
                <a:latin typeface="Tahoma" pitchFamily="34" charset="0"/>
                <a:ea typeface="+mj-ea"/>
                <a:cs typeface="Tahoma" pitchFamily="34" charset="0"/>
              </a:rPr>
              <a:t>Вывод:</a:t>
            </a:r>
            <a:endParaRPr kumimoji="0" lang="ru-RU" sz="2400" i="1" u="sng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6" name="Заголовок 2"/>
          <p:cNvSpPr txBox="1">
            <a:spLocks/>
          </p:cNvSpPr>
          <p:nvPr/>
        </p:nvSpPr>
        <p:spPr>
          <a:xfrm>
            <a:off x="0" y="5749515"/>
            <a:ext cx="9144000" cy="104423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При заданном значении </a:t>
            </a:r>
            <a:r>
              <a:rPr lang="en-US" sz="2400" i="1" dirty="0" err="1" smtClean="0"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en-US" sz="2400" i="1" baseline="-25000" dirty="0" err="1" smtClean="0">
                <a:latin typeface="Tahoma" pitchFamily="34" charset="0"/>
                <a:ea typeface="+mj-ea"/>
                <a:cs typeface="Tahoma" pitchFamily="34" charset="0"/>
              </a:rPr>
              <a:t>H.MAX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можно повышать значение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с целью повышения значения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K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kumimoji="0" lang="ru-RU" sz="2400" i="1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90899" y="914400"/>
            <a:ext cx="2971800" cy="1219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876215"/>
              </p:ext>
            </p:extLst>
          </p:nvPr>
        </p:nvGraphicFramePr>
        <p:xfrm>
          <a:off x="3567112" y="1054319"/>
          <a:ext cx="2619375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32" name="Equation" r:id="rId6" imgW="1396800" imgH="583920" progId="Equation.DSMT4">
                  <p:embed/>
                </p:oleObj>
              </mc:Choice>
              <mc:Fallback>
                <p:oleObj name="Equation" r:id="rId6" imgW="139680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112" y="1054319"/>
                        <a:ext cx="2619375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Заголовок 2"/>
          <p:cNvSpPr txBox="1">
            <a:spLocks/>
          </p:cNvSpPr>
          <p:nvPr/>
        </p:nvSpPr>
        <p:spPr>
          <a:xfrm>
            <a:off x="92365" y="2222198"/>
            <a:ext cx="9144000" cy="475486"/>
          </a:xfrm>
          <a:prstGeom prst="rect">
            <a:avLst/>
          </a:prstGeom>
          <a:solidFill>
            <a:srgbClr val="99FFCC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dirty="0">
                <a:latin typeface="Tahoma" pitchFamily="34" charset="0"/>
                <a:ea typeface="+mj-ea"/>
                <a:cs typeface="Tahoma" pitchFamily="34" charset="0"/>
              </a:rPr>
              <a:t>Негативные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последствия увеличения 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:</a:t>
            </a:r>
            <a:endParaRPr kumimoji="0" lang="ru-RU" sz="2400" i="1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4" name="Заголовок 2"/>
          <p:cNvSpPr txBox="1">
            <a:spLocks/>
          </p:cNvSpPr>
          <p:nvPr/>
        </p:nvSpPr>
        <p:spPr>
          <a:xfrm>
            <a:off x="19878" y="3517706"/>
            <a:ext cx="9144000" cy="444693"/>
          </a:xfrm>
          <a:prstGeom prst="rect">
            <a:avLst/>
          </a:prstGeom>
          <a:solidFill>
            <a:srgbClr val="99FFCC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i="1" dirty="0">
                <a:latin typeface="Tahoma" pitchFamily="34" charset="0"/>
                <a:ea typeface="+mj-ea"/>
                <a:cs typeface="Tahoma" pitchFamily="34" charset="0"/>
              </a:rPr>
              <a:t>Негативные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последствия увеличения 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:</a:t>
            </a:r>
            <a:endParaRPr kumimoji="0" lang="ru-RU" sz="2400" i="1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5" name="Заголовок 2"/>
          <p:cNvSpPr txBox="1">
            <a:spLocks/>
          </p:cNvSpPr>
          <p:nvPr/>
        </p:nvSpPr>
        <p:spPr>
          <a:xfrm>
            <a:off x="-16565" y="3852447"/>
            <a:ext cx="9144000" cy="60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увеличение </a:t>
            </a:r>
            <a:r>
              <a:rPr lang="ru-RU" sz="2400" i="1" u="sng" dirty="0" smtClean="0">
                <a:latin typeface="Tahoma" pitchFamily="34" charset="0"/>
                <a:ea typeface="+mj-ea"/>
                <a:cs typeface="Tahoma" pitchFamily="34" charset="0"/>
              </a:rPr>
              <a:t>потерь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при передаче напряжения в нагрузку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852581"/>
              </p:ext>
            </p:extLst>
          </p:nvPr>
        </p:nvGraphicFramePr>
        <p:xfrm>
          <a:off x="1150144" y="533400"/>
          <a:ext cx="6386512" cy="3641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82" name="Visio" r:id="rId4" imgW="6286433" imgH="3581273" progId="Visio.Drawing.11">
                  <p:embed/>
                </p:oleObj>
              </mc:Choice>
              <mc:Fallback>
                <p:oleObj name="Visio" r:id="rId4" imgW="6286433" imgH="358127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144" y="533400"/>
                        <a:ext cx="6386512" cy="36412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838200"/>
            <a:ext cx="8686800" cy="52578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0" y="7620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3200" dirty="0" smtClean="0">
                <a:latin typeface="Tahoma" pitchFamily="34" charset="0"/>
                <a:cs typeface="Tahoma" pitchFamily="34" charset="0"/>
              </a:rPr>
              <a:t>16.              Ограничения в выходной цепи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-9939" y="4174644"/>
            <a:ext cx="9144000" cy="36464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000" i="1" dirty="0" smtClean="0">
                <a:latin typeface="Tahoma" pitchFamily="34" charset="0"/>
                <a:ea typeface="+mj-ea"/>
                <a:cs typeface="Tahoma" pitchFamily="34" charset="0"/>
              </a:rPr>
              <a:t>При </a:t>
            </a:r>
            <a:r>
              <a:rPr lang="ru-RU" sz="2000" i="1" u="sng" dirty="0" smtClean="0">
                <a:latin typeface="Tahoma" pitchFamily="34" charset="0"/>
                <a:ea typeface="+mj-ea"/>
                <a:cs typeface="Tahoma" pitchFamily="34" charset="0"/>
              </a:rPr>
              <a:t>увеличении</a:t>
            </a:r>
            <a:r>
              <a:rPr lang="ru-RU" sz="20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000" b="1" i="1" dirty="0" smtClean="0"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0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</a:t>
            </a:r>
            <a:r>
              <a:rPr lang="en-US" sz="2000" b="1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ea typeface="+mj-ea"/>
                <a:cs typeface="Tahoma" pitchFamily="34" charset="0"/>
              </a:rPr>
              <a:t>и заданном значении </a:t>
            </a:r>
            <a:r>
              <a:rPr lang="en-US" sz="2000" b="1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0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en-US" sz="20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ea typeface="+mj-ea"/>
                <a:cs typeface="Tahoma" pitchFamily="34" charset="0"/>
              </a:rPr>
              <a:t>значение </a:t>
            </a:r>
            <a:r>
              <a:rPr lang="en-US" sz="2000" b="1" i="1" dirty="0" smtClean="0"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en-US" sz="20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ru-RU" sz="20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000" i="1" u="sng" dirty="0" smtClean="0">
                <a:latin typeface="Tahoma" pitchFamily="34" charset="0"/>
                <a:ea typeface="+mj-ea"/>
                <a:cs typeface="Tahoma" pitchFamily="34" charset="0"/>
              </a:rPr>
              <a:t>уменьшается</a:t>
            </a:r>
            <a:r>
              <a:rPr lang="en-US" sz="2000" i="1" dirty="0" smtClean="0">
                <a:latin typeface="Tahoma" pitchFamily="34" charset="0"/>
                <a:ea typeface="+mj-ea"/>
                <a:cs typeface="Tahoma" pitchFamily="34" charset="0"/>
              </a:rPr>
              <a:t>  </a:t>
            </a:r>
          </a:p>
        </p:txBody>
      </p:sp>
      <p:sp>
        <p:nvSpPr>
          <p:cNvPr id="11" name="Заголовок 2"/>
          <p:cNvSpPr txBox="1">
            <a:spLocks/>
          </p:cNvSpPr>
          <p:nvPr/>
        </p:nvSpPr>
        <p:spPr>
          <a:xfrm>
            <a:off x="-9939" y="518160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400" i="1" u="sng" dirty="0" smtClean="0">
                <a:latin typeface="Tahoma" pitchFamily="34" charset="0"/>
                <a:ea typeface="+mj-ea"/>
                <a:cs typeface="Tahoma" pitchFamily="34" charset="0"/>
              </a:rPr>
              <a:t>Минимальное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значение </a:t>
            </a:r>
            <a:r>
              <a:rPr lang="en-US" sz="2400" b="1" i="1" dirty="0" smtClean="0"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en-US" sz="24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ru-RU" sz="24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должно обеспечить:</a:t>
            </a:r>
          </a:p>
          <a:p>
            <a:pPr lvl="0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уменьшение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U</a:t>
            </a:r>
            <a:r>
              <a:rPr lang="en-US" sz="2400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 на величину </a:t>
            </a:r>
            <a:r>
              <a:rPr lang="en-US" sz="2400" i="1" dirty="0" err="1" smtClean="0"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en-US" sz="2400" i="1" baseline="-25000" dirty="0" err="1" smtClean="0">
                <a:latin typeface="Tahoma" pitchFamily="34" charset="0"/>
                <a:ea typeface="+mj-ea"/>
                <a:cs typeface="Tahoma" pitchFamily="34" charset="0"/>
              </a:rPr>
              <a:t>H.MAX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+  этом запас:</a:t>
            </a:r>
          </a:p>
          <a:p>
            <a:pPr lvl="0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напряжение К-Э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для активного режима,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CE(ACT)  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≥ 1B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,</a:t>
            </a:r>
          </a:p>
          <a:p>
            <a:pPr lvl="0">
              <a:spcBef>
                <a:spcPct val="0"/>
              </a:spcBef>
            </a:pPr>
            <a:r>
              <a:rPr lang="ru-RU" sz="2400" i="1" dirty="0" smtClean="0">
                <a:latin typeface="Tahoma" pitchFamily="34" charset="0"/>
                <a:ea typeface="+mj-ea"/>
                <a:cs typeface="Tahoma" pitchFamily="34" charset="0"/>
              </a:rPr>
              <a:t>падение напряжения </a:t>
            </a:r>
            <a:r>
              <a:rPr lang="en-US" sz="2400" i="1" dirty="0" smtClean="0"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U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E 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= I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E.OP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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E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  </a:t>
            </a:r>
            <a:r>
              <a:rPr lang="en-US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 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0.1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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</a:t>
            </a:r>
            <a:r>
              <a:rPr lang="en-US" sz="2800" b="1" i="1" dirty="0" smtClean="0">
                <a:latin typeface="Tahoma" pitchFamily="34" charset="0"/>
                <a:ea typeface="+mj-ea"/>
                <a:cs typeface="Tahoma" pitchFamily="34" charset="0"/>
              </a:rPr>
              <a:t>R</a:t>
            </a:r>
            <a:r>
              <a:rPr lang="en-US" sz="2800" b="1" i="1" baseline="-25000" dirty="0" smtClean="0">
                <a:latin typeface="Tahoma" pitchFamily="34" charset="0"/>
                <a:ea typeface="+mj-ea"/>
                <a:cs typeface="Tahoma" pitchFamily="34" charset="0"/>
              </a:rPr>
              <a:t>C</a:t>
            </a:r>
            <a:endParaRPr lang="ru-RU" sz="2800" b="1" i="1" baseline="-25000" dirty="0" smtClean="0">
              <a:latin typeface="Tahoma" pitchFamily="34" charset="0"/>
              <a:ea typeface="+mj-ea"/>
              <a:cs typeface="Tahoma" pitchFamily="34" charset="0"/>
            </a:endParaRPr>
          </a:p>
          <a:p>
            <a:pPr lvl="0">
              <a:spcBef>
                <a:spcPct val="0"/>
              </a:spcBef>
            </a:pPr>
            <a:endParaRPr lang="en-US" sz="2000" i="1" dirty="0" smtClean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38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838200"/>
            <a:ext cx="9144000" cy="5638800"/>
          </a:xfrm>
        </p:spPr>
        <p:txBody>
          <a:bodyPr/>
          <a:lstStyle/>
          <a:p>
            <a:pPr>
              <a:buNone/>
            </a:pP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568849"/>
              </p:ext>
            </p:extLst>
          </p:nvPr>
        </p:nvGraphicFramePr>
        <p:xfrm>
          <a:off x="1066800" y="2113307"/>
          <a:ext cx="757396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7" name="Equation" r:id="rId3" imgW="4546440" imgH="482400" progId="Equation.DSMT4">
                  <p:embed/>
                </p:oleObj>
              </mc:Choice>
              <mc:Fallback>
                <p:oleObj name="Equation" r:id="rId3" imgW="454644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13307"/>
                        <a:ext cx="7573963" cy="8048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3200" dirty="0" smtClean="0">
                <a:latin typeface="Tahoma" pitchFamily="34" charset="0"/>
                <a:cs typeface="Tahoma" pitchFamily="34" charset="0"/>
              </a:rPr>
              <a:t>17.               Данные для расчетной формулы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9270" y="1672966"/>
            <a:ext cx="6218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Необходимый запас по напряжению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79270" y="427762"/>
            <a:ext cx="5780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Общее уравнение выходной цепи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670641"/>
              </p:ext>
            </p:extLst>
          </p:nvPr>
        </p:nvGraphicFramePr>
        <p:xfrm>
          <a:off x="2154237" y="948065"/>
          <a:ext cx="50260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8" name="Equation" r:id="rId5" imgW="3251160" imgH="406080" progId="Equation.DSMT4">
                  <p:embed/>
                </p:oleObj>
              </mc:Choice>
              <mc:Fallback>
                <p:oleObj name="Equation" r:id="rId5" imgW="325116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7" y="948065"/>
                        <a:ext cx="5026025" cy="6286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06325" y="2917065"/>
            <a:ext cx="6574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Падение напряжения в цепи эмиттера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026496"/>
              </p:ext>
            </p:extLst>
          </p:nvPr>
        </p:nvGraphicFramePr>
        <p:xfrm>
          <a:off x="1116013" y="3467100"/>
          <a:ext cx="73215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9" name="Equation" r:id="rId7" imgW="4736880" imgH="406080" progId="Equation.DSMT4">
                  <p:embed/>
                </p:oleObj>
              </mc:Choice>
              <mc:Fallback>
                <p:oleObj name="Equation" r:id="rId7" imgW="4736880" imgH="406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467100"/>
                        <a:ext cx="7321550" cy="6302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961200" y="4161164"/>
            <a:ext cx="3780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Принятые допущения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679402"/>
              </p:ext>
            </p:extLst>
          </p:nvPr>
        </p:nvGraphicFramePr>
        <p:xfrm>
          <a:off x="174625" y="4691063"/>
          <a:ext cx="897413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0" name="Equation" r:id="rId9" imgW="5803560" imgH="419040" progId="Equation.DSMT4">
                  <p:embed/>
                </p:oleObj>
              </mc:Choice>
              <mc:Fallback>
                <p:oleObj name="Equation" r:id="rId9" imgW="580356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" y="4691063"/>
                        <a:ext cx="8974138" cy="64928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-31642" y="5579215"/>
            <a:ext cx="9137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всех подстановок в нераве</a:t>
            </a:r>
            <a:r>
              <a:rPr lang="ru-RU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стве (2) </a:t>
            </a:r>
          </a:p>
          <a:p>
            <a:pPr algn="ctr"/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остается </a:t>
            </a:r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 неизвестное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sz="3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ru-RU" sz="3200" b="1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838200"/>
            <a:ext cx="9144000" cy="5638800"/>
          </a:xfrm>
        </p:spPr>
        <p:txBody>
          <a:bodyPr/>
          <a:lstStyle/>
          <a:p>
            <a:pPr>
              <a:buNone/>
            </a:pP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3200" dirty="0" smtClean="0">
                <a:latin typeface="Tahoma" pitchFamily="34" charset="0"/>
                <a:cs typeface="Tahoma" pitchFamily="34" charset="0"/>
              </a:rPr>
              <a:t>18.          Расчетная формула для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RC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757782"/>
              </p:ext>
            </p:extLst>
          </p:nvPr>
        </p:nvGraphicFramePr>
        <p:xfrm>
          <a:off x="832643" y="1295400"/>
          <a:ext cx="7478713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14" name="Equation" r:id="rId3" imgW="4838400" imgH="482400" progId="Equation.DSMT4">
                  <p:embed/>
                </p:oleObj>
              </mc:Choice>
              <mc:Fallback>
                <p:oleObj name="Equation" r:id="rId3" imgW="48384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643" y="1295400"/>
                        <a:ext cx="7478713" cy="7477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00400" y="2516877"/>
            <a:ext cx="2547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Напоминание!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395990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Расчет по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DC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каждого каскада на БТ начинается с определения значения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C.OP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(выбор или задание).</a:t>
            </a:r>
            <a:endParaRPr lang="ru-RU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5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0" y="0"/>
            <a:ext cx="9144000" cy="50286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1.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Принципиальный недостаток схемы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с Н-смещением</a:t>
            </a:r>
          </a:p>
        </p:txBody>
      </p:sp>
      <p:graphicFrame>
        <p:nvGraphicFramePr>
          <p:cNvPr id="20787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497942"/>
              </p:ext>
            </p:extLst>
          </p:nvPr>
        </p:nvGraphicFramePr>
        <p:xfrm>
          <a:off x="153193" y="609600"/>
          <a:ext cx="8837613" cy="410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69" name="Visio" r:id="rId5" imgW="10311120" imgH="5077800" progId="Visio.Drawing.11">
                  <p:embed/>
                </p:oleObj>
              </mc:Choice>
              <mc:Fallback>
                <p:oleObj name="Visio" r:id="rId5" imgW="10311120" imgH="50778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" y="609600"/>
                        <a:ext cx="8837613" cy="410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384189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Для совмещения стабильности работы и </a:t>
            </a:r>
            <a:r>
              <a:rPr lang="ru-RU" sz="2400" i="1" dirty="0">
                <a:latin typeface="Tahoma" pitchFamily="34" charset="0"/>
                <a:cs typeface="Tahoma" pitchFamily="34" charset="0"/>
              </a:rPr>
              <a:t>малых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потерь напряжения в выходной цепи целесообразно принимать</a:t>
            </a: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200" b="1" i="1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ru-RU" sz="3200" b="1" i="1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≥</a:t>
            </a:r>
            <a:r>
              <a:rPr lang="ru-RU" sz="32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0.1</a:t>
            </a:r>
            <a:r>
              <a:rPr lang="en-US" sz="32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R</a:t>
            </a:r>
            <a:r>
              <a:rPr lang="en-US" sz="3200" b="1" i="1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C</a:t>
            </a:r>
            <a:r>
              <a:rPr lang="en-US" sz="32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.</a:t>
            </a:r>
            <a:r>
              <a:rPr lang="ru-RU" sz="3200" i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1338" y="2362200"/>
            <a:ext cx="3962400" cy="10668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61348"/>
              </p:ext>
            </p:extLst>
          </p:nvPr>
        </p:nvGraphicFramePr>
        <p:xfrm>
          <a:off x="4797822" y="2505070"/>
          <a:ext cx="3040062" cy="865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70" name="Equation" r:id="rId7" imgW="2628720" imgH="952200" progId="Equation.DSMT4">
                  <p:embed/>
                </p:oleObj>
              </mc:Choice>
              <mc:Fallback>
                <p:oleObj name="Equation" r:id="rId7" imgW="26287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822" y="2505070"/>
                        <a:ext cx="3040062" cy="86504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-1" y="5070403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Это означает, что даже при идеальном источнике и отсутствии нагрузки можно получить значение </a:t>
            </a:r>
            <a:r>
              <a:rPr lang="en-US" sz="3600" b="1" i="1" dirty="0" smtClean="0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K</a:t>
            </a:r>
            <a:r>
              <a:rPr lang="en-US" sz="3600" b="1" i="1" baseline="-25000" dirty="0" smtClean="0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U0</a:t>
            </a:r>
            <a:r>
              <a:rPr lang="en-US" sz="3600" b="1" i="1" dirty="0" smtClean="0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i="1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≤</a:t>
            </a:r>
            <a:r>
              <a:rPr lang="en-US" sz="3600" b="1" i="1" dirty="0" smtClean="0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 10</a:t>
            </a:r>
            <a:endParaRPr lang="ru-RU" sz="3600" b="1" i="1" dirty="0" smtClean="0">
              <a:solidFill>
                <a:srgbClr val="FF33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38" y="6164582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Это очень мало!!!</a:t>
            </a:r>
            <a:endParaRPr lang="ru-RU" sz="3600" b="1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4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0" y="0"/>
            <a:ext cx="9144000" cy="50286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2.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    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Повышение значения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U0</a:t>
            </a:r>
            <a:endParaRPr kumimoji="0" lang="ru-RU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20787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312668"/>
              </p:ext>
            </p:extLst>
          </p:nvPr>
        </p:nvGraphicFramePr>
        <p:xfrm>
          <a:off x="152400" y="609600"/>
          <a:ext cx="8837613" cy="410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57" name="Visio" r:id="rId4" imgW="10311120" imgH="5077800" progId="Visio.Drawing.11">
                  <p:embed/>
                </p:oleObj>
              </mc:Choice>
              <mc:Fallback>
                <p:oleObj name="Visio" r:id="rId4" imgW="10311120" imgH="50778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9600"/>
                        <a:ext cx="8837613" cy="410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-794" y="392725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В </a:t>
            </a:r>
            <a:r>
              <a:rPr lang="ru-RU" sz="2400" b="1" i="1" u="sng" dirty="0" smtClean="0">
                <a:latin typeface="Tahoma" pitchFamily="34" charset="0"/>
                <a:cs typeface="Tahoma" pitchFamily="34" charset="0"/>
              </a:rPr>
              <a:t>режиме </a:t>
            </a:r>
            <a:r>
              <a:rPr lang="en-US" sz="2400" b="1" i="1" u="sng" dirty="0" smtClean="0">
                <a:latin typeface="Tahoma" pitchFamily="34" charset="0"/>
                <a:cs typeface="Tahoma" pitchFamily="34" charset="0"/>
              </a:rPr>
              <a:t>DC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сопротивление в цепи эмиттера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E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должно быть  достаточно </a:t>
            </a:r>
            <a:r>
              <a:rPr lang="ru-RU" sz="2400" u="sng" dirty="0" smtClean="0">
                <a:latin typeface="Tahoma" pitchFamily="34" charset="0"/>
                <a:cs typeface="Tahoma" pitchFamily="34" charset="0"/>
              </a:rPr>
              <a:t>большим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!!!</a:t>
            </a:r>
            <a:endParaRPr lang="ru-RU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8750" y="4758254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В </a:t>
            </a:r>
            <a:r>
              <a:rPr lang="ru-RU" sz="2400" b="1" i="1" u="sng" dirty="0" smtClean="0">
                <a:latin typeface="Tahoma" pitchFamily="34" charset="0"/>
                <a:cs typeface="Tahoma" pitchFamily="34" charset="0"/>
              </a:rPr>
              <a:t>режиме</a:t>
            </a:r>
            <a:r>
              <a:rPr lang="en-US" sz="2400" b="1" i="1" u="sng" dirty="0" smtClean="0">
                <a:latin typeface="Tahoma" pitchFamily="34" charset="0"/>
                <a:cs typeface="Tahoma" pitchFamily="34" charset="0"/>
              </a:rPr>
              <a:t> AC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сопротивление в цепи эмиттера </a:t>
            </a:r>
          </a:p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должно быть достаточно </a:t>
            </a:r>
            <a:r>
              <a:rPr lang="ru-RU" sz="2400" u="sng" dirty="0" smtClean="0">
                <a:latin typeface="Tahoma" pitchFamily="34" charset="0"/>
                <a:cs typeface="Tahoma" pitchFamily="34" charset="0"/>
              </a:rPr>
              <a:t>малым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!!!</a:t>
            </a:r>
          </a:p>
          <a:p>
            <a:pPr algn="ctr"/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по крайней мере в рабочей полосе частот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023" y="5930279"/>
            <a:ext cx="9092061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Значение </a:t>
            </a:r>
            <a:r>
              <a:rPr lang="en-US" sz="2800" b="1" i="1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800" b="1" i="1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8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выбирается очень большим – </a:t>
            </a:r>
          </a:p>
          <a:p>
            <a:pPr algn="ctr"/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сотни мкФ!!! (330 </a:t>
            </a:r>
            <a:r>
              <a:rPr lang="ru-RU" sz="2800" b="1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 </a:t>
            </a:r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680)мкФ</a:t>
            </a:r>
            <a:endParaRPr lang="ru-RU" sz="3200" b="1" i="1" baseline="-25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98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0" y="0"/>
            <a:ext cx="9144000" cy="50286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3.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Аналогичность цепей эмиттера у схем ФТБ и ФТЭ </a:t>
            </a:r>
            <a:endParaRPr kumimoji="0" lang="ru-RU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20787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324849"/>
              </p:ext>
            </p:extLst>
          </p:nvPr>
        </p:nvGraphicFramePr>
        <p:xfrm>
          <a:off x="292100" y="663575"/>
          <a:ext cx="8837613" cy="410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73" name="Visio" r:id="rId4" imgW="10311120" imgH="5077800" progId="Visio.Drawing.11">
                  <p:embed/>
                </p:oleObj>
              </mc:Choice>
              <mc:Fallback>
                <p:oleObj name="Visio" r:id="rId4" imgW="10311120" imgH="50778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663575"/>
                        <a:ext cx="8837613" cy="410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-794" y="3276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ahoma" pitchFamily="34" charset="0"/>
                <a:cs typeface="Tahoma" pitchFamily="34" charset="0"/>
              </a:rPr>
              <a:t>Внутреннее сопротивление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имеется в </a:t>
            </a:r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любом БТ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это его свойство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2522" y="499210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Общее сопротивление в цепи эмиттера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 схеме с ФТЭ 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92911"/>
              </p:ext>
            </p:extLst>
          </p:nvPr>
        </p:nvGraphicFramePr>
        <p:xfrm>
          <a:off x="1828800" y="3810000"/>
          <a:ext cx="17399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74" name="Equation" r:id="rId6" imgW="1739880" imgH="1091880" progId="Equation.DSMT4">
                  <p:embed/>
                </p:oleObj>
              </mc:Choice>
              <mc:Fallback>
                <p:oleObj name="Equation" r:id="rId6" imgW="173988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28800" y="3810000"/>
                        <a:ext cx="1739900" cy="1092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9148" y="609448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конденсатором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i="1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l-GR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</a:t>
            </a:r>
            <a:r>
              <a:rPr lang="ru-RU" sz="2800" i="1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(ФТЭ)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 </a:t>
            </a:r>
            <a:r>
              <a:rPr lang="en-US" sz="28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\\X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ru-RU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i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12560" y="3997607"/>
            <a:ext cx="2279791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3200" i="1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ru-RU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(ФТБ</a:t>
            </a:r>
            <a:r>
              <a:rPr lang="ru-RU" sz="3200" i="1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sz="32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i="1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39148" y="540441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без конденсатора  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С</a:t>
            </a:r>
            <a:r>
              <a:rPr lang="ru-RU" sz="2800" i="1" baseline="-25000" dirty="0" smtClean="0">
                <a:latin typeface="Tahoma" pitchFamily="34" charset="0"/>
                <a:cs typeface="Tahoma" pitchFamily="34" charset="0"/>
              </a:rPr>
              <a:t>Е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: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32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3200" i="1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l-GR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</a:t>
            </a:r>
            <a:r>
              <a:rPr lang="ru-RU" sz="3200" i="1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(ФТЭ) </a:t>
            </a:r>
            <a:r>
              <a:rPr lang="ru-RU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sz="32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i="1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ru-RU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ru-RU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 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endParaRPr lang="ru-RU" sz="3200" i="1" baseline="-25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0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305966"/>
              </p:ext>
            </p:extLst>
          </p:nvPr>
        </p:nvGraphicFramePr>
        <p:xfrm>
          <a:off x="1905000" y="1971041"/>
          <a:ext cx="5803900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12" name="Equation" r:id="rId3" imgW="2616120" imgH="583920" progId="Equation.DSMT4">
                  <p:embed/>
                </p:oleObj>
              </mc:Choice>
              <mc:Fallback>
                <p:oleObj name="Equation" r:id="rId3" imgW="26161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71041"/>
                        <a:ext cx="5803900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Заголовок 2"/>
          <p:cNvSpPr txBox="1">
            <a:spLocks/>
          </p:cNvSpPr>
          <p:nvPr/>
        </p:nvSpPr>
        <p:spPr>
          <a:xfrm>
            <a:off x="0" y="-76200"/>
            <a:ext cx="9144000" cy="5334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*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4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              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Пример для реального значения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3200" baseline="-25000" dirty="0" smtClean="0">
                <a:latin typeface="Tahoma" pitchFamily="34" charset="0"/>
                <a:cs typeface="Tahoma" pitchFamily="34" charset="0"/>
              </a:rPr>
              <a:t>E</a:t>
            </a:r>
            <a:endParaRPr kumimoji="0" lang="ru-RU" sz="3200" b="0" i="0" u="sng" strike="noStrike" kern="1200" cap="none" spc="0" normalizeH="0" baseline="-25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6626" y="88710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3200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= I</a:t>
            </a:r>
            <a:r>
              <a:rPr lang="en-US" sz="3200" baseline="-25000" dirty="0" smtClean="0">
                <a:latin typeface="Tahoma" pitchFamily="34" charset="0"/>
                <a:cs typeface="Tahoma" pitchFamily="34" charset="0"/>
              </a:rPr>
              <a:t>E.OP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= 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2мА,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  f=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100Гц,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3200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ru-RU" sz="3200" dirty="0" smtClean="0">
                <a:latin typeface="Tahoma" pitchFamily="34" charset="0"/>
                <a:cs typeface="Tahoma" pitchFamily="34" charset="0"/>
              </a:rPr>
              <a:t>680мкФ</a:t>
            </a:r>
            <a:endParaRPr lang="ru-RU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6626" y="148726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получаем для типовых значений</a:t>
            </a:r>
            <a:endParaRPr lang="ru-RU" sz="2400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5029200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На более высоких частотах условие 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X</a:t>
            </a:r>
            <a:r>
              <a:rPr lang="en-US" sz="28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 &lt;&lt; </a:t>
            </a:r>
            <a:r>
              <a:rPr lang="en-US" sz="2800" i="1" dirty="0" err="1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i="1" baseline="-25000" dirty="0" err="1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800" i="1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соблюдается еще лучше</a:t>
            </a:r>
            <a:endParaRPr lang="ru-RU" sz="2800" i="1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278944"/>
              </p:ext>
            </p:extLst>
          </p:nvPr>
        </p:nvGraphicFramePr>
        <p:xfrm>
          <a:off x="92903" y="3683600"/>
          <a:ext cx="90709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13" name="Equation" r:id="rId5" imgW="4089240" imgH="520560" progId="Equation.DSMT4">
                  <p:embed/>
                </p:oleObj>
              </mc:Choice>
              <mc:Fallback>
                <p:oleObj name="Equation" r:id="rId5" imgW="40892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03" y="3683600"/>
                        <a:ext cx="9070975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7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87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648927"/>
              </p:ext>
            </p:extLst>
          </p:nvPr>
        </p:nvGraphicFramePr>
        <p:xfrm>
          <a:off x="298691" y="710988"/>
          <a:ext cx="8824913" cy="409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212" name="Visio" r:id="rId4" imgW="10296576" imgH="5067279" progId="Visio.Drawing.11">
                  <p:embed/>
                </p:oleObj>
              </mc:Choice>
              <mc:Fallback>
                <p:oleObj name="Visio" r:id="rId4" imgW="10296576" imgH="50672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91" y="710988"/>
                        <a:ext cx="8824913" cy="409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0" y="0"/>
            <a:ext cx="9144000" cy="50286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5.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Значение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U0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в схемах ФТБ и ФТЭ </a:t>
            </a:r>
            <a:endParaRPr kumimoji="0" lang="ru-RU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147" y="438869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Значение </a:t>
            </a: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K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U0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в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обеих схемах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920979"/>
              </p:ext>
            </p:extLst>
          </p:nvPr>
        </p:nvGraphicFramePr>
        <p:xfrm>
          <a:off x="3359150" y="5181600"/>
          <a:ext cx="3098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213" name="Equation" r:id="rId6" imgW="3098520" imgH="1218960" progId="Equation.DSMT4">
                  <p:embed/>
                </p:oleObj>
              </mc:Choice>
              <mc:Fallback>
                <p:oleObj name="Equation" r:id="rId6" imgW="309852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59150" y="5181600"/>
                        <a:ext cx="3098800" cy="1219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704" y="359345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Значение </a:t>
            </a:r>
            <a:r>
              <a:rPr lang="ru-RU" sz="32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Х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С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≈ </a:t>
            </a:r>
            <a:r>
              <a:rPr lang="ru-RU" sz="3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по сравнению с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3600" b="1" i="1" baseline="-25000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2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87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637412"/>
              </p:ext>
            </p:extLst>
          </p:nvPr>
        </p:nvGraphicFramePr>
        <p:xfrm>
          <a:off x="609600" y="512422"/>
          <a:ext cx="7702309" cy="3576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23" name="Visio" r:id="rId4" imgW="10296576" imgH="5067279" progId="Visio.Drawing.11">
                  <p:embed/>
                </p:oleObj>
              </mc:Choice>
              <mc:Fallback>
                <p:oleObj name="Visio" r:id="rId4" imgW="10296576" imgH="50672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2422"/>
                        <a:ext cx="7702309" cy="3576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0" y="0"/>
            <a:ext cx="9144000" cy="50286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6.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Влияние схемных резисторов на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</a:t>
            </a:r>
            <a:endParaRPr kumimoji="0" lang="ru-RU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765" y="286939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ahoma" pitchFamily="34" charset="0"/>
                <a:cs typeface="Tahoma" pitchFamily="34" charset="0"/>
              </a:rPr>
              <a:t>Собственное сопротивление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БТ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в </a:t>
            </a:r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обеих схемах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834488"/>
              </p:ext>
            </p:extLst>
          </p:nvPr>
        </p:nvGraphicFramePr>
        <p:xfrm>
          <a:off x="2571750" y="3495020"/>
          <a:ext cx="46228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24" name="Equation" r:id="rId6" imgW="4622760" imgH="1091880" progId="Equation.DSMT4">
                  <p:embed/>
                </p:oleObj>
              </mc:Choice>
              <mc:Fallback>
                <p:oleObj name="Equation" r:id="rId6" imgW="462276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71750" y="3495020"/>
                        <a:ext cx="4622800" cy="1092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486661"/>
              </p:ext>
            </p:extLst>
          </p:nvPr>
        </p:nvGraphicFramePr>
        <p:xfrm>
          <a:off x="92765" y="5105400"/>
          <a:ext cx="2298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25" name="Equation" r:id="rId8" imgW="2298600" imgH="507960" progId="Equation.DSMT4">
                  <p:embed/>
                </p:oleObj>
              </mc:Choice>
              <mc:Fallback>
                <p:oleObj name="Equation" r:id="rId8" imgW="22986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2765" y="5105400"/>
                        <a:ext cx="2298700" cy="508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737601"/>
              </p:ext>
            </p:extLst>
          </p:nvPr>
        </p:nvGraphicFramePr>
        <p:xfrm>
          <a:off x="3048000" y="5029200"/>
          <a:ext cx="59182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26" name="Equation" r:id="rId10" imgW="5918040" imgH="1193760" progId="Equation.DSMT4">
                  <p:embed/>
                </p:oleObj>
              </mc:Choice>
              <mc:Fallback>
                <p:oleObj name="Equation" r:id="rId10" imgW="591804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048000" y="5029200"/>
                        <a:ext cx="5918200" cy="1193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-120650" y="4668903"/>
            <a:ext cx="269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 схеме с ФТБ</a:t>
            </a:r>
            <a:endParaRPr lang="ru-RU" sz="2000" i="1" u="sng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0" y="4648200"/>
            <a:ext cx="269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 схеме с ФТЭ</a:t>
            </a:r>
            <a:endParaRPr lang="ru-RU" sz="2000" i="1" u="sng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324600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Резисторы, создающие режим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DC, </a:t>
            </a:r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всегда уменьшают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значение </a:t>
            </a:r>
            <a:r>
              <a:rPr lang="en-US" sz="2800" b="1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="1" i="1" baseline="-25000" dirty="0" smtClean="0">
                <a:latin typeface="Tahoma" pitchFamily="34" charset="0"/>
                <a:cs typeface="Tahoma" pitchFamily="34" charset="0"/>
              </a:rPr>
              <a:t>IN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.</a:t>
            </a:r>
            <a:endParaRPr lang="ru-RU" sz="2000" i="1" u="sng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87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680923"/>
              </p:ext>
            </p:extLst>
          </p:nvPr>
        </p:nvGraphicFramePr>
        <p:xfrm>
          <a:off x="609600" y="512422"/>
          <a:ext cx="7702309" cy="3576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55" name="Visio" r:id="rId4" imgW="10296576" imgH="5067279" progId="Visio.Drawing.11">
                  <p:embed/>
                </p:oleObj>
              </mc:Choice>
              <mc:Fallback>
                <p:oleObj name="Visio" r:id="rId4" imgW="10296576" imgH="50672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2422"/>
                        <a:ext cx="7702309" cy="3576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0" y="0"/>
            <a:ext cx="9144000" cy="50286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7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    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Что означает уменьшение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IN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?</a:t>
            </a:r>
            <a:endParaRPr kumimoji="0" lang="ru-RU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2895600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ahoma" pitchFamily="34" charset="0"/>
                <a:cs typeface="Tahoma" pitchFamily="34" charset="0"/>
              </a:rPr>
              <a:t>ИВС всегда реальный, т.е.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2400" b="1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SS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≠ 0</a:t>
            </a:r>
            <a:endParaRPr lang="ru-RU" sz="2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2000" dirty="0" smtClean="0">
                <a:latin typeface="Tahoma" pitchFamily="34" charset="0"/>
                <a:cs typeface="Tahoma" pitchFamily="34" charset="0"/>
              </a:rPr>
              <a:t>усиливается только напряжение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u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IN</a:t>
            </a:r>
            <a:endParaRPr lang="ru-RU" sz="2000" i="1" u="sng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860743"/>
              </p:ext>
            </p:extLst>
          </p:nvPr>
        </p:nvGraphicFramePr>
        <p:xfrm>
          <a:off x="920750" y="4125962"/>
          <a:ext cx="74549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56" name="Equation" r:id="rId6" imgW="7454880" imgH="1091880" progId="Equation.DSMT4">
                  <p:embed/>
                </p:oleObj>
              </mc:Choice>
              <mc:Fallback>
                <p:oleObj name="Equation" r:id="rId6" imgW="745488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0" y="4125962"/>
                        <a:ext cx="7454900" cy="1092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8575"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302000" y="3725852"/>
            <a:ext cx="269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В обеих схемах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5294362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Чем меньше </a:t>
            </a:r>
            <a:r>
              <a:rPr lang="en-US" sz="2800" b="1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="1" i="1" baseline="-25000" dirty="0" smtClean="0">
                <a:latin typeface="Tahoma" pitchFamily="34" charset="0"/>
                <a:cs typeface="Tahoma" pitchFamily="34" charset="0"/>
              </a:rPr>
              <a:t>IN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,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тем меньше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="1" i="1" baseline="-25000" dirty="0" smtClean="0">
                <a:latin typeface="Tahoma" pitchFamily="34" charset="0"/>
                <a:cs typeface="Tahoma" pitchFamily="34" charset="0"/>
              </a:rPr>
              <a:t>IN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,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т.е.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больше потерь при передаче</a:t>
            </a:r>
            <a:endParaRPr lang="ru-RU" sz="2000" i="1" u="sng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898342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 схеме с ФТБ влиянием </a:t>
            </a:r>
            <a:r>
              <a:rPr lang="en-US" sz="2400" b="1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b="1" i="1" baseline="-25000" dirty="0">
                <a:latin typeface="Tahoma" pitchFamily="34" charset="0"/>
                <a:cs typeface="Tahoma" pitchFamily="34" charset="0"/>
              </a:rPr>
              <a:t>B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еще можно пренебречь по сравнению с </a:t>
            </a:r>
            <a:r>
              <a:rPr lang="en-US" sz="2800" b="1" i="1" dirty="0" err="1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="1" i="1" baseline="-25000" dirty="0" err="1" smtClean="0">
                <a:latin typeface="Tahoma" pitchFamily="34" charset="0"/>
                <a:cs typeface="Tahoma" pitchFamily="34" charset="0"/>
              </a:rPr>
              <a:t>IN</a:t>
            </a:r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800" b="1" i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 схеме с ФТЭ влияние </a:t>
            </a:r>
            <a:r>
              <a:rPr lang="en-US" sz="2800" b="1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="1" i="1" baseline="-25000" dirty="0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может оказаться заметным</a:t>
            </a:r>
            <a:r>
              <a:rPr lang="ru-RU" sz="2000" i="1" dirty="0">
                <a:latin typeface="Tahoma" pitchFamily="34" charset="0"/>
                <a:cs typeface="Tahoma" pitchFamily="34" charset="0"/>
              </a:rPr>
              <a:t>.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000" i="1" u="sng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4735</TotalTime>
  <Words>1035</Words>
  <Application>Microsoft Office PowerPoint</Application>
  <PresentationFormat>Экран (4:3)</PresentationFormat>
  <Paragraphs>132</Paragraphs>
  <Slides>23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5" baseType="lpstr">
      <vt:lpstr>Arial</vt:lpstr>
      <vt:lpstr>Bookman Old Style</vt:lpstr>
      <vt:lpstr>Calibri</vt:lpstr>
      <vt:lpstr>Cambria</vt:lpstr>
      <vt:lpstr>Gill Sans MT</vt:lpstr>
      <vt:lpstr>Symbol</vt:lpstr>
      <vt:lpstr>Tahoma</vt:lpstr>
      <vt:lpstr>Wingdings</vt:lpstr>
      <vt:lpstr>Wingdings 3</vt:lpstr>
      <vt:lpstr>Начальная</vt:lpstr>
      <vt:lpstr>Visio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УСИЛИТЕЛИ НА БИПОЛЯРНЫХ ТРАНЗИСТОРАХ</dc:title>
  <dc:creator>brik</dc:creator>
  <cp:lastModifiedBy>alex</cp:lastModifiedBy>
  <cp:revision>885</cp:revision>
  <dcterms:created xsi:type="dcterms:W3CDTF">2012-02-07T16:51:37Z</dcterms:created>
  <dcterms:modified xsi:type="dcterms:W3CDTF">2016-03-17T12:28:50Z</dcterms:modified>
</cp:coreProperties>
</file>