
<file path=[Content_Types].xml><?xml version="1.0" encoding="utf-8"?>
<Types xmlns="http://schemas.openxmlformats.org/package/2006/content-types">
  <Default Extension="vsd" ContentType="application/vnd.visio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415" r:id="rId2"/>
    <p:sldId id="342" r:id="rId3"/>
    <p:sldId id="394" r:id="rId4"/>
    <p:sldId id="314" r:id="rId5"/>
    <p:sldId id="318" r:id="rId6"/>
    <p:sldId id="395" r:id="rId7"/>
    <p:sldId id="396" r:id="rId8"/>
    <p:sldId id="356" r:id="rId9"/>
    <p:sldId id="416" r:id="rId10"/>
    <p:sldId id="419" r:id="rId11"/>
    <p:sldId id="406" r:id="rId12"/>
    <p:sldId id="408" r:id="rId13"/>
    <p:sldId id="418" r:id="rId14"/>
    <p:sldId id="413" r:id="rId15"/>
    <p:sldId id="325" r:id="rId16"/>
    <p:sldId id="410" r:id="rId17"/>
    <p:sldId id="358" r:id="rId18"/>
    <p:sldId id="414" r:id="rId19"/>
    <p:sldId id="409" r:id="rId20"/>
    <p:sldId id="411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00FF"/>
    <a:srgbClr val="FF33CC"/>
    <a:srgbClr val="66CCFF"/>
    <a:srgbClr val="99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5" autoAdjust="0"/>
    <p:restoredTop sz="94660"/>
  </p:normalViewPr>
  <p:slideViewPr>
    <p:cSldViewPr>
      <p:cViewPr varScale="1">
        <p:scale>
          <a:sx n="100" d="100"/>
          <a:sy n="100" d="100"/>
        </p:scale>
        <p:origin x="5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e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e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e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8.wmf"/><Relationship Id="rId1" Type="http://schemas.openxmlformats.org/officeDocument/2006/relationships/image" Target="../media/image19.e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DFD73-8B6B-4818-AACE-71559F226652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C7DC7-0C64-44EA-B1A8-A27EB36B96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627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C7DC7-0C64-44EA-B1A8-A27EB36B964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807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C7DC7-0C64-44EA-B1A8-A27EB36B964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669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_________Microsoft_Visio_2003_20103.vsd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1.wmf"/><Relationship Id="rId4" Type="http://schemas.openxmlformats.org/officeDocument/2006/relationships/image" Target="../media/image19.e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_________Microsoft_Visio_2003_20104.vsd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emf"/><Relationship Id="rId9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_________Microsoft_Visio_2003_20105.vsd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6.wmf"/><Relationship Id="rId4" Type="http://schemas.openxmlformats.org/officeDocument/2006/relationships/image" Target="../media/image33.emf"/><Relationship Id="rId9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_________Microsoft_Visio_2003_20106.vsd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2.wmf"/><Relationship Id="rId4" Type="http://schemas.openxmlformats.org/officeDocument/2006/relationships/image" Target="../media/image39.e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1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_________Microsoft_Visio_2003_20102.vsd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0.wmf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229600" cy="4648200"/>
          </a:xfrm>
          <a:solidFill>
            <a:srgbClr val="0000FF"/>
          </a:solidFill>
        </p:spPr>
        <p:txBody>
          <a:bodyPr>
            <a:normAutofit fontScale="90000"/>
          </a:bodyPr>
          <a:lstStyle/>
          <a:p>
            <a:pPr lvl="0" algn="ctr"/>
            <a:r>
              <a:rPr lang="ru-RU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Режим </a:t>
            </a:r>
            <a:r>
              <a:rPr lang="ru-RU" sz="5400" i="1" u="sng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постоянного</a:t>
            </a:r>
            <a:r>
              <a:rPr lang="ru-RU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тока при усилении </a:t>
            </a:r>
            <a:r>
              <a:rPr lang="ru-RU" sz="5400" i="1" u="sng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переменного</a:t>
            </a:r>
            <a:r>
              <a:rPr lang="ru-RU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сигнала</a:t>
            </a:r>
            <a:r>
              <a:rPr lang="en-US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br>
              <a:rPr lang="en-US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(режим покоя, </a:t>
            </a:r>
            <a:r>
              <a:rPr lang="en-US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рабочая точка, </a:t>
            </a:r>
            <a:r>
              <a:rPr lang="en-US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OP</a:t>
            </a:r>
            <a:r>
              <a:rPr lang="ru-RU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</a:t>
            </a:r>
            <a:br>
              <a:rPr lang="ru-RU" sz="5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endParaRPr lang="ru-RU" sz="5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6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767448"/>
              </p:ext>
            </p:extLst>
          </p:nvPr>
        </p:nvGraphicFramePr>
        <p:xfrm>
          <a:off x="-69850" y="914400"/>
          <a:ext cx="8747125" cy="412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41" name="Visio" r:id="rId3" imgW="9391616" imgH="4438563" progId="Visio.Drawing.11">
                  <p:embed/>
                </p:oleObj>
              </mc:Choice>
              <mc:Fallback>
                <p:oleObj name="Visio" r:id="rId3" imgW="9391616" imgH="443856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9850" y="914400"/>
                        <a:ext cx="8747125" cy="412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8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.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      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Получение </a:t>
            </a:r>
            <a:r>
              <a:rPr lang="ru-RU" sz="2800" i="1" noProof="0" dirty="0" smtClean="0">
                <a:latin typeface="Tahoma" pitchFamily="34" charset="0"/>
                <a:cs typeface="Tahoma" pitchFamily="34" charset="0"/>
              </a:rPr>
              <a:t>конечной схемы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.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08237"/>
              </p:ext>
            </p:extLst>
          </p:nvPr>
        </p:nvGraphicFramePr>
        <p:xfrm>
          <a:off x="4114800" y="317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42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3175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257522"/>
              </p:ext>
            </p:extLst>
          </p:nvPr>
        </p:nvGraphicFramePr>
        <p:xfrm>
          <a:off x="3671369" y="990600"/>
          <a:ext cx="54102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43" name="Equation" r:id="rId7" imgW="5410080" imgH="1015920" progId="Equation.DSMT4">
                  <p:embed/>
                </p:oleObj>
              </mc:Choice>
              <mc:Fallback>
                <p:oleObj name="Equation" r:id="rId7" imgW="541008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71369" y="990600"/>
                        <a:ext cx="5410200" cy="1016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12919" y="609600"/>
            <a:ext cx="5368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Напряжение покоя на </a:t>
            </a:r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базе </a:t>
            </a:r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уравнение БД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2057400"/>
            <a:ext cx="3913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Напряжение покоя на эмиттере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259103"/>
              </p:ext>
            </p:extLst>
          </p:nvPr>
        </p:nvGraphicFramePr>
        <p:xfrm>
          <a:off x="3712920" y="2438400"/>
          <a:ext cx="5181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44" name="Equation" r:id="rId9" imgW="5181480" imgH="545760" progId="Equation.DSMT4">
                  <p:embed/>
                </p:oleObj>
              </mc:Choice>
              <mc:Fallback>
                <p:oleObj name="Equation" r:id="rId9" imgW="518148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12920" y="2438400"/>
                        <a:ext cx="5181600" cy="546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91000" y="3048000"/>
            <a:ext cx="4049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Ток покоя эмиттера – закон Ома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420614"/>
              </p:ext>
            </p:extLst>
          </p:nvPr>
        </p:nvGraphicFramePr>
        <p:xfrm>
          <a:off x="4724400" y="3429000"/>
          <a:ext cx="29083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45" name="Equation" r:id="rId11" imgW="2908080" imgH="1028520" progId="Equation.DSMT4">
                  <p:embed/>
                </p:oleObj>
              </mc:Choice>
              <mc:Fallback>
                <p:oleObj name="Equation" r:id="rId11" imgW="29080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24400" y="3429000"/>
                        <a:ext cx="2908300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733800" y="4495800"/>
            <a:ext cx="4719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Ток покоя коллектора – уравнение БТ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006839"/>
              </p:ext>
            </p:extLst>
          </p:nvPr>
        </p:nvGraphicFramePr>
        <p:xfrm>
          <a:off x="3994150" y="4940301"/>
          <a:ext cx="4368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46" name="Equation" r:id="rId13" imgW="4368600" imgH="482400" progId="Equation.DSMT4">
                  <p:embed/>
                </p:oleObj>
              </mc:Choice>
              <mc:Fallback>
                <p:oleObj name="Equation" r:id="rId13" imgW="43686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94150" y="4940301"/>
                        <a:ext cx="4368800" cy="48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09625" y="5472817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Напряжение покоя на </a:t>
            </a:r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коллекторе </a:t>
            </a:r>
            <a:r>
              <a:rPr lang="ru-RU" sz="20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уравнение выходной цепи</a:t>
            </a:r>
            <a:endParaRPr lang="ru-RU" sz="20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85045"/>
              </p:ext>
            </p:extLst>
          </p:nvPr>
        </p:nvGraphicFramePr>
        <p:xfrm>
          <a:off x="2978150" y="5954713"/>
          <a:ext cx="4102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47" name="Equation" r:id="rId15" imgW="4101840" imgH="482400" progId="Equation.DSMT4">
                  <p:embed/>
                </p:oleObj>
              </mc:Choice>
              <mc:Fallback>
                <p:oleObj name="Equation" r:id="rId15" imgW="41018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978150" y="5954713"/>
                        <a:ext cx="4102100" cy="48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0" y="15240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9.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 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Допущения для </a:t>
            </a:r>
            <a:r>
              <a:rPr kumimoji="0" lang="ru-RU" sz="28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схемы с Н-смещением.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967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Анализ схемы – 4 этапа.</a:t>
            </a:r>
            <a:endParaRPr lang="ru-RU" sz="2400" i="1" u="sng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38" y="549583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ahoma" pitchFamily="34" charset="0"/>
                <a:cs typeface="Tahoma" pitchFamily="34" charset="0"/>
              </a:rPr>
              <a:t>   </a:t>
            </a:r>
            <a:endParaRPr lang="ru-RU" sz="2800" b="1" baseline="-25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814062"/>
              </p:ext>
            </p:extLst>
          </p:nvPr>
        </p:nvGraphicFramePr>
        <p:xfrm>
          <a:off x="180975" y="1504761"/>
          <a:ext cx="4305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61" name="Equation" r:id="rId3" imgW="4305240" imgH="1015920" progId="Equation.DSMT4">
                  <p:embed/>
                </p:oleObj>
              </mc:Choice>
              <mc:Fallback>
                <p:oleObj name="Equation" r:id="rId3" imgW="43052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975" y="1504761"/>
                        <a:ext cx="4305300" cy="1016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184550"/>
              </p:ext>
            </p:extLst>
          </p:nvPr>
        </p:nvGraphicFramePr>
        <p:xfrm>
          <a:off x="0" y="3211821"/>
          <a:ext cx="4165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62" name="Equation" r:id="rId5" imgW="4165560" imgH="482400" progId="Equation.DSMT4">
                  <p:embed/>
                </p:oleObj>
              </mc:Choice>
              <mc:Fallback>
                <p:oleObj name="Equation" r:id="rId5" imgW="4165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3211821"/>
                        <a:ext cx="4165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275388"/>
              </p:ext>
            </p:extLst>
          </p:nvPr>
        </p:nvGraphicFramePr>
        <p:xfrm>
          <a:off x="109330" y="4156507"/>
          <a:ext cx="28448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63" name="Equation" r:id="rId7" imgW="2844720" imgH="1028520" progId="Equation.DSMT4">
                  <p:embed/>
                </p:oleObj>
              </mc:Choice>
              <mc:Fallback>
                <p:oleObj name="Equation" r:id="rId7" imgW="28447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9330" y="4156507"/>
                        <a:ext cx="28448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530897"/>
              </p:ext>
            </p:extLst>
          </p:nvPr>
        </p:nvGraphicFramePr>
        <p:xfrm>
          <a:off x="152400" y="5613400"/>
          <a:ext cx="2717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64" name="Equation" r:id="rId9" imgW="2717640" imgH="482400" progId="Equation.DSMT4">
                  <p:embed/>
                </p:oleObj>
              </mc:Choice>
              <mc:Fallback>
                <p:oleObj name="Equation" r:id="rId9" imgW="27176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400" y="5613400"/>
                        <a:ext cx="2717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18038" y="1603513"/>
            <a:ext cx="4449762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   не учитывается что к БД подключена база БТ</a:t>
            </a:r>
            <a:endParaRPr lang="ru-RU" sz="2400" b="1" i="1" baseline="-25000" dirty="0">
              <a:solidFill>
                <a:srgbClr val="FF33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13238" y="3048000"/>
            <a:ext cx="4830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  полагается, что </a:t>
            </a:r>
            <a:r>
              <a:rPr lang="en-US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U</a:t>
            </a:r>
            <a:r>
              <a:rPr lang="en-US" sz="2400" b="1" i="1" baseline="-2500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BE</a:t>
            </a:r>
            <a:r>
              <a:rPr lang="en-US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= 0.7B – </a:t>
            </a:r>
            <a:r>
              <a:rPr lang="ru-RU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это физическая константа </a:t>
            </a:r>
            <a:endParaRPr lang="ru-RU" sz="2400" b="1" i="1" baseline="-25000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4389544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это просто закон Ома</a:t>
            </a:r>
            <a:endParaRPr lang="ru-RU" sz="2400" b="1" i="1" baseline="-25000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9938" y="5544021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полагается, что </a:t>
            </a:r>
            <a:r>
              <a:rPr lang="en-US" sz="2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 = 1</a:t>
            </a:r>
            <a:endParaRPr lang="ru-RU" sz="2400" b="1" i="1" baseline="-25000" dirty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697389"/>
              </p:ext>
            </p:extLst>
          </p:nvPr>
        </p:nvGraphicFramePr>
        <p:xfrm>
          <a:off x="225425" y="1305276"/>
          <a:ext cx="8918575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00" name="Visio" r:id="rId3" imgW="9582049" imgH="3638552" progId="Visio.Drawing.11">
                  <p:embed/>
                </p:oleObj>
              </mc:Choice>
              <mc:Fallback>
                <p:oleObj name="Visio" r:id="rId3" imgW="9582049" imgH="3638552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1305276"/>
                        <a:ext cx="8918575" cy="328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0" y="-22860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10.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Допущение независимости БД от БТ.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30" y="2590718"/>
            <a:ext cx="484367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Тогда, хотя бы должно быть</a:t>
            </a:r>
            <a:endParaRPr lang="en-US" sz="2400" i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43775"/>
            <a:ext cx="44894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 </a:t>
            </a:r>
            <a:endParaRPr lang="en-US" sz="2400" i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Полная "независимость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"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БД будет, если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B.OP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= 0</a:t>
            </a:r>
            <a:endParaRPr lang="ru-RU" sz="2400" i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Но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B.OP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не может быть = 0, т.к.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ru-RU" sz="2400" i="1" baseline="-25000" dirty="0" smtClean="0">
                <a:latin typeface="Tahoma" pitchFamily="34" charset="0"/>
                <a:cs typeface="Tahoma" pitchFamily="34" charset="0"/>
              </a:rPr>
              <a:t>С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.OP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= </a:t>
            </a:r>
            <a:r>
              <a:rPr lang="el-GR" sz="2400" i="1" dirty="0" smtClean="0">
                <a:latin typeface="Tahoma"/>
                <a:cs typeface="Tahoma"/>
              </a:rPr>
              <a:t>β∙</a:t>
            </a:r>
            <a:r>
              <a:rPr lang="en-US" sz="2400" i="1" dirty="0" smtClean="0">
                <a:latin typeface="Tahoma"/>
                <a:cs typeface="Tahoma"/>
              </a:rPr>
              <a:t>I</a:t>
            </a:r>
            <a:r>
              <a:rPr lang="en-US" sz="2400" i="1" baseline="-25000" dirty="0" smtClean="0">
                <a:latin typeface="Tahoma"/>
                <a:cs typeface="Tahoma"/>
              </a:rPr>
              <a:t>B.OP</a:t>
            </a:r>
            <a:r>
              <a:rPr lang="en-US" sz="2400" i="1" dirty="0" smtClean="0">
                <a:latin typeface="Tahoma"/>
                <a:cs typeface="Tahoma"/>
              </a:rPr>
              <a:t>!!!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499661"/>
              </p:ext>
            </p:extLst>
          </p:nvPr>
        </p:nvGraphicFramePr>
        <p:xfrm>
          <a:off x="496888" y="3040063"/>
          <a:ext cx="40767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01" name="Equation" r:id="rId5" imgW="4076640" imgH="1028520" progId="Equation.DSMT4">
                  <p:embed/>
                </p:oleObj>
              </mc:Choice>
              <mc:Fallback>
                <p:oleObj name="Equation" r:id="rId5" imgW="407664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6888" y="3040063"/>
                        <a:ext cx="4076700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31065" y="4347985"/>
            <a:ext cx="484367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Это условие достигается при</a:t>
            </a:r>
            <a:endParaRPr lang="en-US" sz="2400" i="1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426140"/>
              </p:ext>
            </p:extLst>
          </p:nvPr>
        </p:nvGraphicFramePr>
        <p:xfrm>
          <a:off x="1066800" y="4810293"/>
          <a:ext cx="61722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02" name="Equation" r:id="rId7" imgW="6172200" imgH="1015920" progId="Equation.DSMT4">
                  <p:embed/>
                </p:oleObj>
              </mc:Choice>
              <mc:Fallback>
                <p:oleObj name="Equation" r:id="rId7" imgW="617220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4810293"/>
                        <a:ext cx="6172200" cy="1016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762141"/>
              </p:ext>
            </p:extLst>
          </p:nvPr>
        </p:nvGraphicFramePr>
        <p:xfrm>
          <a:off x="1479550" y="6302375"/>
          <a:ext cx="58039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03" name="Equation" r:id="rId9" imgW="5803560" imgH="545760" progId="Equation.DSMT4">
                  <p:embed/>
                </p:oleObj>
              </mc:Choice>
              <mc:Fallback>
                <p:oleObj name="Equation" r:id="rId9" imgW="580356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79550" y="6302375"/>
                        <a:ext cx="5803900" cy="546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703732" y="5833318"/>
            <a:ext cx="573653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достаточно нормальный результат при</a:t>
            </a:r>
            <a:endParaRPr lang="en-US" sz="2400" i="1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0" y="-76200"/>
            <a:ext cx="9144000" cy="5334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*11.    Пример влияния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/>
                <a:cs typeface="Tahoma"/>
              </a:rPr>
              <a:t>β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/>
                <a:cs typeface="Tahoma"/>
              </a:rPr>
              <a:t> на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"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независимость" БД.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91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64134"/>
              </p:ext>
            </p:extLst>
          </p:nvPr>
        </p:nvGraphicFramePr>
        <p:xfrm>
          <a:off x="6350" y="439552"/>
          <a:ext cx="8920163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98" name="Visio" r:id="rId3" imgW="9582049" imgH="3638552" progId="Visio.Drawing.11">
                  <p:embed/>
                </p:oleObj>
              </mc:Choice>
              <mc:Fallback>
                <p:oleObj name="Visio" r:id="rId3" imgW="9582049" imgH="3638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" y="439552"/>
                        <a:ext cx="8920163" cy="328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160496" y="4883203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3) Вариант решения: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=72k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, R</a:t>
            </a:r>
            <a:r>
              <a:rPr lang="en-US" sz="2400" baseline="-25000" dirty="0">
                <a:latin typeface="Tahoma" pitchFamily="34" charset="0"/>
                <a:cs typeface="Tahoma" pitchFamily="34" charset="0"/>
              </a:rPr>
              <a:t>B2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=</a:t>
            </a:r>
            <a:r>
              <a:rPr lang="ru-RU" sz="2400" dirty="0">
                <a:latin typeface="Tahoma" pitchFamily="34" charset="0"/>
                <a:cs typeface="Tahoma" pitchFamily="34" charset="0"/>
              </a:rPr>
              <a:t>9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k. 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742147"/>
            <a:ext cx="9144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Пока ясно только то что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 8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R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B2</a:t>
            </a:r>
            <a:r>
              <a:rPr lang="ru-RU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,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но вариантов 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∞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471447"/>
              </p:ext>
            </p:extLst>
          </p:nvPr>
        </p:nvGraphicFramePr>
        <p:xfrm>
          <a:off x="3971511" y="2520980"/>
          <a:ext cx="45593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99" name="Equation" r:id="rId5" imgW="4559040" imgH="952200" progId="Equation.DSMT4">
                  <p:embed/>
                </p:oleObj>
              </mc:Choice>
              <mc:Fallback>
                <p:oleObj name="Equation" r:id="rId5" imgW="45590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511" y="2520980"/>
                        <a:ext cx="45593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-25400" y="413900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itchFamily="34" charset="0"/>
                <a:cs typeface="Tahoma" pitchFamily="34" charset="0"/>
              </a:rPr>
              <a:t>1) </a:t>
            </a:r>
            <a:r>
              <a:rPr lang="el-GR" sz="2400" dirty="0" smtClean="0">
                <a:latin typeface="Tahoma"/>
                <a:cs typeface="Tahoma"/>
              </a:rPr>
              <a:t>β</a:t>
            </a:r>
            <a:r>
              <a:rPr lang="ru-RU" sz="2400" dirty="0" smtClean="0">
                <a:latin typeface="Tahoma"/>
                <a:cs typeface="Tahoma"/>
              </a:rPr>
              <a:t> = 5</a:t>
            </a:r>
            <a:r>
              <a:rPr lang="en-US" sz="2400" dirty="0" smtClean="0">
                <a:latin typeface="Tahoma"/>
                <a:cs typeface="Tahoma"/>
              </a:rPr>
              <a:t>0; </a:t>
            </a:r>
            <a:r>
              <a:rPr lang="ru-RU" sz="2400" dirty="0" smtClean="0">
                <a:latin typeface="Tahoma"/>
                <a:cs typeface="Tahoma"/>
              </a:rPr>
              <a:t> для </a:t>
            </a:r>
            <a:r>
              <a:rPr lang="en-US" sz="2400" dirty="0" smtClean="0">
                <a:latin typeface="Tahoma"/>
                <a:cs typeface="Tahoma"/>
              </a:rPr>
              <a:t>I</a:t>
            </a:r>
            <a:r>
              <a:rPr lang="en-US" sz="2400" baseline="-25000" dirty="0" smtClean="0">
                <a:latin typeface="Tahoma"/>
                <a:cs typeface="Tahoma"/>
              </a:rPr>
              <a:t>C.OP</a:t>
            </a:r>
            <a:r>
              <a:rPr lang="en-US" sz="2400" dirty="0" smtClean="0">
                <a:latin typeface="Tahoma"/>
                <a:cs typeface="Tahoma"/>
              </a:rPr>
              <a:t>=2mA </a:t>
            </a:r>
            <a:r>
              <a:rPr lang="ru-RU" sz="2400" dirty="0" smtClean="0">
                <a:latin typeface="Tahoma"/>
                <a:cs typeface="Tahoma"/>
              </a:rPr>
              <a:t>нужно </a:t>
            </a:r>
            <a:r>
              <a:rPr lang="en-US" sz="2400" dirty="0" smtClean="0">
                <a:latin typeface="Tahoma"/>
                <a:cs typeface="Tahoma"/>
              </a:rPr>
              <a:t>I</a:t>
            </a:r>
            <a:r>
              <a:rPr lang="en-US" sz="2400" baseline="-25000" dirty="0" smtClean="0">
                <a:latin typeface="Tahoma"/>
                <a:cs typeface="Tahoma"/>
              </a:rPr>
              <a:t>B.OP</a:t>
            </a:r>
            <a:r>
              <a:rPr lang="en-US" sz="2400" dirty="0" smtClean="0">
                <a:latin typeface="Tahoma"/>
                <a:cs typeface="Tahoma"/>
              </a:rPr>
              <a:t>=</a:t>
            </a:r>
            <a:r>
              <a:rPr lang="ru-RU" sz="2400" dirty="0" smtClean="0">
                <a:latin typeface="Tahoma"/>
                <a:cs typeface="Tahoma"/>
              </a:rPr>
              <a:t>4</a:t>
            </a:r>
            <a:r>
              <a:rPr lang="en-US" sz="2400" dirty="0" smtClean="0">
                <a:latin typeface="Tahoma"/>
                <a:cs typeface="Tahoma"/>
              </a:rPr>
              <a:t>0</a:t>
            </a:r>
            <a:r>
              <a:rPr lang="ru-RU" sz="2400" dirty="0" smtClean="0">
                <a:latin typeface="Tahoma"/>
                <a:cs typeface="Tahoma"/>
              </a:rPr>
              <a:t>мкА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,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5400" y="450867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el-GR" sz="2400" dirty="0" smtClean="0">
                <a:latin typeface="Tahoma"/>
                <a:cs typeface="Tahoma"/>
              </a:rPr>
              <a:t>β</a:t>
            </a:r>
            <a:r>
              <a:rPr lang="ru-RU" sz="2400" dirty="0" smtClean="0">
                <a:latin typeface="Tahoma"/>
                <a:cs typeface="Tahoma"/>
              </a:rPr>
              <a:t> = </a:t>
            </a:r>
            <a:r>
              <a:rPr lang="en-US" sz="2400" dirty="0" smtClean="0">
                <a:latin typeface="Tahoma"/>
                <a:cs typeface="Tahoma"/>
              </a:rPr>
              <a:t>500; </a:t>
            </a:r>
            <a:r>
              <a:rPr lang="ru-RU" sz="2400" dirty="0" smtClean="0">
                <a:latin typeface="Tahoma"/>
                <a:cs typeface="Tahoma"/>
              </a:rPr>
              <a:t>для </a:t>
            </a:r>
            <a:r>
              <a:rPr lang="en-US" sz="2400" dirty="0" smtClean="0">
                <a:latin typeface="Tahoma"/>
                <a:cs typeface="Tahoma"/>
              </a:rPr>
              <a:t>I</a:t>
            </a:r>
            <a:r>
              <a:rPr lang="en-US" sz="2400" baseline="-25000" dirty="0" smtClean="0">
                <a:latin typeface="Tahoma"/>
                <a:cs typeface="Tahoma"/>
              </a:rPr>
              <a:t>C.OP</a:t>
            </a:r>
            <a:r>
              <a:rPr lang="en-US" sz="2400" dirty="0" smtClean="0">
                <a:latin typeface="Tahoma"/>
                <a:cs typeface="Tahoma"/>
              </a:rPr>
              <a:t>=2mA </a:t>
            </a:r>
            <a:r>
              <a:rPr lang="ru-RU" sz="2400" dirty="0" smtClean="0">
                <a:latin typeface="Tahoma"/>
                <a:cs typeface="Tahoma"/>
              </a:rPr>
              <a:t>нужно </a:t>
            </a:r>
            <a:r>
              <a:rPr lang="en-US" sz="2400" dirty="0" smtClean="0">
                <a:latin typeface="Tahoma"/>
                <a:cs typeface="Tahoma"/>
              </a:rPr>
              <a:t>I</a:t>
            </a:r>
            <a:r>
              <a:rPr lang="en-US" sz="2400" baseline="-25000" dirty="0" smtClean="0">
                <a:latin typeface="Tahoma"/>
                <a:cs typeface="Tahoma"/>
              </a:rPr>
              <a:t>B.OP</a:t>
            </a:r>
            <a:r>
              <a:rPr lang="en-US" sz="2400" dirty="0" smtClean="0">
                <a:latin typeface="Tahoma"/>
                <a:cs typeface="Tahoma"/>
              </a:rPr>
              <a:t>=4</a:t>
            </a:r>
            <a:r>
              <a:rPr lang="ru-RU" sz="2400" dirty="0" smtClean="0">
                <a:latin typeface="Tahoma"/>
                <a:cs typeface="Tahoma"/>
              </a:rPr>
              <a:t>мкА.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4089400" y="2641600"/>
          <a:ext cx="914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300" name="Equation" r:id="rId7" imgW="914400" imgH="354240" progId="Equation.DSMT4">
                  <p:embed/>
                </p:oleObj>
              </mc:Choice>
              <mc:Fallback>
                <p:oleObj name="Equation" r:id="rId7" imgW="914400" imgH="35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641600"/>
                        <a:ext cx="914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876798" y="406226"/>
            <a:ext cx="1676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Задача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: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400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0" y="816917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 Получить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 I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E.OP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2mA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24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12B.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38400" y="149096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Выбираем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ru-RU" sz="2400" i="1" u="sng" dirty="0" smtClean="0">
                <a:solidFill>
                  <a:srgbClr val="FF33CC"/>
                </a:solidFill>
                <a:latin typeface="Tahoma" pitchFamily="34" charset="0"/>
                <a:cs typeface="Tahoma" pitchFamily="34" charset="0"/>
              </a:rPr>
              <a:t>пока произвольно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)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= 0.3kOm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826732"/>
              </p:ext>
            </p:extLst>
          </p:nvPr>
        </p:nvGraphicFramePr>
        <p:xfrm>
          <a:off x="3981450" y="2063780"/>
          <a:ext cx="439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301" name="Equation" r:id="rId9" imgW="4394160" imgH="457200" progId="Equation.DSMT4">
                  <p:embed/>
                </p:oleObj>
              </mc:Choice>
              <mc:Fallback>
                <p:oleObj name="Equation" r:id="rId9" imgW="43941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450" y="2063780"/>
                        <a:ext cx="4394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0" y="5341351"/>
            <a:ext cx="9144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Ток через БД в предположении независимости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150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мкА. </a:t>
            </a:r>
          </a:p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Для БТ с </a:t>
            </a:r>
            <a:r>
              <a:rPr lang="ru-RU" sz="2400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=500 – хорошо, для </a:t>
            </a:r>
            <a:r>
              <a:rPr lang="ru-RU" sz="2400" dirty="0">
                <a:latin typeface="Tahoma" pitchFamily="34" charset="0"/>
                <a:cs typeface="Tahoma" pitchFamily="34" charset="0"/>
              </a:rPr>
              <a:t>БТ с </a:t>
            </a:r>
            <a:r>
              <a:rPr lang="ru-RU" sz="24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=</a:t>
            </a:r>
            <a:r>
              <a:rPr lang="ru-RU" sz="2400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50 – плохо!!!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55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*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12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.               Как выбирать значение 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ru-RU" sz="2800" i="1" baseline="-25000" dirty="0" smtClean="0">
                <a:latin typeface="Tahoma" pitchFamily="34" charset="0"/>
                <a:cs typeface="Tahoma" pitchFamily="34" charset="0"/>
              </a:rPr>
              <a:t>Э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?</a:t>
            </a: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9939" y="44642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Основной фактор, характеризующим стабильность рабочей точки – это стабильность тока покоя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000" i="1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.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000" i="1" dirty="0">
              <a:latin typeface="Tahoma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38" y="106456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Исходная формула, определяющая значение тока покоя. </a:t>
            </a:r>
            <a:endParaRPr lang="ru-RU" sz="2000" i="1" u="sng" baseline="-25000" dirty="0">
              <a:latin typeface="Tahoma"/>
              <a:cs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1537698"/>
            <a:ext cx="3810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Это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точное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равенство без всяких допущений!!!</a:t>
            </a:r>
            <a:endParaRPr lang="ru-RU" sz="2400" i="1" dirty="0">
              <a:latin typeface="Tahoma"/>
              <a:cs typeface="Tahoma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3973"/>
              </p:ext>
            </p:extLst>
          </p:nvPr>
        </p:nvGraphicFramePr>
        <p:xfrm>
          <a:off x="733425" y="2951163"/>
          <a:ext cx="76962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46" name="Equation" r:id="rId4" imgW="7696080" imgH="952200" progId="Equation.DSMT4">
                  <p:embed/>
                </p:oleObj>
              </mc:Choice>
              <mc:Fallback>
                <p:oleObj name="Equation" r:id="rId4" imgW="7696080" imgH="952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2951163"/>
                        <a:ext cx="7696200" cy="9525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200" y="4772118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ahoma" pitchFamily="34" charset="0"/>
                <a:cs typeface="Tahoma" pitchFamily="34" charset="0"/>
              </a:rPr>
              <a:t>Выводы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1)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Чем больше значение </a:t>
            </a: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R</a:t>
            </a:r>
            <a:r>
              <a:rPr lang="en-US" sz="2000" baseline="-25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тем меньше значение </a:t>
            </a: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2000" baseline="-25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E.OP</a:t>
            </a:r>
            <a:r>
              <a:rPr lang="en-US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зависит от </a:t>
            </a:r>
            <a:r>
              <a:rPr lang="el-GR" sz="2000" dirty="0" smtClean="0">
                <a:solidFill>
                  <a:srgbClr val="00B050"/>
                </a:solidFill>
                <a:latin typeface="Tahoma"/>
                <a:cs typeface="Tahoma"/>
              </a:rPr>
              <a:t>Δ</a:t>
            </a:r>
            <a:r>
              <a:rPr lang="en-US" sz="2000" dirty="0" smtClean="0">
                <a:solidFill>
                  <a:srgbClr val="00B050"/>
                </a:solidFill>
                <a:latin typeface="Tahoma"/>
                <a:cs typeface="Tahoma"/>
              </a:rPr>
              <a:t>U</a:t>
            </a:r>
            <a:r>
              <a:rPr lang="en-US" sz="2000" baseline="-25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B.OP</a:t>
            </a:r>
            <a:endParaRPr lang="ru-RU" sz="2000" baseline="-25000" dirty="0" smtClean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)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Чем больше значение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R</a:t>
            </a:r>
            <a:r>
              <a:rPr lang="en-US" sz="2000" baseline="-25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тем большая часть напряжения в выходной цепи используется на "бесполезное" падение напряжения </a:t>
            </a:r>
            <a:r>
              <a:rPr lang="en-US" sz="2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2000" baseline="-250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E.OP</a:t>
            </a:r>
            <a:r>
              <a:rPr lang="en-US" sz="2000" dirty="0">
                <a:solidFill>
                  <a:srgbClr val="FF0000"/>
                </a:solidFill>
                <a:latin typeface="Tahoma"/>
                <a:cs typeface="Tahoma"/>
              </a:rPr>
              <a:t>∙R</a:t>
            </a:r>
            <a:r>
              <a:rPr lang="en-US" sz="2000" baseline="-25000" dirty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endParaRPr lang="ru-RU" sz="2000" baseline="-25000" dirty="0">
              <a:solidFill>
                <a:srgbClr val="FF0000"/>
              </a:solidFill>
              <a:latin typeface="Tahoma"/>
              <a:cs typeface="Tahoma"/>
            </a:endParaRPr>
          </a:p>
          <a:p>
            <a:r>
              <a:rPr lang="ru-RU" sz="2000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000" dirty="0">
              <a:latin typeface="Tahoma"/>
              <a:cs typeface="Tahom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263888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Значение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="1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0.1</a:t>
            </a:r>
            <a:r>
              <a:rPr lang="en-US" sz="2800" b="1" dirty="0" smtClean="0">
                <a:latin typeface="Tahoma"/>
                <a:cs typeface="Tahoma"/>
              </a:rPr>
              <a:t>∙R</a:t>
            </a:r>
            <a:r>
              <a:rPr lang="en-US" sz="2800" b="1" baseline="-25000" dirty="0" smtClean="0">
                <a:latin typeface="Tahoma"/>
                <a:cs typeface="Tahoma"/>
              </a:rPr>
              <a:t>C</a:t>
            </a:r>
            <a:r>
              <a:rPr lang="en-US" sz="2400" dirty="0" smtClean="0">
                <a:latin typeface="Tahoma"/>
                <a:cs typeface="Tahoma"/>
              </a:rPr>
              <a:t> – </a:t>
            </a:r>
            <a:r>
              <a:rPr lang="ru-RU" sz="2400" dirty="0" smtClean="0">
                <a:latin typeface="Tahoma"/>
                <a:cs typeface="Tahoma"/>
              </a:rPr>
              <a:t>разумный компромисс между (1) и (2)</a:t>
            </a:r>
            <a:endParaRPr lang="ru-RU" sz="2400" dirty="0">
              <a:latin typeface="Tahoma"/>
              <a:cs typeface="Tahoma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0170"/>
              </p:ext>
            </p:extLst>
          </p:nvPr>
        </p:nvGraphicFramePr>
        <p:xfrm>
          <a:off x="457200" y="1516258"/>
          <a:ext cx="22479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47" name="Equation" r:id="rId6" imgW="2247840" imgH="952200" progId="Equation.DSMT4">
                  <p:embed/>
                </p:oleObj>
              </mc:Choice>
              <mc:Fallback>
                <p:oleObj name="Equation" r:id="rId6" imgW="22478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16258"/>
                        <a:ext cx="2247900" cy="9525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9938" y="253645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С учетом допущений </a:t>
            </a:r>
            <a:endParaRPr lang="ru-RU" sz="2000" i="1" u="sng" baseline="-25000" dirty="0">
              <a:latin typeface="Tahoma"/>
              <a:cs typeface="Tahom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988" y="394289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ahoma" pitchFamily="34" charset="0"/>
                <a:cs typeface="Tahoma" pitchFamily="34" charset="0"/>
              </a:rPr>
              <a:t>Что входит в нестабильность </a:t>
            </a:r>
            <a:r>
              <a:rPr lang="el-GR" sz="2000" dirty="0" smtClean="0">
                <a:latin typeface="Tahoma"/>
                <a:cs typeface="Tahoma"/>
              </a:rPr>
              <a:t>Δ</a:t>
            </a:r>
            <a:r>
              <a:rPr lang="en-US" sz="2000" dirty="0" smtClean="0">
                <a:latin typeface="Tahoma"/>
                <a:cs typeface="Tahoma"/>
              </a:rPr>
              <a:t>U</a:t>
            </a:r>
            <a:r>
              <a:rPr lang="en-US" sz="2000" baseline="-25000" dirty="0" smtClean="0">
                <a:latin typeface="Tahoma" pitchFamily="34" charset="0"/>
                <a:cs typeface="Tahoma" pitchFamily="34" charset="0"/>
              </a:rPr>
              <a:t>B.OP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, которое переходит в </a:t>
            </a:r>
            <a:r>
              <a:rPr lang="el-GR" sz="2000" dirty="0" smtClean="0">
                <a:latin typeface="Tahoma"/>
                <a:cs typeface="Tahoma"/>
              </a:rPr>
              <a:t>Δ</a:t>
            </a:r>
            <a:r>
              <a:rPr lang="en-US" sz="2000" dirty="0" smtClean="0">
                <a:latin typeface="Tahoma"/>
                <a:cs typeface="Tahoma"/>
              </a:rPr>
              <a:t>I</a:t>
            </a:r>
            <a:r>
              <a:rPr lang="en-US" sz="2000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ahoma" pitchFamily="34" charset="0"/>
                <a:cs typeface="Tahoma" pitchFamily="34" charset="0"/>
              </a:rPr>
              <a:t>зависимость работы БД от значения </a:t>
            </a:r>
            <a:r>
              <a:rPr lang="ru-RU" sz="2000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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,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ahoma"/>
                <a:cs typeface="Tahoma"/>
              </a:rPr>
              <a:t>зависимость </a:t>
            </a:r>
            <a:r>
              <a:rPr lang="en-US" sz="2000" dirty="0" smtClean="0">
                <a:latin typeface="Tahoma"/>
                <a:cs typeface="Tahoma"/>
              </a:rPr>
              <a:t>U</a:t>
            </a:r>
            <a:r>
              <a:rPr lang="en-US" sz="2000" baseline="-25000" dirty="0" smtClean="0">
                <a:latin typeface="Tahoma" pitchFamily="34" charset="0"/>
                <a:cs typeface="Tahoma" pitchFamily="34" charset="0"/>
              </a:rPr>
              <a:t>BE</a:t>
            </a:r>
            <a:r>
              <a:rPr lang="ru-RU" sz="2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latin typeface="Tahoma"/>
                <a:cs typeface="Tahoma"/>
              </a:rPr>
              <a:t>от </a:t>
            </a:r>
            <a:r>
              <a:rPr lang="en-US" sz="2000" dirty="0" err="1" smtClean="0">
                <a:latin typeface="Tahoma"/>
                <a:cs typeface="Tahoma"/>
              </a:rPr>
              <a:t>t</a:t>
            </a:r>
            <a:r>
              <a:rPr lang="en-US" sz="2000" baseline="30000" dirty="0" err="1" smtClean="0">
                <a:latin typeface="Tahoma"/>
                <a:cs typeface="Tahoma"/>
              </a:rPr>
              <a:t>O</a:t>
            </a:r>
            <a:r>
              <a:rPr lang="en-US" sz="2000" dirty="0" err="1" smtClean="0">
                <a:latin typeface="Tahoma"/>
                <a:cs typeface="Tahoma"/>
              </a:rPr>
              <a:t>C</a:t>
            </a:r>
            <a:r>
              <a:rPr lang="en-US" sz="2000" dirty="0" smtClean="0">
                <a:latin typeface="Tahoma"/>
                <a:cs typeface="Tahoma"/>
              </a:rPr>
              <a:t>.</a:t>
            </a:r>
            <a:r>
              <a:rPr lang="ru-RU" sz="2000" dirty="0" smtClean="0">
                <a:latin typeface="Tahoma"/>
                <a:cs typeface="Tahoma"/>
              </a:rPr>
              <a:t> </a:t>
            </a:r>
            <a:endParaRPr lang="ru-RU" sz="2000" dirty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813025"/>
              </p:ext>
            </p:extLst>
          </p:nvPr>
        </p:nvGraphicFramePr>
        <p:xfrm>
          <a:off x="111918" y="693182"/>
          <a:ext cx="8920163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5" name="Visio" r:id="rId3" imgW="9582049" imgH="3638552" progId="Visio.Drawing.11">
                  <p:embed/>
                </p:oleObj>
              </mc:Choice>
              <mc:Fallback>
                <p:oleObj name="Visio" r:id="rId3" imgW="9582049" imgH="3638552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" y="693182"/>
                        <a:ext cx="8920163" cy="328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13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.           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Анализ</a:t>
            </a:r>
            <a:r>
              <a:rPr kumimoji="0" lang="ru-RU" sz="28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схемы с Н-смещением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926571"/>
              </p:ext>
            </p:extLst>
          </p:nvPr>
        </p:nvGraphicFramePr>
        <p:xfrm>
          <a:off x="3733800" y="609600"/>
          <a:ext cx="48387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6" name="Equation" r:id="rId5" imgW="4838400" imgH="952200" progId="Equation.DSMT4">
                  <p:embed/>
                </p:oleObj>
              </mc:Choice>
              <mc:Fallback>
                <p:oleObj name="Equation" r:id="rId5" imgW="4838400" imgH="952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9600"/>
                        <a:ext cx="48387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786002"/>
              </p:ext>
            </p:extLst>
          </p:nvPr>
        </p:nvGraphicFramePr>
        <p:xfrm>
          <a:off x="4330700" y="1680540"/>
          <a:ext cx="36449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7" name="Equation" r:id="rId7" imgW="3644640" imgH="952200" progId="Equation.DSMT4">
                  <p:embed/>
                </p:oleObj>
              </mc:Choice>
              <mc:Fallback>
                <p:oleObj name="Equation" r:id="rId7" imgW="3644640" imgH="952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0700" y="1680540"/>
                        <a:ext cx="36449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151696"/>
              </p:ext>
            </p:extLst>
          </p:nvPr>
        </p:nvGraphicFramePr>
        <p:xfrm>
          <a:off x="4279900" y="2869022"/>
          <a:ext cx="3746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8" name="Equation" r:id="rId9" imgW="3746160" imgH="457200" progId="Equation.DSMT4">
                  <p:embed/>
                </p:oleObj>
              </mc:Choice>
              <mc:Fallback>
                <p:oleObj name="Equation" r:id="rId9" imgW="374616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2869022"/>
                        <a:ext cx="3746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-121858" y="470868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Проверка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(1):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                                             иначе отсечка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116299"/>
              </p:ext>
            </p:extLst>
          </p:nvPr>
        </p:nvGraphicFramePr>
        <p:xfrm>
          <a:off x="2508249" y="4704949"/>
          <a:ext cx="4127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9" name="Equation" r:id="rId11" imgW="4127400" imgH="533160" progId="Equation.DSMT4">
                  <p:embed/>
                </p:oleObj>
              </mc:Choice>
              <mc:Fallback>
                <p:oleObj name="Equation" r:id="rId11" imgW="4127400" imgH="5331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49" y="4704949"/>
                        <a:ext cx="4127500" cy="53340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05408" y="56031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Проверка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):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                   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иначе насыщение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00550"/>
              </p:ext>
            </p:extLst>
          </p:nvPr>
        </p:nvGraphicFramePr>
        <p:xfrm>
          <a:off x="2895600" y="5393381"/>
          <a:ext cx="2463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0" name="Equation" r:id="rId13" imgW="2463480" imgH="952200" progId="Equation.DSMT4">
                  <p:embed/>
                </p:oleObj>
              </mc:Choice>
              <mc:Fallback>
                <p:oleObj name="Equation" r:id="rId13" imgW="2463480" imgH="952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393381"/>
                        <a:ext cx="2463800" cy="95250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1918" y="40260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Проверки на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принципиальную (!)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неработоспособность</a:t>
            </a:r>
            <a:endParaRPr lang="en-US" sz="2400" i="1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5943600" y="1219200"/>
            <a:ext cx="2743200" cy="990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09600" y="1219200"/>
            <a:ext cx="2514600" cy="990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i="1" dirty="0" smtClean="0">
                <a:latin typeface="Tahoma" pitchFamily="34" charset="0"/>
                <a:cs typeface="Tahoma" pitchFamily="34" charset="0"/>
              </a:rPr>
              <a:t>14</a:t>
            </a:r>
            <a:r>
              <a:rPr lang="ru-RU" sz="3200" i="1" dirty="0" smtClean="0">
                <a:latin typeface="Tahoma" pitchFamily="34" charset="0"/>
                <a:cs typeface="Tahoma" pitchFamily="34" charset="0"/>
              </a:rPr>
              <a:t>.       Дополнительные проверки после анализа</a:t>
            </a:r>
            <a:r>
              <a:rPr kumimoji="0" lang="ru-RU" sz="32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схемы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52400" y="6731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Проверка на независимость БД.</a:t>
            </a:r>
            <a:endParaRPr lang="en-US" sz="2400" i="1" u="sng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146663"/>
              </p:ext>
            </p:extLst>
          </p:nvPr>
        </p:nvGraphicFramePr>
        <p:xfrm>
          <a:off x="768350" y="1219200"/>
          <a:ext cx="2006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6" name="Equation" r:id="rId3" imgW="2006280" imgH="952200" progId="Equation.DSMT4">
                  <p:embed/>
                </p:oleObj>
              </mc:Choice>
              <mc:Fallback>
                <p:oleObj name="Equation" r:id="rId3" imgW="2006280" imgH="952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" y="1219200"/>
                        <a:ext cx="20066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1447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itchFamily="34" charset="0"/>
                <a:cs typeface="Tahoma" pitchFamily="34" charset="0"/>
              </a:rPr>
              <a:t>                              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должно быть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&lt;&lt;</a:t>
            </a: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706939"/>
              </p:ext>
            </p:extLst>
          </p:nvPr>
        </p:nvGraphicFramePr>
        <p:xfrm>
          <a:off x="6019800" y="1219200"/>
          <a:ext cx="2514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7" name="Equation" r:id="rId5" imgW="2514600" imgH="952200" progId="Equation.DSMT4">
                  <p:embed/>
                </p:oleObj>
              </mc:Choice>
              <mc:Fallback>
                <p:oleObj name="Equation" r:id="rId5" imgW="2514600" imgH="952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219200"/>
                        <a:ext cx="25146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0" y="235773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Проверка на активный режим</a:t>
            </a:r>
            <a:endParaRPr lang="en-US" sz="2400" i="1" u="sng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447130"/>
              </p:ext>
            </p:extLst>
          </p:nvPr>
        </p:nvGraphicFramePr>
        <p:xfrm>
          <a:off x="2635250" y="3048000"/>
          <a:ext cx="4127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8" name="Equation" r:id="rId7" imgW="4127400" imgH="545760" progId="Equation.DSMT4">
                  <p:embed/>
                </p:oleObj>
              </mc:Choice>
              <mc:Fallback>
                <p:oleObj name="Equation" r:id="rId7" imgW="4127400" imgH="54576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3048000"/>
                        <a:ext cx="4127500" cy="546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27000" y="43337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Проверка на размах выходного напряжения</a:t>
            </a:r>
            <a:endParaRPr lang="en-US" sz="2400" i="1" u="sng" baseline="-250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157355"/>
              </p:ext>
            </p:extLst>
          </p:nvPr>
        </p:nvGraphicFramePr>
        <p:xfrm>
          <a:off x="1320800" y="5206651"/>
          <a:ext cx="6197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9" name="Equation" r:id="rId9" imgW="6197400" imgH="545760" progId="Equation.DSMT4">
                  <p:embed/>
                </p:oleObj>
              </mc:Choice>
              <mc:Fallback>
                <p:oleObj name="Equation" r:id="rId9" imgW="6197400" imgH="5457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206651"/>
                        <a:ext cx="6197600" cy="546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27000" y="379506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для БТ усилительный режим начинается с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ru-RU" sz="2400" baseline="-25000" dirty="0" smtClean="0">
                <a:latin typeface="Tahoma" pitchFamily="34" charset="0"/>
                <a:cs typeface="Tahoma" pitchFamily="34" charset="0"/>
              </a:rPr>
              <a:t>С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/>
                <a:cs typeface="Tahoma"/>
              </a:rPr>
              <a:t>≥ 1B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199900"/>
              </p:ext>
            </p:extLst>
          </p:nvPr>
        </p:nvGraphicFramePr>
        <p:xfrm>
          <a:off x="3160713" y="6202363"/>
          <a:ext cx="3175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0" name="Equation" r:id="rId11" imgW="3174840" imgH="457200" progId="Equation.DSMT4">
                  <p:embed/>
                </p:oleObj>
              </mc:Choice>
              <mc:Fallback>
                <p:oleObj name="Equation" r:id="rId11" imgW="31748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713" y="6202363"/>
                        <a:ext cx="3175000" cy="457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475406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 smtClean="0">
                <a:latin typeface="Tahoma"/>
                <a:cs typeface="Tahoma"/>
              </a:rPr>
              <a:t>"</a:t>
            </a:r>
            <a:r>
              <a:rPr lang="ru-RU" sz="2400" i="1" u="sng" dirty="0" smtClean="0">
                <a:latin typeface="Tahoma"/>
                <a:cs typeface="Tahoma"/>
              </a:rPr>
              <a:t>вниз</a:t>
            </a:r>
            <a:r>
              <a:rPr lang="ru-RU" sz="2400" u="sng" dirty="0" smtClean="0">
                <a:latin typeface="Tahoma"/>
                <a:cs typeface="Tahoma"/>
              </a:rPr>
              <a:t>"</a:t>
            </a:r>
            <a:endParaRPr lang="en-US" sz="2400" u="sng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3748" y="574672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 smtClean="0">
                <a:latin typeface="Tahoma"/>
                <a:cs typeface="Tahoma"/>
              </a:rPr>
              <a:t>"</a:t>
            </a:r>
            <a:r>
              <a:rPr lang="ru-RU" sz="2400" i="1" u="sng" dirty="0" smtClean="0">
                <a:latin typeface="Tahoma"/>
                <a:cs typeface="Tahoma"/>
              </a:rPr>
              <a:t>вверх</a:t>
            </a:r>
            <a:r>
              <a:rPr lang="ru-RU" sz="2400" u="sng" dirty="0" smtClean="0">
                <a:latin typeface="Tahoma"/>
                <a:cs typeface="Tahoma"/>
              </a:rPr>
              <a:t>"</a:t>
            </a:r>
            <a:endParaRPr lang="en-US" sz="2400" u="sng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15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Синтез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схемы с Н-смещением –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4803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Что будет задано в МУ</a:t>
            </a:r>
            <a:r>
              <a:rPr lang="en-US" sz="2400" i="1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Л.Р.</a:t>
            </a:r>
          </a:p>
          <a:p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значения </a:t>
            </a:r>
            <a:r>
              <a:rPr lang="en-US" sz="2400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ru-RU" sz="2400" i="1" baseline="-2500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С</a:t>
            </a:r>
            <a:r>
              <a:rPr lang="ru-RU" sz="2400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и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/>
                <a:cs typeface="Tahoma"/>
              </a:rPr>
              <a:t>тип БТ, т.е. </a:t>
            </a:r>
            <a:r>
              <a:rPr lang="el-GR" sz="2400" i="1" dirty="0" smtClean="0">
                <a:solidFill>
                  <a:srgbClr val="0000FF"/>
                </a:solidFill>
                <a:latin typeface="Tahoma"/>
                <a:cs typeface="Tahoma"/>
              </a:rPr>
              <a:t>β</a:t>
            </a:r>
            <a:r>
              <a:rPr lang="en-US" sz="2400" i="1" baseline="-25000" dirty="0" smtClean="0">
                <a:solidFill>
                  <a:srgbClr val="0000FF"/>
                </a:solidFill>
                <a:latin typeface="Tahoma"/>
                <a:cs typeface="Tahoma"/>
              </a:rPr>
              <a:t>NOM</a:t>
            </a:r>
            <a:r>
              <a:rPr lang="ru-RU" sz="2400" i="1" dirty="0" smtClean="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endParaRPr lang="en-US" sz="2400" i="1" dirty="0" smtClean="0">
              <a:solidFill>
                <a:srgbClr val="0000FF"/>
              </a:solidFill>
              <a:latin typeface="Tahoma"/>
              <a:cs typeface="Tahoma"/>
            </a:endParaRPr>
          </a:p>
          <a:p>
            <a:r>
              <a:rPr lang="en-US" sz="2400" i="1" dirty="0">
                <a:latin typeface="Tahoma"/>
                <a:cs typeface="Tahoma"/>
              </a:rPr>
              <a:t> </a:t>
            </a:r>
            <a:r>
              <a:rPr lang="en-US" sz="2400" i="1" dirty="0" smtClean="0">
                <a:latin typeface="Tahoma"/>
                <a:cs typeface="Tahoma"/>
              </a:rPr>
              <a:t>   </a:t>
            </a:r>
            <a:r>
              <a:rPr lang="ru-RU" sz="2400" i="1" dirty="0" smtClean="0">
                <a:latin typeface="Tahoma"/>
                <a:cs typeface="Tahoma"/>
              </a:rPr>
              <a:t>значение </a:t>
            </a:r>
            <a:r>
              <a:rPr lang="en-US" sz="2400" b="1" i="1" dirty="0" smtClean="0">
                <a:solidFill>
                  <a:srgbClr val="0000FF"/>
                </a:solidFill>
                <a:latin typeface="Tahoma"/>
                <a:cs typeface="Tahoma"/>
              </a:rPr>
              <a:t>n</a:t>
            </a:r>
            <a:r>
              <a:rPr lang="ru-RU" sz="2400" b="1" i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2400" i="1" dirty="0" smtClean="0">
                <a:latin typeface="Tahoma"/>
                <a:cs typeface="Tahoma"/>
              </a:rPr>
              <a:t>&lt; 1 </a:t>
            </a:r>
            <a:r>
              <a:rPr lang="ru-RU" sz="2400" i="1" dirty="0" smtClean="0">
                <a:latin typeface="Tahoma"/>
                <a:cs typeface="Tahoma"/>
              </a:rPr>
              <a:t> в </a:t>
            </a:r>
            <a:r>
              <a:rPr lang="en-US" sz="2400" i="1" dirty="0">
                <a:latin typeface="Tahoma"/>
                <a:cs typeface="Tahoma"/>
              </a:rPr>
              <a:t>U</a:t>
            </a:r>
            <a:r>
              <a:rPr lang="ru-RU" sz="2400" i="1" baseline="-25000" dirty="0">
                <a:latin typeface="Tahoma"/>
                <a:cs typeface="Tahoma"/>
              </a:rPr>
              <a:t>С</a:t>
            </a:r>
            <a:r>
              <a:rPr lang="en-US" sz="2400" i="1" baseline="-25000" dirty="0">
                <a:latin typeface="Tahoma"/>
                <a:cs typeface="Tahoma"/>
              </a:rPr>
              <a:t>.OP </a:t>
            </a:r>
            <a:r>
              <a:rPr lang="ru-RU" sz="2400" i="1" dirty="0">
                <a:latin typeface="Tahoma"/>
                <a:cs typeface="Tahoma"/>
              </a:rPr>
              <a:t>=</a:t>
            </a:r>
            <a:r>
              <a:rPr lang="en-US" sz="2400" i="1" dirty="0">
                <a:latin typeface="Tahoma"/>
                <a:cs typeface="Tahoma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latin typeface="Tahoma"/>
                <a:cs typeface="Tahoma"/>
              </a:rPr>
              <a:t>n</a:t>
            </a:r>
            <a:r>
              <a:rPr lang="en-US" sz="2400" i="1" dirty="0" err="1">
                <a:latin typeface="Tahoma"/>
                <a:cs typeface="Tahoma"/>
              </a:rPr>
              <a:t>∙</a:t>
            </a:r>
            <a:r>
              <a:rPr lang="en-US" sz="2400" i="1" dirty="0" err="1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lang="en-US" sz="2400" i="1" baseline="-25000" dirty="0" err="1">
                <a:solidFill>
                  <a:srgbClr val="0000FF"/>
                </a:solidFill>
                <a:latin typeface="Tahoma"/>
                <a:cs typeface="Tahoma"/>
              </a:rPr>
              <a:t>C</a:t>
            </a:r>
            <a:r>
              <a:rPr lang="ru-RU" sz="2400" i="1" dirty="0" smtClean="0">
                <a:latin typeface="Tahoma"/>
                <a:cs typeface="Tahoma"/>
              </a:rPr>
              <a:t> </a:t>
            </a:r>
            <a:endParaRPr lang="en-US" sz="2400" i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5095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Возможно: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самостоятельный выбор значения   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ru-RU" sz="2400" i="1" baseline="-25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С</a:t>
            </a:r>
            <a:r>
              <a:rPr lang="en-US" sz="2400" i="1" baseline="-25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.OP </a:t>
            </a:r>
            <a:r>
              <a:rPr lang="ru-RU" sz="2400" i="1" baseline="-25000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     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(1 </a:t>
            </a:r>
            <a:r>
              <a:rPr lang="ru-RU" sz="24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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5)мА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3766338"/>
              </p:ext>
            </p:extLst>
          </p:nvPr>
        </p:nvGraphicFramePr>
        <p:xfrm>
          <a:off x="308941" y="2183561"/>
          <a:ext cx="30353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978" name="Equation" r:id="rId3" imgW="3035160" imgH="1028520" progId="Equation.DSMT4">
                  <p:embed/>
                </p:oleObj>
              </mc:Choice>
              <mc:Fallback>
                <p:oleObj name="Equation" r:id="rId3" imgW="3035160" imgH="10285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41" y="2183561"/>
                        <a:ext cx="30353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935928"/>
              </p:ext>
            </p:extLst>
          </p:nvPr>
        </p:nvGraphicFramePr>
        <p:xfrm>
          <a:off x="296793" y="3595181"/>
          <a:ext cx="2438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979" name="Equation" r:id="rId5" imgW="2438280" imgH="457200" progId="Equation.DSMT4">
                  <p:embed/>
                </p:oleObj>
              </mc:Choice>
              <mc:Fallback>
                <p:oleObj name="Equation" r:id="rId5" imgW="243828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93" y="3595181"/>
                        <a:ext cx="2438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07242"/>
              </p:ext>
            </p:extLst>
          </p:nvPr>
        </p:nvGraphicFramePr>
        <p:xfrm>
          <a:off x="209550" y="4307168"/>
          <a:ext cx="5499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980" name="Equation" r:id="rId7" imgW="5499000" imgH="457200" progId="Equation.DSMT4">
                  <p:embed/>
                </p:oleObj>
              </mc:Choice>
              <mc:Fallback>
                <p:oleObj name="Equation" r:id="rId7" imgW="549900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4307168"/>
                        <a:ext cx="5499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345349"/>
              </p:ext>
            </p:extLst>
          </p:nvPr>
        </p:nvGraphicFramePr>
        <p:xfrm>
          <a:off x="219075" y="5905500"/>
          <a:ext cx="83693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981" name="Equation" r:id="rId9" imgW="8369280" imgH="952200" progId="Equation.DSMT4">
                  <p:embed/>
                </p:oleObj>
              </mc:Choice>
              <mc:Fallback>
                <p:oleObj name="Equation" r:id="rId9" imgW="8369280" imgH="952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5905500"/>
                        <a:ext cx="83693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00400" y="3595181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так будем принимать везде, кроме КР</a:t>
            </a:r>
            <a:endParaRPr lang="en-US" sz="2000" i="1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2446910"/>
            <a:ext cx="5095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 Л.Р. №1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n=0.4</a:t>
            </a:r>
            <a:endParaRPr lang="en-US" sz="2000" i="1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252963"/>
              </p:ext>
            </p:extLst>
          </p:nvPr>
        </p:nvGraphicFramePr>
        <p:xfrm>
          <a:off x="228600" y="5122470"/>
          <a:ext cx="676910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982" name="Equation" r:id="rId11" imgW="6769080" imgH="457200" progId="Equation.DSMT4">
                  <p:embed/>
                </p:oleObj>
              </mc:Choice>
              <mc:Fallback>
                <p:oleObj name="Equation" r:id="rId11" imgW="67690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122470"/>
                        <a:ext cx="6769101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1391478" y="1066800"/>
            <a:ext cx="6400800" cy="113720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24000" y="2743200"/>
            <a:ext cx="6400800" cy="1295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6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Синтез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схемы с Н-смещением –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2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)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–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расчет БД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09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Основное уравнение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52400" y="2286000"/>
            <a:ext cx="929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Дополнительное условие, обеспечивающее независимость БД</a:t>
            </a:r>
            <a:endParaRPr lang="ru-RU" sz="2400" i="1" u="sng" dirty="0">
              <a:latin typeface="Tahoma"/>
              <a:cs typeface="Tahoma"/>
            </a:endParaRPr>
          </a:p>
        </p:txBody>
      </p:sp>
      <p:graphicFrame>
        <p:nvGraphicFramePr>
          <p:cNvPr id="1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054110"/>
              </p:ext>
            </p:extLst>
          </p:nvPr>
        </p:nvGraphicFramePr>
        <p:xfrm>
          <a:off x="1625600" y="2895600"/>
          <a:ext cx="60833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83" name="Equation" r:id="rId3" imgW="6083280" imgH="952200" progId="Equation.DSMT4">
                  <p:embed/>
                </p:oleObj>
              </mc:Choice>
              <mc:Fallback>
                <p:oleObj name="Equation" r:id="rId3" imgW="6083280" imgH="952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2895600"/>
                        <a:ext cx="60833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5288122"/>
            <a:ext cx="929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После </a:t>
            </a:r>
            <a:r>
              <a:rPr lang="en-US" sz="2400" i="1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решения системы (</a:t>
            </a:r>
            <a:r>
              <a:rPr lang="en-US" sz="2400" i="1" u="sng" dirty="0" smtClean="0">
                <a:latin typeface="Tahoma" pitchFamily="34" charset="0"/>
                <a:cs typeface="Tahoma" pitchFamily="34" charset="0"/>
              </a:rPr>
              <a:t>4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)</a:t>
            </a:r>
            <a:r>
              <a:rPr lang="en-US" sz="2400" i="1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и (</a:t>
            </a:r>
            <a:r>
              <a:rPr lang="ru-RU" sz="2400" i="1" u="sng" dirty="0">
                <a:latin typeface="Tahoma" pitchFamily="34" charset="0"/>
                <a:cs typeface="Tahoma" pitchFamily="34" charset="0"/>
              </a:rPr>
              <a:t>5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), усилитель рассчитан.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9817" y="4267200"/>
            <a:ext cx="929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Соблюдение (5) на уровне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≤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0.1</a:t>
            </a:r>
            <a:r>
              <a:rPr lang="en-US" sz="24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R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E</a:t>
            </a:r>
            <a:r>
              <a:rPr lang="en-US" sz="24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 – </a:t>
            </a:r>
            <a:r>
              <a:rPr lang="ru-RU" sz="24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очень хорошее!!!</a:t>
            </a:r>
            <a:endParaRPr lang="ru-RU" sz="2400" i="1" dirty="0">
              <a:latin typeface="Tahoma"/>
              <a:cs typeface="Tahom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29817" y="4678522"/>
            <a:ext cx="929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Соблюдение (5) на уровне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≥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0.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3</a:t>
            </a:r>
            <a:r>
              <a:rPr lang="en-US" sz="24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R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E</a:t>
            </a:r>
            <a:r>
              <a:rPr lang="en-US" sz="24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 – </a:t>
            </a:r>
            <a:r>
              <a:rPr lang="ru-RU" sz="24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сомнительное!!!</a:t>
            </a:r>
            <a:endParaRPr lang="ru-RU" sz="2400" i="1" dirty="0">
              <a:latin typeface="Tahoma"/>
              <a:cs typeface="Tahoma"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282791"/>
              </p:ext>
            </p:extLst>
          </p:nvPr>
        </p:nvGraphicFramePr>
        <p:xfrm>
          <a:off x="1790700" y="1146175"/>
          <a:ext cx="5562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84" name="Equation" r:id="rId5" imgW="5562360" imgH="952200" progId="Equation.DSMT4">
                  <p:embed/>
                </p:oleObj>
              </mc:Choice>
              <mc:Fallback>
                <p:oleObj name="Equation" r:id="rId5" imgW="55623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1146175"/>
                        <a:ext cx="55626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*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17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Переход к стандартным значениям резисторов из Е24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53008" y="136835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По совокупности "стоимость – точность" самым распространенным является ряд Е24 (24 значения). 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59634" y="562368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u="sng" dirty="0" smtClean="0">
                <a:latin typeface="Tahoma" pitchFamily="34" charset="0"/>
                <a:cs typeface="Tahoma" pitchFamily="34" charset="0"/>
              </a:rPr>
              <a:t>Большее значение коэффициента усиления получается при округлении :</a:t>
            </a:r>
            <a:endParaRPr lang="ru-RU" sz="2000" i="1" u="sng" dirty="0">
              <a:latin typeface="Tahoma"/>
              <a:cs typeface="Tahom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53008" y="601317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в сторону уменьшения,</a:t>
            </a:r>
          </a:p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B2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в сторону увеличения.</a:t>
            </a:r>
            <a:endParaRPr lang="ru-RU" sz="2400" i="1" dirty="0">
              <a:latin typeface="Tahoma"/>
              <a:cs typeface="Tahom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78" y="58576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В реальных схемах резисторы не могут иметь произвольных значений, а только вполне определенные из ряда.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18" y="442336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После полного расчета значения всех резисторов выбираются из ближайших значений ряда Е24 и проводится окончательный анализ схемы для проверки. 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53008" y="212462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Номинал любого сопротивления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78" y="3659151"/>
            <a:ext cx="9144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1.0,  1.1,  1.2,  1.3,  1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.5,  1.6,  1.8,  2.0,  2.2,  2.4,  2.7,  3.0, </a:t>
            </a:r>
          </a:p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3.3,  3.6,  3.9,  4.3,  4.7,  5.1,  5.6,  6.2,  6.8,  7.5,  8.2,  9.1.  </a:t>
            </a:r>
            <a:endParaRPr lang="ru-RU" sz="2400" i="1" u="sng" dirty="0">
              <a:latin typeface="Tahoma"/>
              <a:cs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0596" y="2537893"/>
            <a:ext cx="5303055" cy="584775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atin typeface="Tahoma" pitchFamily="34" charset="0"/>
                <a:cs typeface="Tahoma" pitchFamily="34" charset="0"/>
              </a:rPr>
              <a:t>R = E</a:t>
            </a:r>
            <a:r>
              <a:rPr lang="en-US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10</a:t>
            </a:r>
            <a:r>
              <a:rPr lang="en-US" sz="3200" baseline="300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N</a:t>
            </a:r>
            <a:r>
              <a:rPr lang="en-US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 (N – </a:t>
            </a:r>
            <a:r>
              <a:rPr lang="ru-RU" sz="3200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целое, ≥0)</a:t>
            </a:r>
            <a:r>
              <a:rPr lang="ru-RU" sz="3200" dirty="0">
                <a:latin typeface="Tahoma" pitchFamily="34" charset="0"/>
                <a:cs typeface="Tahoma" pitchFamily="34" charset="0"/>
              </a:rPr>
              <a:t>. </a:t>
            </a:r>
            <a:endParaRPr lang="ru-RU" sz="3200" i="1" u="sng" dirty="0">
              <a:latin typeface="Tahoma"/>
              <a:cs typeface="Tahoma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4772" y="3124200"/>
            <a:ext cx="1994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i="1" u="sng" dirty="0">
                <a:latin typeface="Tahoma" pitchFamily="34" charset="0"/>
                <a:cs typeface="Tahoma" pitchFamily="34" charset="0"/>
              </a:rPr>
              <a:t>Значения </a:t>
            </a:r>
            <a:r>
              <a:rPr lang="en-US" sz="2400" i="1" u="sng" dirty="0">
                <a:latin typeface="Tahoma" pitchFamily="34" charset="0"/>
                <a:cs typeface="Tahoma" pitchFamily="34" charset="0"/>
              </a:rPr>
              <a:t>E</a:t>
            </a:r>
            <a:r>
              <a:rPr lang="ru-RU" sz="2400" i="1" u="sng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01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774036"/>
              </p:ext>
            </p:extLst>
          </p:nvPr>
        </p:nvGraphicFramePr>
        <p:xfrm>
          <a:off x="-57944" y="838200"/>
          <a:ext cx="9259888" cy="401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3" name="Visio" r:id="rId3" imgW="5734016" imgH="2505135" progId="Visio.Drawing.11">
                  <p:embed/>
                </p:oleObj>
              </mc:Choice>
              <mc:Fallback>
                <p:oleObj name="Visio" r:id="rId3" imgW="5734016" imgH="250513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7944" y="838200"/>
                        <a:ext cx="9259888" cy="4017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1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 "Несоответствие"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полярностей</a:t>
            </a:r>
            <a:r>
              <a:rPr kumimoji="0" lang="ru-RU" sz="32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сигнала и условий для БТ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endParaRPr kumimoji="0" lang="ru-RU" sz="3200" b="0" i="1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3313" y="4856163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Входной и выходной сигнал </a:t>
            </a:r>
            <a:r>
              <a:rPr kumimoji="0" lang="ru-RU" sz="2800" i="1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должны быть знакопеременными</a:t>
            </a:r>
            <a:r>
              <a:rPr kumimoji="0" lang="en-US" sz="2800" i="1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.</a:t>
            </a:r>
            <a:endParaRPr kumimoji="0" lang="ru-RU" sz="2800" i="1" u="sng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5465762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Токи и напряжения в БТ </a:t>
            </a:r>
            <a:r>
              <a:rPr kumimoji="0" lang="ru-RU" sz="2800" i="1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не должны менять знак</a:t>
            </a:r>
            <a:r>
              <a:rPr kumimoji="0" lang="ru-RU" sz="280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.</a:t>
            </a:r>
            <a:endParaRPr kumimoji="0" lang="ru-RU" sz="280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524000" y="3886200"/>
            <a:ext cx="6400800" cy="1295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1099667"/>
            <a:ext cx="9144000" cy="2246769"/>
          </a:xfrm>
          <a:prstGeom prst="rect">
            <a:avLst/>
          </a:prstGeom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>
                <a:latin typeface="Tahoma" pitchFamily="34" charset="0"/>
                <a:cs typeface="Tahoma" pitchFamily="34" charset="0"/>
              </a:rPr>
              <a:t>Рекомендация!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   </a:t>
            </a:r>
          </a:p>
          <a:p>
            <a:pPr algn="ctr"/>
            <a:r>
              <a:rPr lang="ru-RU" sz="2800" dirty="0" smtClean="0">
                <a:latin typeface="Tahoma" pitchFamily="34" charset="0"/>
                <a:cs typeface="Tahoma" pitchFamily="34" charset="0"/>
              </a:rPr>
              <a:t>После расчета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800" baseline="-25000" dirty="0" smtClean="0">
                <a:latin typeface="Tahoma" pitchFamily="34" charset="0"/>
                <a:cs typeface="Tahoma" pitchFamily="34" charset="0"/>
              </a:rPr>
              <a:t>1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 и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8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 сразу определить значение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BD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||R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8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,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ru-RU" sz="2800" dirty="0" smtClean="0">
                <a:latin typeface="Tahoma" pitchFamily="34" charset="0"/>
                <a:cs typeface="Tahoma" pitchFamily="34" charset="0"/>
              </a:rPr>
              <a:t>т.к. </a:t>
            </a:r>
            <a:r>
              <a:rPr lang="ru-RU" sz="2800" smtClean="0">
                <a:latin typeface="Tahoma" pitchFamily="34" charset="0"/>
                <a:cs typeface="Tahoma" pitchFamily="34" charset="0"/>
              </a:rPr>
              <a:t>по  </a:t>
            </a:r>
            <a:r>
              <a:rPr lang="ru-RU" sz="2800" i="1" u="sng" dirty="0" smtClean="0">
                <a:latin typeface="Tahoma" pitchFamily="34" charset="0"/>
                <a:cs typeface="Tahoma" pitchFamily="34" charset="0"/>
              </a:rPr>
              <a:t>всем дальнейшим </a:t>
            </a:r>
            <a:r>
              <a:rPr lang="ru-RU" sz="2800" i="1" u="sng" smtClean="0">
                <a:latin typeface="Tahoma" pitchFamily="34" charset="0"/>
                <a:cs typeface="Tahoma" pitchFamily="34" charset="0"/>
              </a:rPr>
              <a:t>расчетам</a:t>
            </a:r>
            <a:r>
              <a:rPr lang="ru-RU" sz="2800" smtClean="0">
                <a:latin typeface="Tahoma" pitchFamily="34" charset="0"/>
                <a:cs typeface="Tahoma" pitchFamily="34" charset="0"/>
              </a:rPr>
              <a:t>  потребуется 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только это значение, а не отдельные составляющие</a:t>
            </a:r>
            <a:endParaRPr lang="ru-RU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Tahoma" pitchFamily="34" charset="0"/>
                <a:cs typeface="Tahoma" pitchFamily="34" charset="0"/>
              </a:rPr>
              <a:t>*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18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Эквивалентное сопротивление БД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508250" y="4038600"/>
          <a:ext cx="43180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4" name="Equation" r:id="rId3" imgW="4317840" imgH="952200" progId="Equation.DSMT4">
                  <p:embed/>
                </p:oleObj>
              </mc:Choice>
              <mc:Fallback>
                <p:oleObj name="Equation" r:id="rId3" imgW="4317840" imgH="952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4038600"/>
                        <a:ext cx="43180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5459754"/>
            <a:ext cx="9144000" cy="954107"/>
          </a:xfrm>
          <a:prstGeom prst="rect">
            <a:avLst/>
          </a:prstGeom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BD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B1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||R</a:t>
            </a:r>
            <a:r>
              <a:rPr lang="en-US" sz="2800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800" baseline="-250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- </a:t>
            </a:r>
            <a:r>
              <a:rPr lang="ru-RU" sz="2800" dirty="0" smtClean="0">
                <a:latin typeface="Tahoma" pitchFamily="34" charset="0"/>
                <a:cs typeface="Tahoma" pitchFamily="34" charset="0"/>
              </a:rPr>
              <a:t>это уже сопротивление, а не резистор.</a:t>
            </a:r>
          </a:p>
          <a:p>
            <a:pPr algn="ctr"/>
            <a:r>
              <a:rPr lang="ru-RU" sz="2800" dirty="0" smtClean="0">
                <a:latin typeface="Tahoma" pitchFamily="34" charset="0"/>
                <a:cs typeface="Tahoma" pitchFamily="34" charset="0"/>
              </a:rPr>
              <a:t>Приводить к Е24 – не нужно!!!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793247"/>
              </p:ext>
            </p:extLst>
          </p:nvPr>
        </p:nvGraphicFramePr>
        <p:xfrm>
          <a:off x="176213" y="533400"/>
          <a:ext cx="7905750" cy="334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78" name="Visio" r:id="rId3" imgW="8504640" imgH="3601800" progId="Visio.Drawing.11">
                  <p:embed/>
                </p:oleObj>
              </mc:Choice>
              <mc:Fallback>
                <p:oleObj name="Visio" r:id="rId3" imgW="8504640" imgH="360180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533400"/>
                        <a:ext cx="7905750" cy="334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  <a:effectLst/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2.  	Реализация </a:t>
            </a:r>
            <a:r>
              <a:rPr kumimoji="0" lang="ru-RU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знакопеременности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4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в приращениях</a:t>
            </a:r>
            <a:endParaRPr kumimoji="0" lang="ru-RU" sz="2400" b="1" i="1" u="sng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739941"/>
              </p:ext>
            </p:extLst>
          </p:nvPr>
        </p:nvGraphicFramePr>
        <p:xfrm>
          <a:off x="6386996" y="2819400"/>
          <a:ext cx="2616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79" name="Equation" r:id="rId5" imgW="2616120" imgH="457200" progId="Equation.DSMT4">
                  <p:embed/>
                </p:oleObj>
              </mc:Choice>
              <mc:Fallback>
                <p:oleObj name="Equation" r:id="rId5" imgW="261612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996" y="2819400"/>
                        <a:ext cx="2616200" cy="4572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821304"/>
              </p:ext>
            </p:extLst>
          </p:nvPr>
        </p:nvGraphicFramePr>
        <p:xfrm>
          <a:off x="6386996" y="3375828"/>
          <a:ext cx="187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80" name="Equation" r:id="rId7" imgW="1879560" imgH="457200" progId="Equation.DSMT4">
                  <p:embed/>
                </p:oleObj>
              </mc:Choice>
              <mc:Fallback>
                <p:oleObj name="Equation" r:id="rId7" imgW="187956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996" y="3375828"/>
                        <a:ext cx="1879600" cy="4572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039823"/>
              </p:ext>
            </p:extLst>
          </p:nvPr>
        </p:nvGraphicFramePr>
        <p:xfrm>
          <a:off x="6380680" y="3973562"/>
          <a:ext cx="19050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381" name="Equation" r:id="rId9" imgW="1904760" imgH="952200" progId="Equation.DSMT4">
                  <p:embed/>
                </p:oleObj>
              </mc:Choice>
              <mc:Fallback>
                <p:oleObj name="Equation" r:id="rId9" imgW="1904760" imgH="952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0680" y="3973562"/>
                        <a:ext cx="1905000" cy="9525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66807" y="2838966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Уравнение выходной цепи</a:t>
            </a:r>
            <a:endParaRPr lang="ru-RU" sz="2400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2350" y="3452859"/>
            <a:ext cx="499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Пределы изменения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= U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OUT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400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2006" y="4218979"/>
            <a:ext cx="5283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Пределы изменения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= 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OUT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400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865" y="4938716"/>
            <a:ext cx="9013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Если при отсутствии сигнала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=U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&gt;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0, 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=I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&gt; 0, </a:t>
            </a:r>
            <a:endParaRPr lang="ru-RU" sz="2400" i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то знакопеременный сигнал может создавать </a:t>
            </a:r>
            <a:r>
              <a:rPr lang="ru-RU" sz="2400" i="1" u="sng" dirty="0" smtClean="0">
                <a:latin typeface="Tahoma" pitchFamily="34" charset="0"/>
                <a:cs typeface="Tahoma" pitchFamily="34" charset="0"/>
              </a:rPr>
              <a:t>приращения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86339" y="5849089"/>
            <a:ext cx="640080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2400" i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i="1" baseline="-25000" dirty="0">
                <a:latin typeface="Tahoma" pitchFamily="34" charset="0"/>
                <a:cs typeface="Tahoma" pitchFamily="34" charset="0"/>
              </a:rPr>
              <a:t>C.MAX 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= E</a:t>
            </a:r>
            <a:r>
              <a:rPr lang="en-US" sz="2400" i="1" baseline="-25000" dirty="0">
                <a:latin typeface="Tahoma" pitchFamily="34" charset="0"/>
                <a:cs typeface="Tahoma" pitchFamily="34" charset="0"/>
              </a:rPr>
              <a:t>C 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– U</a:t>
            </a:r>
            <a:r>
              <a:rPr lang="en-US" sz="2400" i="1" baseline="-25000" dirty="0">
                <a:latin typeface="Tahoma" pitchFamily="34" charset="0"/>
                <a:cs typeface="Tahoma" pitchFamily="34" charset="0"/>
              </a:rPr>
              <a:t>C.OP 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     –</a:t>
            </a:r>
            <a:r>
              <a:rPr lang="el-GR" sz="2400" i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i="1" baseline="-25000" dirty="0">
                <a:latin typeface="Tahoma" pitchFamily="34" charset="0"/>
                <a:cs typeface="Tahoma" pitchFamily="34" charset="0"/>
              </a:rPr>
              <a:t>C .MAX</a:t>
            </a:r>
            <a:r>
              <a:rPr lang="en-US" sz="2400" i="1" dirty="0">
                <a:latin typeface="Tahoma" pitchFamily="34" charset="0"/>
                <a:cs typeface="Tahoma" pitchFamily="34" charset="0"/>
              </a:rPr>
              <a:t>= –U</a:t>
            </a:r>
            <a:r>
              <a:rPr lang="en-US" sz="2400" i="1" baseline="-25000" dirty="0">
                <a:latin typeface="Tahoma" pitchFamily="34" charset="0"/>
                <a:cs typeface="Tahoma" pitchFamily="34" charset="0"/>
              </a:rPr>
              <a:t>C.OP 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C.MAX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= E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/ 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– 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,  –</a:t>
            </a:r>
            <a:r>
              <a:rPr lang="el-GR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 .MAX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= –I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C.OP 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i="1" dirty="0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52400" y="838200"/>
          <a:ext cx="8786446" cy="3684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8" name="Visio" r:id="rId3" imgW="2963799" imgH="1238250" progId="Visio.Drawing.11">
                  <p:embed/>
                </p:oleObj>
              </mc:Choice>
              <mc:Fallback>
                <p:oleObj name="Visio" r:id="rId3" imgW="2963799" imgH="1238250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8200"/>
                        <a:ext cx="8786446" cy="36846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Заголовок 2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3.               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Знакопеременное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приращение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тока </a:t>
            </a:r>
          </a:p>
          <a:p>
            <a:pPr lvl="0">
              <a:spcBef>
                <a:spcPct val="0"/>
              </a:spcBef>
              <a:defRPr/>
            </a:pP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                   при </a:t>
            </a:r>
            <a:r>
              <a:rPr lang="ru-RU" sz="2400" i="1" u="sng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постоянном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направлении (знаке)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6933" y="4368206"/>
            <a:ext cx="5417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OP (Operating Point) –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рабочая точка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8488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– постоянный ток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u="sng" dirty="0" smtClean="0">
                <a:latin typeface="Tahoma" pitchFamily="34" charset="0"/>
                <a:cs typeface="Tahoma" pitchFamily="34" charset="0"/>
              </a:rPr>
              <a:t>покоя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в отсутствии входного сигнала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4057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Нельзя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создать в выходной цепи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±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2мА!!!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867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При наличии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3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мА </a:t>
            </a:r>
            <a:r>
              <a:rPr lang="ru-RU" sz="2400" b="1" i="1" u="sng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можно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создать знакопеременное приращение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±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2мА, ток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останется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&gt;0.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28954" y="838200"/>
          <a:ext cx="8786446" cy="3684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72" name="Visio" r:id="rId4" imgW="2963799" imgH="1238250" progId="Visio.Drawing.11">
                  <p:embed/>
                </p:oleObj>
              </mc:Choice>
              <mc:Fallback>
                <p:oleObj name="Visio" r:id="rId4" imgW="2963799" imgH="123825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54" y="838200"/>
                        <a:ext cx="8786446" cy="36846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Заголовок 2"/>
          <p:cNvSpPr txBox="1">
            <a:spLocks/>
          </p:cNvSpPr>
          <p:nvPr/>
        </p:nvSpPr>
        <p:spPr>
          <a:xfrm>
            <a:off x="9939" y="25400"/>
            <a:ext cx="9144000" cy="7620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4.               </a:t>
            </a:r>
            <a:r>
              <a:rPr kumimoji="0" lang="ru-RU" sz="2400" b="0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Знакопеременное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приращение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напряжения </a:t>
            </a:r>
          </a:p>
          <a:p>
            <a:pPr lvl="0">
              <a:spcBef>
                <a:spcPct val="0"/>
              </a:spcBef>
              <a:defRPr/>
            </a:pP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                          при </a:t>
            </a:r>
            <a:r>
              <a:rPr lang="ru-RU" sz="2400" i="1" u="sng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постоянном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знаке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461233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– постоянное напряжение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b="1" i="1" u="sng" dirty="0" smtClean="0">
                <a:latin typeface="Tahoma" pitchFamily="34" charset="0"/>
                <a:cs typeface="Tahoma" pitchFamily="34" charset="0"/>
              </a:rPr>
              <a:t>покоя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в отсутствии входного сигнала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39" y="541236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Нельзя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создать в выходной цепи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±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B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!!!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867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ahoma" pitchFamily="34" charset="0"/>
                <a:cs typeface="Tahoma" pitchFamily="34" charset="0"/>
              </a:rPr>
              <a:t>При наличии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5B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ru-RU" sz="2400" b="1" i="1" u="sng" dirty="0" smtClean="0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>можно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создать знакопеременное приращение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= ±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, напряжение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dirty="0" smtClean="0">
                <a:latin typeface="Tahoma" pitchFamily="34" charset="0"/>
                <a:cs typeface="Tahoma" pitchFamily="34" charset="0"/>
              </a:rPr>
              <a:t>останется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&gt;0.</a:t>
            </a:r>
            <a:endParaRPr lang="ru-RU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743200" y="2743200"/>
            <a:ext cx="3657600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8806"/>
            <a:ext cx="91440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Рабочая точка – это совокупность значений</a:t>
            </a:r>
            <a:endParaRPr lang="ru-RU" sz="2800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5. 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    </a:t>
            </a: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Общие</a:t>
            </a:r>
            <a:r>
              <a:rPr kumimoji="0" lang="ru-RU" sz="24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принципы задания ОР (РТ)</a:t>
            </a: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ru-RU" sz="24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для УН на основе БТ </a:t>
            </a:r>
            <a:endParaRPr kumimoji="0" lang="ru-RU" sz="2400" b="0" i="1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217613"/>
            <a:ext cx="9144000" cy="114300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kumimoji="0" lang="en-US" sz="28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– </a:t>
            </a:r>
            <a:r>
              <a:rPr lang="ru-RU" sz="20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задается определенным способом</a:t>
            </a:r>
            <a:r>
              <a:rPr lang="en-US" sz="20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800" b="1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i="1" baseline="-25000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lang="en-US" sz="20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0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– </a:t>
            </a:r>
            <a:r>
              <a:rPr lang="ru-RU" sz="20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всегда первично!!!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,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ru-RU" sz="2000" b="1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U</a:t>
            </a:r>
            <a:r>
              <a:rPr lang="en-US" sz="2800" b="1" i="1" baseline="-2500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C.OP</a:t>
            </a:r>
            <a:r>
              <a:rPr lang="en-US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– </a:t>
            </a:r>
            <a:r>
              <a:rPr lang="ru-RU" sz="2000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определяется из уравнения выходной цепи</a:t>
            </a:r>
            <a:endParaRPr kumimoji="0" lang="ru-RU" sz="200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921000" y="2819400"/>
          <a:ext cx="3327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6" name="Equation" r:id="rId3" imgW="3327120" imgH="457200" progId="Equation.DSMT4">
                  <p:embed/>
                </p:oleObj>
              </mc:Choice>
              <mc:Fallback>
                <p:oleObj name="Equation" r:id="rId3" imgW="332712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2819400"/>
                        <a:ext cx="3327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-49696" y="3464580"/>
            <a:ext cx="9144000" cy="1034672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1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Цепь коллектора всегда выходная!!!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Ток </a:t>
            </a:r>
            <a:r>
              <a:rPr lang="en-US" sz="24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DC </a:t>
            </a:r>
            <a:r>
              <a:rPr lang="ru-RU" sz="24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задается в другой цепи и передается в цепь коллектора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1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по законам передачи тока в БТ</a:t>
            </a:r>
            <a:endParaRPr kumimoji="0" lang="ru-RU" sz="2400" i="1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4601678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1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Для БТ существуют два варианта задания </a:t>
            </a:r>
            <a:r>
              <a:rPr kumimoji="0" lang="en-US" sz="2800" i="1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kumimoji="0" lang="en-US" sz="2800" i="1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C.OP</a:t>
            </a:r>
            <a:r>
              <a:rPr kumimoji="0" lang="ru-RU" sz="2800" i="1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:</a:t>
            </a:r>
            <a:endParaRPr kumimoji="0" lang="ru-RU" sz="2800" i="1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2700" y="5105400"/>
            <a:ext cx="9144000" cy="1143000"/>
          </a:xfrm>
          <a:prstGeom prst="rect">
            <a:avLst/>
          </a:prstGeom>
          <a:solidFill>
            <a:srgbClr val="FFFF00"/>
          </a:solidFill>
        </p:spPr>
        <p:txBody>
          <a:bodyPr vert="horz" anchor="b" anchorCtr="0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 </a:t>
            </a:r>
            <a:r>
              <a:rPr lang="ru-RU" sz="2000" b="1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задание</a:t>
            </a:r>
            <a:r>
              <a:rPr lang="en-US" sz="2000" b="1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ru-RU" sz="2000" b="1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i="1" baseline="-25000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B</a:t>
            </a:r>
            <a:r>
              <a:rPr kumimoji="0" lang="en-US" sz="2800" b="1" i="1" u="none" strike="noStrike" kern="1200" cap="none" spc="0" normalizeH="0" baseline="-25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.OP</a:t>
            </a:r>
            <a:r>
              <a:rPr lang="en-US" sz="2000" b="1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–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используется</a:t>
            </a:r>
            <a:r>
              <a:rPr kumimoji="0" lang="ru-RU" sz="2000" b="1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свойство</a:t>
            </a:r>
            <a:r>
              <a:rPr kumimoji="0" lang="en-US" sz="2000" b="1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:  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i="1" baseline="-25000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C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= </a:t>
            </a:r>
            <a:r>
              <a:rPr lang="el-GR" sz="2800" b="1" i="1" dirty="0" smtClean="0">
                <a:solidFill>
                  <a:srgbClr val="FF0000"/>
                </a:solidFill>
                <a:latin typeface="Tahoma"/>
                <a:ea typeface="+mj-ea"/>
                <a:cs typeface="Tahoma"/>
              </a:rPr>
              <a:t>β</a:t>
            </a:r>
            <a:r>
              <a:rPr lang="ru-RU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 ∙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i="1" baseline="-25000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B  </a:t>
            </a:r>
            <a:r>
              <a:rPr lang="en-US" sz="24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(&gt;&gt;I</a:t>
            </a:r>
            <a:r>
              <a:rPr lang="en-US" sz="2400" b="1" i="1" baseline="-25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B</a:t>
            </a:r>
            <a:r>
              <a:rPr lang="en-US" sz="24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ru-RU" sz="2000" b="1" i="1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20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20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задание  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2800" b="1" i="1" baseline="-25000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E.OP</a:t>
            </a:r>
            <a:r>
              <a:rPr lang="en-US" sz="20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– </a:t>
            </a:r>
            <a:r>
              <a:rPr lang="ru-RU" sz="2000" b="1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используется свойство</a:t>
            </a:r>
            <a:r>
              <a:rPr lang="en-US" sz="2000" b="1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:  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i="1" baseline="-25000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C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 = </a:t>
            </a:r>
            <a:r>
              <a:rPr lang="el-GR" sz="3200" b="1" i="1" dirty="0" smtClean="0">
                <a:solidFill>
                  <a:srgbClr val="FF0000"/>
                </a:solidFill>
                <a:latin typeface="Tahoma" pitchFamily="34" charset="0"/>
                <a:ea typeface="+mj-ea"/>
                <a:cs typeface="Tahoma" pitchFamily="34" charset="0"/>
                <a:sym typeface="Symbol"/>
              </a:rPr>
              <a:t></a:t>
            </a:r>
            <a:r>
              <a:rPr lang="ru-RU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 ∙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I</a:t>
            </a:r>
            <a:r>
              <a:rPr lang="en-US" sz="2800" b="1" i="1" baseline="-25000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E</a:t>
            </a:r>
            <a:r>
              <a:rPr lang="ru-RU" sz="2800" b="1" i="1" baseline="-25000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lang="en-US" sz="24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400" b="1" i="1" dirty="0" smtClean="0">
                <a:solidFill>
                  <a:schemeClr val="tx2"/>
                </a:solidFill>
                <a:latin typeface="Tahoma"/>
                <a:cs typeface="Tahoma"/>
              </a:rPr>
              <a:t>≈</a:t>
            </a:r>
            <a:r>
              <a:rPr lang="ru-RU" sz="2400" b="1" i="1" dirty="0" smtClean="0">
                <a:solidFill>
                  <a:schemeClr val="tx2"/>
                </a:solidFill>
                <a:latin typeface="Tahoma"/>
                <a:cs typeface="Tahoma"/>
              </a:rPr>
              <a:t> </a:t>
            </a:r>
            <a:r>
              <a:rPr lang="en-US" sz="24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en-US" sz="2400" b="1" i="1" baseline="-25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en-US" sz="2400" b="1" i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)</a:t>
            </a: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089400" y="2641600"/>
          <a:ext cx="914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7" name="Equation" r:id="rId5" imgW="914400" imgH="354240" progId="Equation.DSMT4">
                  <p:embed/>
                </p:oleObj>
              </mc:Choice>
              <mc:Fallback>
                <p:oleObj name="Equation" r:id="rId5" imgW="914400" imgH="35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641600"/>
                        <a:ext cx="914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4089400" y="2641600"/>
          <a:ext cx="914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8" name="Equation" r:id="rId7" imgW="914400" imgH="354240" progId="Equation.DSMT4">
                  <p:embed/>
                </p:oleObj>
              </mc:Choice>
              <mc:Fallback>
                <p:oleObj name="Equation" r:id="rId7" imgW="914400" imgH="35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641600"/>
                        <a:ext cx="914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Заголовок 1"/>
          <p:cNvSpPr txBox="1">
            <a:spLocks/>
          </p:cNvSpPr>
          <p:nvPr/>
        </p:nvSpPr>
        <p:spPr>
          <a:xfrm>
            <a:off x="33130" y="2249626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1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Уравнение выходной цепи для постоянного тока</a:t>
            </a:r>
            <a:endParaRPr kumimoji="0" lang="ru-RU" sz="2800" i="1" u="sng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3" y="509381"/>
            <a:ext cx="91440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Для </a:t>
            </a:r>
            <a:r>
              <a:rPr lang="ru-RU" sz="2800" b="1" i="1" u="sng" dirty="0" smtClean="0">
                <a:latin typeface="Tahoma" pitchFamily="34" charset="0"/>
                <a:cs typeface="Tahoma" pitchFamily="34" charset="0"/>
              </a:rPr>
              <a:t>всех типов</a:t>
            </a:r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 БТ и </a:t>
            </a: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любого </a:t>
            </a:r>
            <a:r>
              <a:rPr lang="ru-RU" sz="2800" b="1" i="1" u="sng" dirty="0" smtClean="0">
                <a:latin typeface="Tahoma" pitchFamily="34" charset="0"/>
                <a:cs typeface="Tahoma" pitchFamily="34" charset="0"/>
              </a:rPr>
              <a:t>отдельного</a:t>
            </a:r>
            <a:r>
              <a:rPr lang="ru-RU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800" b="1" i="1" dirty="0" smtClean="0">
                <a:latin typeface="Tahoma" pitchFamily="34" charset="0"/>
                <a:cs typeface="Tahoma" pitchFamily="34" charset="0"/>
              </a:rPr>
              <a:t>экземпляра</a:t>
            </a:r>
            <a:endParaRPr lang="ru-RU" sz="2800" b="1" i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6.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</a:t>
            </a:r>
            <a:r>
              <a:rPr kumimoji="0" lang="ru-RU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Воспроизводимость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значений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  <a:sym typeface="Symbol"/>
              </a:rPr>
              <a:t> и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/>
                <a:cs typeface="Tahoma"/>
                <a:sym typeface="Symbol"/>
              </a:rPr>
              <a:t>β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/>
                <a:cs typeface="Tahoma"/>
                <a:sym typeface="Symbol"/>
              </a:rPr>
              <a:t> для БТ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ru-RU" sz="2800" b="0" i="1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101600" y="3391527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Для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различных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экземпляров БТ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одного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типа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350672"/>
              </p:ext>
            </p:extLst>
          </p:nvPr>
        </p:nvGraphicFramePr>
        <p:xfrm>
          <a:off x="4089400" y="2641600"/>
          <a:ext cx="914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66" name="Equation" r:id="rId3" imgW="914400" imgH="354240" progId="Equation.DSMT4">
                  <p:embed/>
                </p:oleObj>
              </mc:Choice>
              <mc:Fallback>
                <p:oleObj name="Equation" r:id="rId3" imgW="914400" imgH="35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641600"/>
                        <a:ext cx="914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300367"/>
              </p:ext>
            </p:extLst>
          </p:nvPr>
        </p:nvGraphicFramePr>
        <p:xfrm>
          <a:off x="4089400" y="2641600"/>
          <a:ext cx="914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67" name="Equation" r:id="rId5" imgW="914400" imgH="354240" progId="Equation.DSMT4">
                  <p:embed/>
                </p:oleObj>
              </mc:Choice>
              <mc:Fallback>
                <p:oleObj name="Equation" r:id="rId5" imgW="914400" imgH="35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2641600"/>
                        <a:ext cx="914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873027"/>
              </p:ext>
            </p:extLst>
          </p:nvPr>
        </p:nvGraphicFramePr>
        <p:xfrm>
          <a:off x="4038600" y="1083665"/>
          <a:ext cx="863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68" name="Equation" r:id="rId6" imgW="863280" imgH="330120" progId="Equation.DSMT4">
                  <p:embed/>
                </p:oleObj>
              </mc:Choice>
              <mc:Fallback>
                <p:oleObj name="Equation" r:id="rId6" imgW="86328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083665"/>
                        <a:ext cx="863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Заголовок 1"/>
          <p:cNvSpPr txBox="1">
            <a:spLocks/>
          </p:cNvSpPr>
          <p:nvPr/>
        </p:nvSpPr>
        <p:spPr>
          <a:xfrm>
            <a:off x="-2309" y="1499302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Для </a:t>
            </a:r>
            <a:r>
              <a:rPr lang="ru-RU" sz="2800" b="1" i="1" u="sng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различных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типов маломощных БТ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681542"/>
              </p:ext>
            </p:extLst>
          </p:nvPr>
        </p:nvGraphicFramePr>
        <p:xfrm>
          <a:off x="3407641" y="2064102"/>
          <a:ext cx="2324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69" name="Equation" r:id="rId8" imgW="2323800" imgH="393480" progId="Equation.DSMT4">
                  <p:embed/>
                </p:oleObj>
              </mc:Choice>
              <mc:Fallback>
                <p:oleObj name="Equation" r:id="rId8" imgW="23238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7641" y="2064102"/>
                        <a:ext cx="2324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422594"/>
              </p:ext>
            </p:extLst>
          </p:nvPr>
        </p:nvGraphicFramePr>
        <p:xfrm>
          <a:off x="3184814" y="3886200"/>
          <a:ext cx="3175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70" name="Equation" r:id="rId10" imgW="3174840" imgH="457200" progId="Equation.DSMT4">
                  <p:embed/>
                </p:oleObj>
              </mc:Choice>
              <mc:Fallback>
                <p:oleObj name="Equation" r:id="rId10" imgW="317484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814" y="3886200"/>
                        <a:ext cx="3175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066516"/>
              </p:ext>
            </p:extLst>
          </p:nvPr>
        </p:nvGraphicFramePr>
        <p:xfrm>
          <a:off x="3196359" y="4417843"/>
          <a:ext cx="3009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71" name="Equation" r:id="rId12" imgW="3009600" imgH="558720" progId="Equation.DSMT4">
                  <p:embed/>
                </p:oleObj>
              </mc:Choice>
              <mc:Fallback>
                <p:oleObj name="Equation" r:id="rId12" imgW="3009600" imgH="5587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6359" y="4417843"/>
                        <a:ext cx="3009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Заголовок 1"/>
          <p:cNvSpPr txBox="1">
            <a:spLocks/>
          </p:cNvSpPr>
          <p:nvPr/>
        </p:nvSpPr>
        <p:spPr>
          <a:xfrm>
            <a:off x="76200" y="4953000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В справочной литературе приводят диапазон</a:t>
            </a:r>
            <a:endParaRPr kumimoji="0" lang="ru-RU" sz="280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13855" y="5392129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В программах моделирования, обычно используют </a:t>
            </a:r>
            <a:r>
              <a:rPr lang="ru-RU" sz="28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  <a:sym typeface="Symbol" panose="05050102010706020507" pitchFamily="18" charset="2"/>
              </a:rPr>
              <a:t></a:t>
            </a:r>
            <a:r>
              <a:rPr lang="en-US" sz="2800" i="1" baseline="-25000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HOM</a:t>
            </a:r>
            <a:endParaRPr kumimoji="0" lang="ru-RU" sz="2800" i="1" u="none" strike="noStrike" kern="1200" cap="none" spc="0" normalizeH="0" baseline="-2500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82550" y="2429163"/>
            <a:ext cx="9144000" cy="457200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i="1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Это соответствует</a:t>
            </a:r>
            <a:endParaRPr kumimoji="0" lang="ru-RU" sz="280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889014"/>
              </p:ext>
            </p:extLst>
          </p:nvPr>
        </p:nvGraphicFramePr>
        <p:xfrm>
          <a:off x="3223491" y="2942461"/>
          <a:ext cx="2692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72" name="Equation" r:id="rId14" imgW="2692080" imgH="330120" progId="Equation.DSMT4">
                  <p:embed/>
                </p:oleObj>
              </mc:Choice>
              <mc:Fallback>
                <p:oleObj name="Equation" r:id="rId14" imgW="2692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3491" y="2942461"/>
                        <a:ext cx="2692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Заголовок 1"/>
          <p:cNvSpPr txBox="1">
            <a:spLocks/>
          </p:cNvSpPr>
          <p:nvPr/>
        </p:nvSpPr>
        <p:spPr>
          <a:xfrm>
            <a:off x="46182" y="5945357"/>
            <a:ext cx="9144000" cy="912643"/>
          </a:xfrm>
          <a:prstGeom prst="rect">
            <a:avLst/>
          </a:prstGeom>
          <a:solidFill>
            <a:srgbClr val="FFFF00"/>
          </a:solidFill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i="1" baseline="-25000" dirty="0" smtClean="0">
                <a:solidFill>
                  <a:schemeClr val="tx2"/>
                </a:solidFill>
                <a:latin typeface="Tahoma" pitchFamily="34" charset="0"/>
                <a:ea typeface="+mj-ea"/>
                <a:cs typeface="Tahoma" pitchFamily="34" charset="0"/>
              </a:rPr>
              <a:t>ВЫВОД!!!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При</a:t>
            </a:r>
            <a:r>
              <a:rPr kumimoji="0" lang="ru-RU" sz="3200" i="1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ru-RU" sz="32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задании режима </a:t>
            </a:r>
            <a:r>
              <a:rPr kumimoji="0" lang="en-US" sz="32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DC </a:t>
            </a:r>
            <a:r>
              <a:rPr kumimoji="0" lang="ru-RU" sz="32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лучше использовать значение </a:t>
            </a:r>
            <a:endParaRPr kumimoji="0" lang="ru-RU" sz="3200" i="1" u="none" strike="noStrike" kern="1200" cap="none" spc="0" normalizeH="0" baseline="-2500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386605"/>
              </p:ext>
            </p:extLst>
          </p:nvPr>
        </p:nvGraphicFramePr>
        <p:xfrm>
          <a:off x="8382000" y="6616700"/>
          <a:ext cx="279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873" name="Equation" r:id="rId16" imgW="279360" imgH="241200" progId="Equation.DSMT4">
                  <p:embed/>
                </p:oleObj>
              </mc:Choice>
              <mc:Fallback>
                <p:oleObj name="Equation" r:id="rId16" imgW="2793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6616700"/>
                        <a:ext cx="2794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3962400"/>
            <a:ext cx="9144000" cy="2057400"/>
          </a:xfrm>
          <a:prstGeom prst="rect">
            <a:avLst/>
          </a:prstGeom>
          <a:solidFill>
            <a:srgbClr val="FFFF00"/>
          </a:solidFill>
        </p:spPr>
        <p:txBody>
          <a:bodyPr vert="horz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СХЕМА С ФИКСИРОВАННЫМ ТОКОМ ЭМИТТЕРА (ФТЭ) ,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она же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 ФИКСИРОВАННЫМ НАПРЯЖЕНИЕМ НА БАЗЕ (ФНБ)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она же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 Н-СМЕЩЕНИЕМ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(по внешнему виду)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она же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СХЕМА ШИ (автор)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152400" y="1066800"/>
            <a:ext cx="9144000" cy="2209800"/>
          </a:xfrm>
          <a:prstGeom prst="rect">
            <a:avLst/>
          </a:prstGeom>
          <a:solidFill>
            <a:srgbClr val="0000FF"/>
          </a:solidFill>
        </p:spPr>
        <p:txBody>
          <a:bodyPr vert="horz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ОСНОВНАЯ СХЕМА УК НА БТ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FF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7. 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          </a:t>
            </a:r>
            <a:r>
              <a:rPr lang="ru-RU" sz="2800" i="1" noProof="0" dirty="0" smtClean="0">
                <a:latin typeface="Tahoma" pitchFamily="34" charset="0"/>
                <a:cs typeface="Tahoma" pitchFamily="34" charset="0"/>
              </a:rPr>
              <a:t>Логика получения конечной схемы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.</a:t>
            </a:r>
            <a:endParaRPr kumimoji="0" lang="ru-RU" sz="2800" b="0" i="1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9939" y="57897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u="sng" dirty="0" smtClean="0">
                <a:latin typeface="Tahoma" pitchFamily="34" charset="0"/>
                <a:cs typeface="Tahoma" pitchFamily="34" charset="0"/>
              </a:rPr>
              <a:t>Общая задача: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 получить 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800" i="1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ru-RU" sz="2800" i="1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smtClean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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800" i="1" baseline="-25000" dirty="0" smtClean="0">
                <a:latin typeface="Tahoma" pitchFamily="34" charset="0"/>
                <a:cs typeface="Tahoma" pitchFamily="34" charset="0"/>
              </a:rPr>
              <a:t>E.OP</a:t>
            </a:r>
            <a:r>
              <a:rPr lang="ru-RU" sz="2800" i="1" baseline="-25000" dirty="0" smtClean="0">
                <a:latin typeface="Tahoma" pitchFamily="34" charset="0"/>
                <a:cs typeface="Tahoma" pitchFamily="34" charset="0"/>
              </a:rPr>
              <a:t>      </a:t>
            </a:r>
            <a:r>
              <a:rPr lang="ru-RU" sz="2800" i="1" dirty="0">
                <a:latin typeface="Tahoma" pitchFamily="34" charset="0"/>
                <a:cs typeface="Tahoma" pitchFamily="34" charset="0"/>
              </a:rPr>
              <a:t>(</a:t>
            </a:r>
            <a:r>
              <a:rPr lang="ru-RU" sz="2800" i="1" dirty="0">
                <a:latin typeface="Tahoma" pitchFamily="34" charset="0"/>
                <a:cs typeface="Tahoma" pitchFamily="34" charset="0"/>
                <a:sym typeface="Symbol" panose="05050102010706020507" pitchFamily="18" charset="2"/>
              </a:rPr>
              <a:t></a:t>
            </a:r>
            <a:r>
              <a:rPr lang="ru-RU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≈1)</a:t>
            </a:r>
            <a:r>
              <a:rPr lang="ru-RU" sz="2800" i="1" dirty="0">
                <a:latin typeface="Tahoma" pitchFamily="34" charset="0"/>
                <a:cs typeface="Tahoma" pitchFamily="34" charset="0"/>
              </a:rPr>
              <a:t> </a:t>
            </a:r>
            <a:endParaRPr lang="ru-RU" sz="28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42" y="4199432"/>
            <a:ext cx="9144000" cy="1446550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НО!!!</a:t>
            </a:r>
          </a:p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Можно использовать общее для всех БТ значение </a:t>
            </a:r>
            <a:endParaRPr lang="en-US" sz="2400" i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3600" i="1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3600" i="1" baseline="-25000" dirty="0" smtClean="0">
                <a:latin typeface="Tahoma" pitchFamily="34" charset="0"/>
                <a:cs typeface="Tahoma" pitchFamily="34" charset="0"/>
              </a:rPr>
              <a:t>BE </a:t>
            </a:r>
            <a:r>
              <a:rPr lang="en-US" sz="36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</a:t>
            </a:r>
            <a:r>
              <a:rPr lang="en-US" sz="3600" i="1" dirty="0" smtClean="0">
                <a:latin typeface="Tahoma" pitchFamily="34" charset="0"/>
                <a:cs typeface="Tahoma" pitchFamily="34" charset="0"/>
              </a:rPr>
              <a:t> 0.7B</a:t>
            </a:r>
            <a:endParaRPr lang="ru-RU" sz="3600" i="1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584280"/>
              </p:ext>
            </p:extLst>
          </p:nvPr>
        </p:nvGraphicFramePr>
        <p:xfrm>
          <a:off x="3141663" y="1746250"/>
          <a:ext cx="28575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66" name="Equation" r:id="rId3" imgW="2857320" imgH="1028520" progId="Equation.DSMT4">
                  <p:embed/>
                </p:oleObj>
              </mc:Choice>
              <mc:Fallback>
                <p:oleObj name="Equation" r:id="rId3" imgW="285732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1746250"/>
                        <a:ext cx="2857500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08237"/>
              </p:ext>
            </p:extLst>
          </p:nvPr>
        </p:nvGraphicFramePr>
        <p:xfrm>
          <a:off x="4114800" y="317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67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3175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342" y="129204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Простейший и самый надежный способ – закон Ома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9939" y="285835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u="sng" dirty="0" smtClean="0">
                <a:latin typeface="Tahoma" pitchFamily="34" charset="0"/>
                <a:cs typeface="Tahoma" pitchFamily="34" charset="0"/>
              </a:rPr>
              <a:t>Техническая задача:</a:t>
            </a:r>
            <a:r>
              <a:rPr lang="ru-RU" sz="2800" i="1" dirty="0" smtClean="0">
                <a:latin typeface="Tahoma" pitchFamily="34" charset="0"/>
                <a:cs typeface="Tahoma" pitchFamily="34" charset="0"/>
              </a:rPr>
              <a:t> получить </a:t>
            </a:r>
            <a:r>
              <a:rPr lang="en-US" sz="2800" i="1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800" i="1" baseline="-25000" dirty="0" smtClean="0">
                <a:latin typeface="Tahoma" pitchFamily="34" charset="0"/>
                <a:cs typeface="Tahoma" pitchFamily="34" charset="0"/>
              </a:rPr>
              <a:t>E.OP</a:t>
            </a:r>
            <a:r>
              <a:rPr lang="ru-RU" sz="2800" i="1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которое не зависит от параметров конкретного БТ -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</a:t>
            </a:r>
            <a:endParaRPr lang="ru-RU" sz="2800" i="1" baseline="-25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5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5749</TotalTime>
  <Words>1239</Words>
  <Application>Microsoft Office PowerPoint</Application>
  <PresentationFormat>Экран (4:3)</PresentationFormat>
  <Paragraphs>141</Paragraphs>
  <Slides>20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20</vt:i4>
      </vt:variant>
    </vt:vector>
  </HeadingPairs>
  <TitlesOfParts>
    <vt:vector size="33" baseType="lpstr">
      <vt:lpstr>Arial</vt:lpstr>
      <vt:lpstr>Bookman Old Style</vt:lpstr>
      <vt:lpstr>Calibri</vt:lpstr>
      <vt:lpstr>Cambria</vt:lpstr>
      <vt:lpstr>Gill Sans MT</vt:lpstr>
      <vt:lpstr>Symbol</vt:lpstr>
      <vt:lpstr>Tahoma</vt:lpstr>
      <vt:lpstr>Wingdings</vt:lpstr>
      <vt:lpstr>Wingdings 3</vt:lpstr>
      <vt:lpstr>Начальная</vt:lpstr>
      <vt:lpstr>Visio</vt:lpstr>
      <vt:lpstr>Equation</vt:lpstr>
      <vt:lpstr>MathType 6.0 Equation</vt:lpstr>
      <vt:lpstr>Режим постоянного тока при усилении переменного  сигнала  (режим покоя,  рабочая точка, OP) 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Рабочая точка – это совокупность значений</vt:lpstr>
      <vt:lpstr>Для всех типов БТ и любого отдельного экземпляра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УСИЛИТЕЛИ НА БИПОЛЯРНЫХ ТРАНЗИСТОРАХ</dc:title>
  <dc:creator>brik</dc:creator>
  <cp:lastModifiedBy>alex</cp:lastModifiedBy>
  <cp:revision>960</cp:revision>
  <dcterms:created xsi:type="dcterms:W3CDTF">2012-02-07T16:51:37Z</dcterms:created>
  <dcterms:modified xsi:type="dcterms:W3CDTF">2016-03-17T12:25:49Z</dcterms:modified>
</cp:coreProperties>
</file>