
<file path=[Content_Types].xml><?xml version="1.0" encoding="utf-8"?>
<Types xmlns="http://schemas.openxmlformats.org/package/2006/content-types">
  <Default Extension="bin" ContentType="application/vnd.openxmlformats-officedocument.oleObject"/>
  <Default Extension="vsd" ContentType="application/vnd.visio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sldIdLst>
    <p:sldId id="344" r:id="rId2"/>
    <p:sldId id="409" r:id="rId3"/>
    <p:sldId id="410" r:id="rId4"/>
    <p:sldId id="345" r:id="rId5"/>
    <p:sldId id="396" r:id="rId6"/>
    <p:sldId id="397" r:id="rId7"/>
    <p:sldId id="313" r:id="rId8"/>
    <p:sldId id="398" r:id="rId9"/>
    <p:sldId id="399" r:id="rId10"/>
    <p:sldId id="349" r:id="rId11"/>
    <p:sldId id="346" r:id="rId12"/>
    <p:sldId id="350" r:id="rId13"/>
    <p:sldId id="353" r:id="rId14"/>
    <p:sldId id="402" r:id="rId15"/>
    <p:sldId id="401" r:id="rId16"/>
    <p:sldId id="411" r:id="rId17"/>
    <p:sldId id="403" r:id="rId18"/>
    <p:sldId id="414" r:id="rId19"/>
    <p:sldId id="404" r:id="rId20"/>
    <p:sldId id="412" r:id="rId21"/>
    <p:sldId id="413" r:id="rId22"/>
    <p:sldId id="405" r:id="rId23"/>
    <p:sldId id="406" r:id="rId24"/>
    <p:sldId id="415" r:id="rId25"/>
    <p:sldId id="416" r:id="rId26"/>
    <p:sldId id="420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CCFF"/>
    <a:srgbClr val="66CCFF"/>
    <a:srgbClr val="FF99CC"/>
    <a:srgbClr val="FF66FF"/>
    <a:srgbClr val="0033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5" autoAdjust="0"/>
    <p:restoredTop sz="94660"/>
  </p:normalViewPr>
  <p:slideViewPr>
    <p:cSldViewPr>
      <p:cViewPr varScale="1">
        <p:scale>
          <a:sx n="103" d="100"/>
          <a:sy n="103" d="100"/>
        </p:scale>
        <p:origin x="4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e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DFD73-8B6B-4818-AACE-71559F226652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C7DC7-0C64-44EA-B1A8-A27EB36B9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4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Послать</a:t>
            </a:r>
            <a:r>
              <a:rPr lang="ru-RU" baseline="0" dirty="0" smtClean="0"/>
              <a:t> отдельно!!!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C7DC7-0C64-44EA-B1A8-A27EB36B964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5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Microsoft_Visio_2003_20102.vsd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Relationship Id="rId9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_________Microsoft_Visio_2003_20103.vsd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4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8.bin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0.emf"/><Relationship Id="rId4" Type="http://schemas.openxmlformats.org/officeDocument/2006/relationships/oleObject" Target="../embeddings/_________Microsoft_Visio_2003_20105.vsd"/><Relationship Id="rId9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_________Microsoft_Visio_2003_20107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6.wmf"/><Relationship Id="rId4" Type="http://schemas.openxmlformats.org/officeDocument/2006/relationships/oleObject" Target="../embeddings/_________Microsoft_Visio_2003_20106.vsd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_________Microsoft_Visio_2003_20109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8.emf"/><Relationship Id="rId10" Type="http://schemas.openxmlformats.org/officeDocument/2006/relationships/image" Target="../media/image30.wmf"/><Relationship Id="rId4" Type="http://schemas.openxmlformats.org/officeDocument/2006/relationships/oleObject" Target="../embeddings/_________Microsoft_Visio_2003_20108.vsd"/><Relationship Id="rId9" Type="http://schemas.openxmlformats.org/officeDocument/2006/relationships/oleObject" Target="../embeddings/oleObject28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5.emf"/><Relationship Id="rId4" Type="http://schemas.openxmlformats.org/officeDocument/2006/relationships/oleObject" Target="../embeddings/_________Microsoft_Visio_2003_201010.vsd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0.wmf"/><Relationship Id="rId3" Type="http://schemas.openxmlformats.org/officeDocument/2006/relationships/oleObject" Target="../embeddings/oleObject44.bin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9.wmf"/><Relationship Id="rId5" Type="http://schemas.openxmlformats.org/officeDocument/2006/relationships/image" Target="../media/image46.e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_________Microsoft_Visio_2003_201011.vsd"/><Relationship Id="rId9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4" Type="http://schemas.openxmlformats.org/officeDocument/2006/relationships/oleObject" Target="../embeddings/_________Microsoft_Visio_2003_20101.vsd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2667000"/>
          </a:xfrm>
          <a:solidFill>
            <a:srgbClr val="0000FF"/>
          </a:solidFill>
        </p:spPr>
        <p:txBody>
          <a:bodyPr>
            <a:normAutofit/>
          </a:bodyPr>
          <a:lstStyle/>
          <a:p>
            <a:pPr lvl="0" algn="ctr"/>
            <a:r>
              <a:rPr lang="ru-RU" sz="5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УСИЛИТЕЛИ</a:t>
            </a:r>
            <a:br>
              <a:rPr lang="ru-RU" sz="5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(основные понятия)</a:t>
            </a:r>
            <a:br>
              <a:rPr lang="ru-RU" sz="5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ru-RU" sz="5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600200" y="5715000"/>
            <a:ext cx="60198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4800" y="4191000"/>
            <a:ext cx="85344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9.       Что является коэффициентом усиления?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180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90092"/>
              </p:ext>
            </p:extLst>
          </p:nvPr>
        </p:nvGraphicFramePr>
        <p:xfrm>
          <a:off x="711200" y="4267200"/>
          <a:ext cx="7899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41" name="Equation" r:id="rId3" imgW="7899120" imgH="965160" progId="Equation.DSMT4">
                  <p:embed/>
                </p:oleObj>
              </mc:Choice>
              <mc:Fallback>
                <p:oleObj name="Equation" r:id="rId3" imgW="7899120" imgH="965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4267200"/>
                        <a:ext cx="7899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1" name="Object 7"/>
          <p:cNvGraphicFramePr>
            <a:graphicFrameLocks noChangeAspect="1"/>
          </p:cNvGraphicFramePr>
          <p:nvPr/>
        </p:nvGraphicFramePr>
        <p:xfrm>
          <a:off x="2209800" y="5816600"/>
          <a:ext cx="48641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42" name="Equation" r:id="rId5" imgW="4863960" imgH="965160" progId="Equation.DSMT4">
                  <p:embed/>
                </p:oleObj>
              </mc:Choice>
              <mc:Fallback>
                <p:oleObj name="Equation" r:id="rId5" imgW="4863960" imgH="965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816600"/>
                        <a:ext cx="48641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804275"/>
              </p:ext>
            </p:extLst>
          </p:nvPr>
        </p:nvGraphicFramePr>
        <p:xfrm>
          <a:off x="9525" y="465138"/>
          <a:ext cx="8942388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43" name="Visio" r:id="rId8" imgW="5534143" imgH="2533775" progId="Visio.Drawing.11">
                  <p:embed/>
                </p:oleObj>
              </mc:Choice>
              <mc:Fallback>
                <p:oleObj name="Visio" r:id="rId8" imgW="5534143" imgH="253377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465138"/>
                        <a:ext cx="8942388" cy="406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157784" y="52628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  </a:t>
            </a:r>
            <a:r>
              <a:rPr lang="ru-RU" sz="28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Главное</a:t>
            </a:r>
            <a:r>
              <a:rPr lang="ru-RU" sz="2800" i="1" u="sng" dirty="0" smtClean="0"/>
              <a:t> </a:t>
            </a:r>
            <a:r>
              <a:rPr lang="ru-RU" sz="28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условие</a:t>
            </a:r>
            <a:r>
              <a:rPr lang="en-US" sz="28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 схемы, как усилителя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00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Tahoma" pitchFamily="34" charset="0"/>
                <a:cs typeface="Tahoma" pitchFamily="34" charset="0"/>
              </a:rPr>
              <a:t>10.               Усилитель и трансформатор</a:t>
            </a:r>
            <a:endParaRPr lang="ru-RU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01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005718"/>
              </p:ext>
            </p:extLst>
          </p:nvPr>
        </p:nvGraphicFramePr>
        <p:xfrm>
          <a:off x="268288" y="1041400"/>
          <a:ext cx="8797925" cy="582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4" name="Visio" r:id="rId4" imgW="5443200" imgH="3667680" progId="Visio.Drawing.11">
                  <p:embed/>
                </p:oleObj>
              </mc:Choice>
              <mc:Fallback>
                <p:oleObj name="Visio" r:id="rId4" imgW="5443200" imgH="366768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1041400"/>
                        <a:ext cx="8797925" cy="582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09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УТ и понижающий ТР: А2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A1 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(у ТР всегда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V2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V1)</a:t>
            </a:r>
            <a:endParaRPr lang="ru-RU" sz="24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477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У</a:t>
            </a:r>
            <a:r>
              <a:rPr lang="ru-RU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повышающий ТР: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V1 </a:t>
            </a:r>
            <a:r>
              <a:rPr lang="ru-RU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(у ТР всегда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A2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endParaRPr lang="ru-RU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456" y="14859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У усилителя </a:t>
            </a:r>
            <a:r>
              <a:rPr lang="ru-RU" sz="24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могут быть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одновременно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A2 &gt; A1 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V2 &gt; V1</a:t>
            </a:r>
            <a:endParaRPr lang="ru-RU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52" y="194756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А могут и не быть, но обязательно будет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A2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V2 &gt;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A1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V1 </a:t>
            </a:r>
            <a:endParaRPr lang="ru-RU" sz="24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11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. Усиление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при различных схемах включения БТ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180228" name="Object 4"/>
          <p:cNvGraphicFramePr>
            <a:graphicFrameLocks noChangeAspect="1"/>
          </p:cNvGraphicFramePr>
          <p:nvPr/>
        </p:nvGraphicFramePr>
        <p:xfrm>
          <a:off x="1066800" y="1752600"/>
          <a:ext cx="63436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21" name="Equation" r:id="rId3" imgW="4698720" imgH="507960" progId="Equation.DSMT4">
                  <p:embed/>
                </p:oleObj>
              </mc:Choice>
              <mc:Fallback>
                <p:oleObj name="Equation" r:id="rId3" imgW="469872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52600"/>
                        <a:ext cx="63436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Заголовок 2"/>
          <p:cNvSpPr txBox="1">
            <a:spLocks/>
          </p:cNvSpPr>
          <p:nvPr/>
        </p:nvSpPr>
        <p:spPr>
          <a:xfrm>
            <a:off x="2895600" y="1143000"/>
            <a:ext cx="2514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Tahoma" pitchFamily="34" charset="0"/>
                <a:cs typeface="Tahoma" pitchFamily="34" charset="0"/>
              </a:rPr>
              <a:t>Схема с ОЭ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895600" y="2667000"/>
            <a:ext cx="2514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Tahoma" pitchFamily="34" charset="0"/>
                <a:cs typeface="Tahoma" pitchFamily="34" charset="0"/>
              </a:rPr>
              <a:t>Схема с ОК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266700" y="3200400"/>
          <a:ext cx="8642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22" name="Equation" r:id="rId5" imgW="6400800" imgH="507960" progId="Equation.DSMT4">
                  <p:embed/>
                </p:oleObj>
              </mc:Choice>
              <mc:Fallback>
                <p:oleObj name="Equation" r:id="rId5" imgW="6400800" imgH="507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3200400"/>
                        <a:ext cx="86423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2"/>
          <p:cNvSpPr txBox="1">
            <a:spLocks/>
          </p:cNvSpPr>
          <p:nvPr/>
        </p:nvSpPr>
        <p:spPr>
          <a:xfrm>
            <a:off x="3048000" y="4470400"/>
            <a:ext cx="2514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Tahoma" pitchFamily="34" charset="0"/>
                <a:cs typeface="Tahoma" pitchFamily="34" charset="0"/>
              </a:rPr>
              <a:t>Схема с ОБ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227013" y="5003800"/>
          <a:ext cx="86598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23" name="Equation" r:id="rId7" imgW="6413400" imgH="507960" progId="Equation.DSMT4">
                  <p:embed/>
                </p:oleObj>
              </mc:Choice>
              <mc:Fallback>
                <p:oleObj name="Equation" r:id="rId7" imgW="6413400" imgH="507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5003800"/>
                        <a:ext cx="865981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762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1) </a:t>
            </a:r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Источник питания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  Е</a:t>
            </a:r>
            <a:r>
              <a:rPr lang="ru-RU" sz="2400" i="1" baseline="-25000" dirty="0" smtClean="0">
                <a:latin typeface="Tahoma" pitchFamily="34" charset="0"/>
                <a:cs typeface="Tahoma" pitchFamily="34" charset="0"/>
              </a:rPr>
              <a:t>С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 всегда рассматривается, как </a:t>
            </a:r>
          </a:p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идеальный источник (генератор) постоянного напряжения.</a:t>
            </a:r>
            <a:endParaRPr lang="ru-RU" sz="2400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6200" y="1600200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2) </a:t>
            </a:r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Источник входного сигнала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 в общем случае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это  реальный источник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переменного напряжения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(E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</a:rPr>
              <a:t>SS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/тока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(I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</a:rPr>
              <a:t>SS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имеющий  внутреннее сопротивление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</a:rPr>
              <a:t>SS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. </a:t>
            </a:r>
            <a:endParaRPr lang="ru-RU" sz="2400" i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8432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593393"/>
              </p:ext>
            </p:extLst>
          </p:nvPr>
        </p:nvGraphicFramePr>
        <p:xfrm>
          <a:off x="190500" y="3592513"/>
          <a:ext cx="8942388" cy="310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1" name="Visio" r:id="rId3" imgW="5534143" imgH="2019346" progId="Visio.Drawing.11">
                  <p:embed/>
                </p:oleObj>
              </mc:Choice>
              <mc:Fallback>
                <p:oleObj name="Visio" r:id="rId3" imgW="5534143" imgH="201934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3592513"/>
                        <a:ext cx="8942388" cy="310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0000FF"/>
          </a:solidFill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12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.        </a:t>
            </a:r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Источники энергии для усилителя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724400" y="4572000"/>
            <a:ext cx="40386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4572000"/>
            <a:ext cx="41910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200" dirty="0" smtClean="0">
                <a:latin typeface="Tahoma" pitchFamily="34" charset="0"/>
                <a:cs typeface="Tahoma" pitchFamily="34" charset="0"/>
              </a:rPr>
              <a:t>13.  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Представление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усилителя для источника входного сигнала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57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Источник сигнала воспринимает усилитель, только как нагрузку в виде сопротивления. </a:t>
            </a:r>
            <a:endParaRPr lang="ru-RU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295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Этим сопротивлением является входное сопротивление усилителя 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28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(Z</a:t>
            </a:r>
            <a:r>
              <a:rPr lang="en-US" sz="28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33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974994"/>
              </p:ext>
            </p:extLst>
          </p:nvPr>
        </p:nvGraphicFramePr>
        <p:xfrm>
          <a:off x="201612" y="2236255"/>
          <a:ext cx="8942388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37" name="Visio" r:id="rId4" imgW="5534143" imgH="1466823" progId="Visio.Drawing.11">
                  <p:embed/>
                </p:oleObj>
              </mc:Choice>
              <mc:Fallback>
                <p:oleObj name="Visio" r:id="rId4" imgW="5534143" imgH="146682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" y="2236255"/>
                        <a:ext cx="8942388" cy="238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990823"/>
              </p:ext>
            </p:extLst>
          </p:nvPr>
        </p:nvGraphicFramePr>
        <p:xfrm>
          <a:off x="76200" y="4648200"/>
          <a:ext cx="4038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38" name="Equation" r:id="rId6" imgW="4038480" imgH="952200" progId="Equation.DSMT4">
                  <p:embed/>
                </p:oleObj>
              </mc:Choice>
              <mc:Fallback>
                <p:oleObj name="Equation" r:id="rId6" imgW="4038480" imgH="952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648200"/>
                        <a:ext cx="40386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804429"/>
              </p:ext>
            </p:extLst>
          </p:nvPr>
        </p:nvGraphicFramePr>
        <p:xfrm>
          <a:off x="4883150" y="4648200"/>
          <a:ext cx="3822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39" name="Equation" r:id="rId8" imgW="3822480" imgH="952200" progId="Equation.DSMT4">
                  <p:embed/>
                </p:oleObj>
              </mc:Choice>
              <mc:Fallback>
                <p:oleObj name="Equation" r:id="rId8" imgW="3822480" imgH="952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4648200"/>
                        <a:ext cx="38227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130" y="590389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При передаче энергии от реального источника сигнала на вход усилителя всегда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будут потери </a:t>
            </a:r>
          </a:p>
          <a:p>
            <a:pPr algn="ctr"/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существуют потери. </a:t>
            </a:r>
            <a:endParaRPr lang="ru-RU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648200" y="4572000"/>
            <a:ext cx="44958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4572000"/>
            <a:ext cx="44196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200" dirty="0" smtClean="0">
                <a:latin typeface="Tahoma" pitchFamily="34" charset="0"/>
                <a:cs typeface="Tahoma" pitchFamily="34" charset="0"/>
              </a:rPr>
              <a:t>14.              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Представление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усилителя для </a:t>
            </a:r>
            <a:r>
              <a:rPr lang="ru-RU" sz="3200" dirty="0" smtClean="0">
                <a:latin typeface="Tahoma" pitchFamily="34" charset="0"/>
                <a:cs typeface="Tahoma" pitchFamily="34" charset="0"/>
              </a:rPr>
              <a:t>нагрузки</a:t>
            </a:r>
            <a:endParaRPr kumimoji="0" lang="ru-RU" sz="3200" b="0" i="0" u="none" strike="noStrike" kern="1200" cap="none" spc="0" normalizeH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57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нагрузки усилитель – это реальный источник сигнала с внутренним сопротивлением </a:t>
            </a:r>
            <a:endParaRPr lang="ru-RU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295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Этим сопротивлением является выходное сопротивление усилителя 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28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(Z</a:t>
            </a:r>
            <a:r>
              <a:rPr lang="en-US" sz="28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33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813602"/>
              </p:ext>
            </p:extLst>
          </p:nvPr>
        </p:nvGraphicFramePr>
        <p:xfrm>
          <a:off x="180975" y="2209800"/>
          <a:ext cx="896302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7" name="Visio" r:id="rId3" imgW="5546598" imgH="1481709" progId="Visio.Drawing.11">
                  <p:embed/>
                </p:oleObj>
              </mc:Choice>
              <mc:Fallback>
                <p:oleObj name="Visio" r:id="rId3" imgW="5546598" imgH="148170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2209800"/>
                        <a:ext cx="8963025" cy="240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999796"/>
              </p:ext>
            </p:extLst>
          </p:nvPr>
        </p:nvGraphicFramePr>
        <p:xfrm>
          <a:off x="88900" y="4648200"/>
          <a:ext cx="4330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8" name="Equation" r:id="rId5" imgW="4330440" imgH="952200" progId="Equation.DSMT4">
                  <p:embed/>
                </p:oleObj>
              </mc:Choice>
              <mc:Fallback>
                <p:oleObj name="Equation" r:id="rId5" imgW="4330440" imgH="952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4648200"/>
                        <a:ext cx="43307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61360"/>
              </p:ext>
            </p:extLst>
          </p:nvPr>
        </p:nvGraphicFramePr>
        <p:xfrm>
          <a:off x="4902200" y="4648200"/>
          <a:ext cx="4038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9" name="Equation" r:id="rId7" imgW="4038480" imgH="952200" progId="Equation.DSMT4">
                  <p:embed/>
                </p:oleObj>
              </mc:Choice>
              <mc:Fallback>
                <p:oleObj name="Equation" r:id="rId7" imgW="4038480" imgH="952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4648200"/>
                        <a:ext cx="40386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13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При передаче энергии </a:t>
            </a:r>
            <a:r>
              <a:rPr lang="ru-RU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выхода 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усилителя в нагрузку всегда существуют потери. </a:t>
            </a:r>
            <a:endParaRPr lang="ru-RU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229600" cy="1752600"/>
          </a:xfrm>
          <a:solidFill>
            <a:srgbClr val="0000FF"/>
          </a:solidFill>
        </p:spPr>
        <p:txBody>
          <a:bodyPr>
            <a:normAutofit/>
          </a:bodyPr>
          <a:lstStyle/>
          <a:p>
            <a:pPr lvl="0" algn="ctr"/>
            <a:r>
              <a:rPr lang="ru-RU" sz="5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ПОКАЗАТЕЛИ РАБОТЫ УСИЛИТЕЛЯ</a:t>
            </a:r>
            <a:endParaRPr lang="ru-RU" sz="5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276600" y="1501430"/>
            <a:ext cx="2514600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33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776891"/>
              </p:ext>
            </p:extLst>
          </p:nvPr>
        </p:nvGraphicFramePr>
        <p:xfrm>
          <a:off x="1588" y="809625"/>
          <a:ext cx="8958262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55" name="Visio" r:id="rId4" imgW="5543640" imgH="1479600" progId="Visio.Drawing.11">
                  <p:embed/>
                </p:oleObj>
              </mc:Choice>
              <mc:Fallback>
                <p:oleObj name="Visio" r:id="rId4" imgW="5543640" imgH="14796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809625"/>
                        <a:ext cx="8958262" cy="240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200" dirty="0" smtClean="0">
                <a:latin typeface="Tahoma" pitchFamily="34" charset="0"/>
                <a:cs typeface="Tahoma" pitchFamily="34" charset="0"/>
              </a:rPr>
              <a:t>15.    </a:t>
            </a:r>
            <a:r>
              <a:rPr kumimoji="0" lang="ru-RU" sz="320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Полная эквивалентная схема усилителя напряжения</a:t>
            </a:r>
            <a:r>
              <a:rPr lang="ru-RU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/тока</a:t>
            </a:r>
            <a:endParaRPr kumimoji="0" lang="ru-RU" sz="3200" i="0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39" y="43849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  Усилитель напряжения</a:t>
            </a:r>
            <a:endParaRPr lang="ru-RU" sz="28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9939" y="337883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  Усилитель тока</a:t>
            </a:r>
            <a:endParaRPr lang="ru-RU" sz="2800" i="1" dirty="0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642583"/>
              </p:ext>
            </p:extLst>
          </p:nvPr>
        </p:nvGraphicFramePr>
        <p:xfrm>
          <a:off x="-6349" y="3910941"/>
          <a:ext cx="8958262" cy="240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56" name="Visio" r:id="rId7" imgW="5543640" imgH="1479600" progId="Visio.Drawing.11">
                  <p:embed/>
                </p:oleObj>
              </mc:Choice>
              <mc:Fallback>
                <p:oleObj name="Visio" r:id="rId7" imgW="5543640" imgH="1479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49" y="3910941"/>
                        <a:ext cx="8958262" cy="2408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276600" y="1501430"/>
            <a:ext cx="2514600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33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357470"/>
              </p:ext>
            </p:extLst>
          </p:nvPr>
        </p:nvGraphicFramePr>
        <p:xfrm>
          <a:off x="125412" y="819150"/>
          <a:ext cx="8942388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73" name="Visio" r:id="rId4" imgW="5534143" imgH="1466823" progId="Visio.Drawing.11">
                  <p:embed/>
                </p:oleObj>
              </mc:Choice>
              <mc:Fallback>
                <p:oleObj name="Visio" r:id="rId4" imgW="5534143" imgH="14668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" y="819150"/>
                        <a:ext cx="8942388" cy="238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200" dirty="0" smtClean="0">
                <a:latin typeface="Tahoma" pitchFamily="34" charset="0"/>
                <a:cs typeface="Tahoma" pitchFamily="34" charset="0"/>
              </a:rPr>
              <a:t>16.    </a:t>
            </a:r>
            <a:r>
              <a:rPr kumimoji="0" lang="ru-RU" sz="320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Полная эквивалентная схема преобразователя </a:t>
            </a: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 </a:t>
            </a: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Symbol" panose="05050102010706020507" pitchFamily="18" charset="2"/>
              </a:rPr>
              <a:t></a:t>
            </a:r>
            <a:r>
              <a:rPr kumimoji="0" lang="en-US" sz="3200" i="0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U </a:t>
            </a:r>
            <a:r>
              <a:rPr kumimoji="0" lang="ru-RU" sz="3200" i="0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и </a:t>
            </a:r>
            <a:r>
              <a:rPr kumimoji="0" lang="en-US" sz="3200" i="0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U </a:t>
            </a:r>
            <a:r>
              <a:rPr kumimoji="0" lang="en-US" sz="3200" i="0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Symbol" panose="05050102010706020507" pitchFamily="18" charset="2"/>
              </a:rPr>
              <a:t></a:t>
            </a:r>
            <a:r>
              <a:rPr kumimoji="0" lang="en-US" sz="3200" i="0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I</a:t>
            </a:r>
            <a:endParaRPr kumimoji="0" lang="ru-RU" sz="3200" i="0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39" y="43849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  </a:t>
            </a:r>
            <a:r>
              <a:rPr lang="ru-RU" sz="2800" i="1" dirty="0"/>
              <a:t>П</a:t>
            </a:r>
            <a:r>
              <a:rPr lang="ru-RU" sz="2800" i="1" dirty="0" smtClean="0"/>
              <a:t>реобразователь </a:t>
            </a:r>
            <a:r>
              <a:rPr lang="en-US" sz="2800" i="1" dirty="0" smtClean="0"/>
              <a:t>I </a:t>
            </a:r>
            <a:r>
              <a:rPr lang="en-US" sz="2800" i="1" dirty="0" smtClean="0">
                <a:sym typeface="Symbol" panose="05050102010706020507" pitchFamily="18" charset="2"/>
              </a:rPr>
              <a:t></a:t>
            </a:r>
            <a:r>
              <a:rPr lang="en-US" sz="2800" i="1" dirty="0" smtClean="0"/>
              <a:t> U</a:t>
            </a:r>
            <a:endParaRPr lang="ru-RU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-192087" y="336339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  </a:t>
            </a:r>
            <a:r>
              <a:rPr lang="ru-RU" sz="2800" i="1" dirty="0"/>
              <a:t>П</a:t>
            </a:r>
            <a:r>
              <a:rPr lang="ru-RU" sz="2800" i="1" dirty="0" smtClean="0"/>
              <a:t>реобразователь </a:t>
            </a:r>
            <a:r>
              <a:rPr lang="en-US" sz="2800" i="1" dirty="0" smtClean="0"/>
              <a:t>U </a:t>
            </a:r>
            <a:r>
              <a:rPr lang="en-US" sz="2800" i="1" dirty="0" smtClean="0">
                <a:sym typeface="Symbol" panose="05050102010706020507" pitchFamily="18" charset="2"/>
              </a:rPr>
              <a:t></a:t>
            </a:r>
            <a:r>
              <a:rPr lang="en-US" sz="2800" i="1" dirty="0" smtClean="0"/>
              <a:t> I</a:t>
            </a:r>
            <a:endParaRPr lang="ru-RU" sz="2800" i="1" dirty="0"/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940000"/>
              </p:ext>
            </p:extLst>
          </p:nvPr>
        </p:nvGraphicFramePr>
        <p:xfrm>
          <a:off x="1588" y="3921125"/>
          <a:ext cx="8942387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74" name="Visio" r:id="rId7" imgW="5534143" imgH="1466823" progId="Visio.Drawing.11">
                  <p:embed/>
                </p:oleObj>
              </mc:Choice>
              <mc:Fallback>
                <p:oleObj name="Visio" r:id="rId7" imgW="5534143" imgH="14668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3921125"/>
                        <a:ext cx="8942387" cy="238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110262"/>
              </p:ext>
            </p:extLst>
          </p:nvPr>
        </p:nvGraphicFramePr>
        <p:xfrm>
          <a:off x="5105400" y="5017224"/>
          <a:ext cx="7747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75" name="Equation" r:id="rId9" imgW="774360" imgH="1015920" progId="Equation.DSMT4">
                  <p:embed/>
                </p:oleObj>
              </mc:Choice>
              <mc:Fallback>
                <p:oleObj name="Equation" r:id="rId9" imgW="77436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05400" y="5017224"/>
                        <a:ext cx="7747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5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7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.         Основные показатели работы усилителя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400" y="457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ru-RU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Б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ез учета частотных и линейных свойств!!!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)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30" y="101532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Tahoma" pitchFamily="34" charset="0"/>
                <a:cs typeface="Tahoma" pitchFamily="34" charset="0"/>
              </a:rPr>
              <a:t>Н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езависимо от схемы включения (ОБ, ОЭ, ОК) показателями усилителя являются:</a:t>
            </a:r>
          </a:p>
          <a:p>
            <a:pPr marL="342900" indent="342900">
              <a:buFont typeface="Wingdings" panose="05000000000000000000" pitchFamily="2" charset="2"/>
              <a:buChar char="§"/>
            </a:pP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входное сопротивление </a:t>
            </a:r>
            <a:r>
              <a:rPr lang="en-US" sz="2400" b="1" i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z="2400" b="1" i="1" baseline="-25000" dirty="0" smtClean="0">
                <a:latin typeface="Tahoma" pitchFamily="34" charset="0"/>
                <a:cs typeface="Tahoma" pitchFamily="34" charset="0"/>
              </a:rPr>
              <a:t>IN</a:t>
            </a:r>
            <a:r>
              <a:rPr lang="ru-RU" sz="2400" b="1" i="1" baseline="-25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,</a:t>
            </a:r>
            <a:endParaRPr lang="ru-RU" sz="2400" i="1" dirty="0" smtClean="0">
              <a:latin typeface="Tahoma" pitchFamily="34" charset="0"/>
              <a:cs typeface="Tahoma" pitchFamily="34" charset="0"/>
            </a:endParaRPr>
          </a:p>
          <a:p>
            <a:pPr marL="342900" indent="342900">
              <a:buFont typeface="Wingdings" panose="05000000000000000000" pitchFamily="2" charset="2"/>
              <a:buChar char="§"/>
            </a:pP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выходное сопротивление </a:t>
            </a:r>
            <a:r>
              <a:rPr lang="en-US" sz="2400" b="1" i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z="2400" b="1" i="1" baseline="-25000" dirty="0" smtClean="0">
                <a:latin typeface="Tahoma" pitchFamily="34" charset="0"/>
                <a:cs typeface="Tahoma" pitchFamily="34" charset="0"/>
              </a:rPr>
              <a:t>OUT</a:t>
            </a:r>
            <a:r>
              <a:rPr lang="ru-RU" sz="2400" i="1" baseline="-25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130" y="29892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Коэффициенты передачи </a:t>
            </a:r>
            <a:r>
              <a:rPr lang="en-US" sz="2400" b="1" i="1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en-US" sz="2400" b="1" i="1" baseline="-25000" dirty="0" smtClean="0">
                <a:latin typeface="Tahoma" pitchFamily="34" charset="0"/>
                <a:cs typeface="Tahoma" pitchFamily="34" charset="0"/>
              </a:rPr>
              <a:t>U</a:t>
            </a:r>
            <a:r>
              <a:rPr lang="ru-RU" sz="2400" b="1" i="1" baseline="-25000" dirty="0" smtClean="0">
                <a:latin typeface="Tahoma" pitchFamily="34" charset="0"/>
                <a:cs typeface="Tahoma" pitchFamily="34" charset="0"/>
              </a:rPr>
              <a:t>0</a:t>
            </a:r>
            <a:r>
              <a:rPr lang="en-US" sz="2400" b="1" i="1" baseline="-25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400" b="1" i="1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en-US" sz="2400" b="1" i="1" baseline="-25000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ru-RU" sz="2400" b="1" i="1" baseline="-25000" dirty="0" smtClean="0">
                <a:latin typeface="Tahoma" pitchFamily="34" charset="0"/>
                <a:cs typeface="Tahoma" pitchFamily="34" charset="0"/>
              </a:rPr>
              <a:t>0</a:t>
            </a:r>
            <a:r>
              <a:rPr lang="en-US" sz="2400" b="1" i="1" baseline="-25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400" b="1" i="1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en-US" sz="2400" b="1" i="1" baseline="-25000" dirty="0" smtClean="0">
                <a:latin typeface="Tahoma" pitchFamily="34" charset="0"/>
                <a:cs typeface="Tahoma" pitchFamily="34" charset="0"/>
              </a:rPr>
              <a:t>S</a:t>
            </a:r>
            <a:r>
              <a:rPr lang="ru-RU" sz="2400" b="1" i="1" baseline="-25000" dirty="0" smtClean="0">
                <a:latin typeface="Tahoma" pitchFamily="34" charset="0"/>
                <a:cs typeface="Tahoma" pitchFamily="34" charset="0"/>
              </a:rPr>
              <a:t>0</a:t>
            </a:r>
            <a:r>
              <a:rPr lang="en-US" sz="2400" b="1" i="1" baseline="-25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400" b="1" i="1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en-US" sz="2400" b="1" i="1" baseline="-25000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sz="2400" b="1" i="1" baseline="-25000" dirty="0" smtClean="0">
                <a:latin typeface="Tahoma" pitchFamily="34" charset="0"/>
                <a:cs typeface="Tahoma" pitchFamily="34" charset="0"/>
              </a:rPr>
              <a:t>0</a:t>
            </a:r>
            <a:r>
              <a:rPr lang="ru-RU" sz="2400" i="1" baseline="-250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– </a:t>
            </a:r>
          </a:p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это функции от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</a:rPr>
              <a:t>IN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, R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</a:rPr>
              <a:t>OUT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</a:rPr>
              <a:t>21E</a:t>
            </a:r>
            <a:endParaRPr lang="ru-RU" sz="2400" i="1" baseline="-25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6626" y="4297055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Самый распространенный в использовании </a:t>
            </a:r>
          </a:p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коэффициент передачи – </a:t>
            </a:r>
            <a:r>
              <a:rPr lang="en-US" sz="28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K</a:t>
            </a:r>
            <a:r>
              <a:rPr lang="en-US" sz="2800" b="1" i="1" baseline="-250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U0</a:t>
            </a:r>
            <a:r>
              <a:rPr lang="en-US" sz="28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2800" b="1" i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(в </a:t>
            </a:r>
            <a:r>
              <a:rPr lang="ru-RU" sz="2400" i="1" dirty="0" err="1" smtClean="0">
                <a:latin typeface="Tahoma" pitchFamily="34" charset="0"/>
                <a:cs typeface="Tahoma" pitchFamily="34" charset="0"/>
              </a:rPr>
              <a:t>т.ч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. в данном курсе!!!)</a:t>
            </a:r>
            <a:endParaRPr lang="en-US" sz="2400" i="1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400" i="1" baseline="-250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205264"/>
            <a:ext cx="9144000" cy="510064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1.     </a:t>
            </a:r>
            <a:r>
              <a:rPr lang="ru-RU" i="1" u="sng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Возможные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сокращения  для индексов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- 1</a:t>
            </a:r>
            <a:endParaRPr lang="ru-RU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Выводы биполярного транзистора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с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(C)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(collector) – </a:t>
            </a: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К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оллектор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,</a:t>
            </a:r>
            <a:endParaRPr lang="ru-RU" sz="2400" dirty="0" smtClean="0">
              <a:latin typeface="Tahoma" pitchFamily="34" charset="0"/>
              <a:cs typeface="Tahoma" pitchFamily="34" charset="0"/>
            </a:endParaRPr>
          </a:p>
          <a:p>
            <a:pPr marL="180000"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 b(B) – (base) – </a:t>
            </a: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Б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аза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,</a:t>
            </a:r>
          </a:p>
          <a:p>
            <a:pPr marL="180000"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 e(E) – (emitter) – </a:t>
            </a: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Э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миттер,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 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Выводы полевого транзистора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590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 d(D)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(drain) –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сток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,</a:t>
            </a:r>
            <a:endParaRPr lang="ru-RU" sz="2400" dirty="0" smtClean="0">
              <a:latin typeface="Tahoma" pitchFamily="34" charset="0"/>
              <a:cs typeface="Tahoma" pitchFamily="34" charset="0"/>
            </a:endParaRPr>
          </a:p>
          <a:p>
            <a:pPr marL="180000"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 g(G) – (gate) –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затвор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,</a:t>
            </a:r>
          </a:p>
          <a:p>
            <a:pPr marL="180000"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 s(S) – (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sourse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 –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исток,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 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810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Источники напряжения/тока, как входной сигнал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191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 SS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(Signal Source)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SS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, I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SS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SS</a:t>
            </a:r>
            <a:endParaRPr lang="ru-RU" sz="2400" baseline="-25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029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buFont typeface="Wingdings" pitchFamily="2" charset="2"/>
              <a:buChar char="§"/>
            </a:pPr>
            <a:r>
              <a:rPr lang="ru-RU" sz="24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AC –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переменное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напряжение/ток,</a:t>
            </a:r>
          </a:p>
          <a:p>
            <a:pPr marL="180000">
              <a:buFont typeface="Wingdings" pitchFamily="2" charset="2"/>
              <a:buChar char="§"/>
            </a:pPr>
            <a:r>
              <a:rPr lang="ru-RU" sz="24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D</a:t>
            </a:r>
            <a:r>
              <a:rPr lang="ru-RU" sz="2400" smtClean="0">
                <a:latin typeface="Tahoma" pitchFamily="34" charset="0"/>
                <a:cs typeface="Tahoma" pitchFamily="34" charset="0"/>
              </a:rPr>
              <a:t>С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– постоянное  напряжение/ток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727450" y="3151146"/>
            <a:ext cx="2133600" cy="7305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71800" y="1618753"/>
            <a:ext cx="33528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8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.      Расчетные формулы для показателей работы усилителя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400" y="457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ahoma" pitchFamily="34" charset="0"/>
                <a:cs typeface="Tahoma" pitchFamily="34" charset="0"/>
              </a:rPr>
              <a:t>Только для схемы с ОЭ (основной усилительный каскад!!!)</a:t>
            </a:r>
          </a:p>
          <a:p>
            <a:pPr algn="ctr"/>
            <a:r>
              <a:rPr lang="ru-RU" sz="24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Без учета частотных и линейных свойств!!!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)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Входное сопротивление </a:t>
            </a:r>
            <a:r>
              <a:rPr lang="ru-RU" sz="2400" i="1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(без учета цепи для режима </a:t>
            </a:r>
            <a:r>
              <a:rPr lang="en-US" sz="2400" i="1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DC!)</a:t>
            </a:r>
            <a:endParaRPr lang="ru-RU" sz="2400" i="1" u="sng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542616"/>
              </p:ext>
            </p:extLst>
          </p:nvPr>
        </p:nvGraphicFramePr>
        <p:xfrm>
          <a:off x="3282950" y="1684338"/>
          <a:ext cx="2578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67" name="Equation" r:id="rId3" imgW="2577960" imgH="952200" progId="Equation.DSMT4">
                  <p:embed/>
                </p:oleObj>
              </mc:Choice>
              <mc:Fallback>
                <p:oleObj name="Equation" r:id="rId3" imgW="257796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1684338"/>
                        <a:ext cx="25781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6200" y="27617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Выходное сопротивление</a:t>
            </a: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559263"/>
              </p:ext>
            </p:extLst>
          </p:nvPr>
        </p:nvGraphicFramePr>
        <p:xfrm>
          <a:off x="3962400" y="3299618"/>
          <a:ext cx="1511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68" name="Equation" r:id="rId5" imgW="1511280" imgH="457200" progId="Equation.DSMT4">
                  <p:embed/>
                </p:oleObj>
              </mc:Choice>
              <mc:Fallback>
                <p:oleObj name="Equation" r:id="rId5" imgW="1511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99618"/>
                        <a:ext cx="15113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392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Коэффициенты передачи</a:t>
            </a: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859145"/>
              </p:ext>
            </p:extLst>
          </p:nvPr>
        </p:nvGraphicFramePr>
        <p:xfrm>
          <a:off x="844550" y="4518588"/>
          <a:ext cx="4254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69" name="Equation" r:id="rId7" imgW="4254480" imgH="952200" progId="Equation.DSMT4">
                  <p:embed/>
                </p:oleObj>
              </mc:Choice>
              <mc:Fallback>
                <p:oleObj name="Equation" r:id="rId7" imgW="425448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4518588"/>
                        <a:ext cx="4254500" cy="952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960449"/>
              </p:ext>
            </p:extLst>
          </p:nvPr>
        </p:nvGraphicFramePr>
        <p:xfrm>
          <a:off x="2171700" y="5900805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70" name="Equation" r:id="rId9" imgW="1600200" imgH="457200" progId="Equation.DSMT4">
                  <p:embed/>
                </p:oleObj>
              </mc:Choice>
              <mc:Fallback>
                <p:oleObj name="Equation" r:id="rId9" imgW="1600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5900805"/>
                        <a:ext cx="1600200" cy="457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376963"/>
              </p:ext>
            </p:extLst>
          </p:nvPr>
        </p:nvGraphicFramePr>
        <p:xfrm>
          <a:off x="6254750" y="5900805"/>
          <a:ext cx="2247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71" name="Equation" r:id="rId11" imgW="2247840" imgH="457200" progId="Equation.DSMT4">
                  <p:embed/>
                </p:oleObj>
              </mc:Choice>
              <mc:Fallback>
                <p:oleObj name="Equation" r:id="rId11" imgW="2247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0" y="5900805"/>
                        <a:ext cx="2247900" cy="457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010984"/>
              </p:ext>
            </p:extLst>
          </p:nvPr>
        </p:nvGraphicFramePr>
        <p:xfrm>
          <a:off x="6477000" y="4437000"/>
          <a:ext cx="1803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72" name="Equation" r:id="rId13" imgW="1803240" imgH="952200" progId="Equation.DSMT4">
                  <p:embed/>
                </p:oleObj>
              </mc:Choice>
              <mc:Fallback>
                <p:oleObj name="Equation" r:id="rId13" imgW="180324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437000"/>
                        <a:ext cx="1803400" cy="952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020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19.             </a:t>
            </a:r>
            <a:r>
              <a:rPr lang="ru-RU" sz="3200" dirty="0" smtClean="0">
                <a:latin typeface="Tahoma" pitchFamily="34" charset="0"/>
                <a:cs typeface="Tahoma" pitchFamily="34" charset="0"/>
              </a:rPr>
              <a:t>Снижение значений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ru-RU" sz="3200" baseline="-25000" dirty="0" smtClean="0">
                <a:latin typeface="Tahoma" pitchFamily="34" charset="0"/>
                <a:cs typeface="Tahoma" pitchFamily="34" charset="0"/>
              </a:rPr>
              <a:t>ПЕР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3200" dirty="0" smtClean="0">
                <a:latin typeface="Tahoma" pitchFamily="34" charset="0"/>
                <a:cs typeface="Tahoma" pitchFamily="34" charset="0"/>
              </a:rPr>
              <a:t>в реальных условиях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0038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ahoma" pitchFamily="34" charset="0"/>
                <a:cs typeface="Tahoma" pitchFamily="34" charset="0"/>
              </a:rPr>
              <a:t>При работе в </a:t>
            </a:r>
            <a:r>
              <a:rPr lang="ru-RU" sz="2400" b="1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реальных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условиях к усилителю подключены: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219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ahoma" pitchFamily="34" charset="0"/>
                <a:cs typeface="Tahoma" pitchFamily="34" charset="0"/>
              </a:rPr>
              <a:t>   со стороны входа – ИВС с сопротивлением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SS</a:t>
            </a:r>
            <a:endParaRPr lang="ru-RU" sz="2400" b="1" baseline="-25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4300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ahoma" pitchFamily="34" charset="0"/>
                <a:cs typeface="Tahoma" pitchFamily="34" charset="0"/>
              </a:rPr>
              <a:t>   со стороны выхода – нагрузка с сопротивлением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H</a:t>
            </a:r>
            <a:endParaRPr lang="ru-RU" sz="2400" b="1" baseline="-25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6200" y="17249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ahoma" pitchFamily="34" charset="0"/>
                <a:cs typeface="Tahoma" pitchFamily="34" charset="0"/>
              </a:rPr>
              <a:t>   потери энергии при согласовании (передаче) на входе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438626"/>
              </p:ext>
            </p:extLst>
          </p:nvPr>
        </p:nvGraphicFramePr>
        <p:xfrm>
          <a:off x="876300" y="2275533"/>
          <a:ext cx="7010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36" name="Equation" r:id="rId3" imgW="7010280" imgH="952200" progId="Equation.DSMT4">
                  <p:embed/>
                </p:oleObj>
              </mc:Choice>
              <mc:Fallback>
                <p:oleObj name="Equation" r:id="rId3" imgW="701028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2275533"/>
                        <a:ext cx="7010400" cy="952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38917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ahoma" pitchFamily="34" charset="0"/>
                <a:cs typeface="Tahoma" pitchFamily="34" charset="0"/>
              </a:rPr>
              <a:t>   потери энергии при согласовании (передаче) на выходе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728075"/>
              </p:ext>
            </p:extLst>
          </p:nvPr>
        </p:nvGraphicFramePr>
        <p:xfrm>
          <a:off x="580059" y="4458172"/>
          <a:ext cx="75692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37" name="Equation" r:id="rId5" imgW="7569000" imgH="952200" progId="Equation.DSMT4">
                  <p:embed/>
                </p:oleObj>
              </mc:Choice>
              <mc:Fallback>
                <p:oleObj name="Equation" r:id="rId5" imgW="756900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59" y="4458172"/>
                        <a:ext cx="7569200" cy="952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5640976"/>
            <a:ext cx="9144000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ahoma" pitchFamily="34" charset="0"/>
                <a:cs typeface="Tahoma" pitchFamily="34" charset="0"/>
              </a:rPr>
              <a:t>В большинстве случаев рассматривается передача </a:t>
            </a:r>
            <a:r>
              <a:rPr lang="ru-RU" sz="2000" b="1" i="1" u="sng" dirty="0" smtClean="0">
                <a:latin typeface="Tahoma" pitchFamily="34" charset="0"/>
                <a:cs typeface="Tahoma" pitchFamily="34" charset="0"/>
              </a:rPr>
              <a:t>напряжения</a:t>
            </a:r>
            <a:r>
              <a:rPr lang="ru-RU" sz="2000" i="1" dirty="0" smtClean="0">
                <a:latin typeface="Tahoma" pitchFamily="34" charset="0"/>
                <a:cs typeface="Tahoma" pitchFamily="34" charset="0"/>
              </a:rPr>
              <a:t>, поэтому индекс </a:t>
            </a:r>
            <a:r>
              <a:rPr lang="en-US" sz="2000" i="1" dirty="0" smtClean="0">
                <a:latin typeface="Tahoma" pitchFamily="34" charset="0"/>
                <a:cs typeface="Tahoma" pitchFamily="34" charset="0"/>
              </a:rPr>
              <a:t>(U) </a:t>
            </a:r>
            <a:r>
              <a:rPr lang="ru-RU" sz="2000" i="1" dirty="0" smtClean="0">
                <a:latin typeface="Tahoma" pitchFamily="34" charset="0"/>
                <a:cs typeface="Tahoma" pitchFamily="34" charset="0"/>
              </a:rPr>
              <a:t>у </a:t>
            </a:r>
            <a:r>
              <a:rPr lang="en-US" sz="2000" i="1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en-US" sz="2000" i="1" baseline="-25000" dirty="0" smtClean="0">
                <a:latin typeface="Tahoma" pitchFamily="34" charset="0"/>
                <a:cs typeface="Tahoma" pitchFamily="34" charset="0"/>
              </a:rPr>
              <a:t>IN</a:t>
            </a:r>
            <a:r>
              <a:rPr lang="en-US" sz="20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i="1" dirty="0" smtClean="0">
                <a:latin typeface="Tahoma" pitchFamily="34" charset="0"/>
                <a:cs typeface="Tahoma" pitchFamily="34" charset="0"/>
              </a:rPr>
              <a:t>и </a:t>
            </a:r>
            <a:r>
              <a:rPr lang="en-US" sz="2000" i="1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en-US" sz="2000" i="1" baseline="-25000" dirty="0" smtClean="0">
                <a:latin typeface="Tahoma" pitchFamily="34" charset="0"/>
                <a:cs typeface="Tahoma" pitchFamily="34" charset="0"/>
              </a:rPr>
              <a:t>OUT </a:t>
            </a:r>
            <a:r>
              <a:rPr lang="ru-RU" sz="2000" i="1" baseline="-25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i="1" dirty="0" smtClean="0">
                <a:latin typeface="Tahoma" pitchFamily="34" charset="0"/>
                <a:cs typeface="Tahoma" pitchFamily="34" charset="0"/>
              </a:rPr>
              <a:t>будем опускать </a:t>
            </a:r>
          </a:p>
        </p:txBody>
      </p:sp>
    </p:spTree>
    <p:extLst>
      <p:ext uri="{BB962C8B-B14F-4D97-AF65-F5344CB8AC3E}">
        <p14:creationId xmlns:p14="http://schemas.microsoft.com/office/powerpoint/2010/main" val="6747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0" y="3657600"/>
            <a:ext cx="9144000" cy="609600"/>
          </a:xfrm>
          <a:prstGeom prst="roundRect">
            <a:avLst/>
          </a:prstGeom>
          <a:solidFill>
            <a:srgbClr val="FF99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2895600"/>
            <a:ext cx="9144000" cy="609600"/>
          </a:xfrm>
          <a:prstGeom prst="roundRect">
            <a:avLst/>
          </a:prstGeom>
          <a:solidFill>
            <a:srgbClr val="FF99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5800" y="1066800"/>
            <a:ext cx="74676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20.     Идеальные условия для усиления напряжения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19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К  чему надо стремиться при разработке УН?</a:t>
            </a:r>
            <a:endParaRPr lang="ru-RU" sz="2400" b="1" i="1" baseline="-250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625600" y="1143000"/>
          <a:ext cx="6032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61" name="Equation" r:id="rId3" imgW="6032160" imgH="952200" progId="Equation.DSMT4">
                  <p:embed/>
                </p:oleObj>
              </mc:Choice>
              <mc:Fallback>
                <p:oleObj name="Equation" r:id="rId3" imgW="6032160" imgH="952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1143000"/>
                        <a:ext cx="60325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457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ahoma" pitchFamily="34" charset="0"/>
                <a:cs typeface="Tahoma" pitchFamily="34" charset="0"/>
              </a:rPr>
              <a:t>Коэффициент усиления  в </a:t>
            </a:r>
            <a:r>
              <a:rPr lang="ru-RU" sz="2400" b="1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реальных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условиях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286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идеальные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 условия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</a:t>
            </a:r>
            <a:r>
              <a:rPr lang="en-US" sz="3200" b="1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= K</a:t>
            </a:r>
            <a:r>
              <a:rPr lang="en-US" sz="3200" b="1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U0</a:t>
            </a:r>
            <a:endParaRPr lang="ru-RU" sz="3200" b="1" baseline="-250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135725"/>
              </p:ext>
            </p:extLst>
          </p:nvPr>
        </p:nvGraphicFramePr>
        <p:xfrm>
          <a:off x="172278" y="2959100"/>
          <a:ext cx="3225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62" name="Equation" r:id="rId5" imgW="3225600" imgH="545760" progId="Equation.DSMT4">
                  <p:embed/>
                </p:oleObj>
              </mc:Choice>
              <mc:Fallback>
                <p:oleObj name="Equation" r:id="rId5" imgW="3225600" imgH="545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78" y="2959100"/>
                        <a:ext cx="32258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152400" y="3733800"/>
          <a:ext cx="3771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63" name="Equation" r:id="rId7" imgW="3771720" imgH="545760" progId="Equation.DSMT4">
                  <p:embed/>
                </p:oleObj>
              </mc:Choice>
              <mc:Fallback>
                <p:oleObj name="Equation" r:id="rId7" imgW="3771720" imgH="545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33800"/>
                        <a:ext cx="37719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200400" y="2987585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ahoma" pitchFamily="34" charset="0"/>
                <a:cs typeface="Tahoma" pitchFamily="34" charset="0"/>
              </a:rPr>
              <a:t>генератор напряжения на входе (</a:t>
            </a:r>
            <a:r>
              <a:rPr lang="ru-RU" sz="2000" b="1" i="1" dirty="0" smtClean="0">
                <a:latin typeface="Tahoma" pitchFamily="34" charset="0"/>
                <a:cs typeface="Tahoma" pitchFamily="34" charset="0"/>
              </a:rPr>
              <a:t>не бывает!</a:t>
            </a:r>
            <a:r>
              <a:rPr lang="ru-RU" sz="2000" i="1" dirty="0" smtClean="0">
                <a:latin typeface="Tahoma" pitchFamily="34" charset="0"/>
                <a:cs typeface="Tahoma" pitchFamily="34" charset="0"/>
              </a:rPr>
              <a:t>)</a:t>
            </a:r>
            <a:endParaRPr lang="ru-RU" sz="2000" b="1" i="1" baseline="-25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37338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ahoma" pitchFamily="34" charset="0"/>
                <a:cs typeface="Tahoma" pitchFamily="34" charset="0"/>
              </a:rPr>
              <a:t>режим ХХ на выходе – а это бывает</a:t>
            </a:r>
            <a:endParaRPr lang="ru-RU" sz="2000" b="1" i="1" baseline="-25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95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большое значение </a:t>
            </a:r>
            <a:r>
              <a:rPr lang="en-US" sz="2400" b="1" i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z="2400" b="1" i="1" baseline="-25000" dirty="0" smtClean="0">
                <a:latin typeface="Tahoma" pitchFamily="34" charset="0"/>
                <a:cs typeface="Tahoma" pitchFamily="34" charset="0"/>
              </a:rPr>
              <a:t>IN</a:t>
            </a:r>
            <a:endParaRPr lang="ru-RU" sz="2400" b="1" i="1" baseline="-25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410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малое значение </a:t>
            </a:r>
            <a:r>
              <a:rPr lang="en-US" sz="2400" b="1" i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z="2400" b="1" i="1" baseline="-25000" dirty="0" smtClean="0">
                <a:latin typeface="Tahoma" pitchFamily="34" charset="0"/>
                <a:cs typeface="Tahoma" pitchFamily="34" charset="0"/>
              </a:rPr>
              <a:t>OUT</a:t>
            </a:r>
            <a:endParaRPr lang="ru-RU" sz="2400" b="1" i="1" baseline="-25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867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!!!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Действия по увеличению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i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z="2400" b="1" i="1" baseline="-25000" dirty="0" smtClean="0">
                <a:latin typeface="Tahoma" pitchFamily="34" charset="0"/>
                <a:cs typeface="Tahoma" pitchFamily="34" charset="0"/>
              </a:rPr>
              <a:t>IN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 и уменьшению </a:t>
            </a:r>
            <a:r>
              <a:rPr lang="en-US" sz="2400" b="1" i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z="2400" b="1" i="1" baseline="-25000" dirty="0" smtClean="0">
                <a:latin typeface="Tahoma" pitchFamily="34" charset="0"/>
                <a:cs typeface="Tahoma" pitchFamily="34" charset="0"/>
              </a:rPr>
              <a:t>OUT</a:t>
            </a:r>
            <a:r>
              <a:rPr lang="en-US" sz="2400" b="1" i="1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всегда приводят к уменьшению </a:t>
            </a:r>
            <a:r>
              <a:rPr lang="en-US" sz="2400" b="1" i="1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en-US" sz="2400" b="1" i="1" baseline="-25000" dirty="0" smtClean="0">
                <a:latin typeface="Tahoma" pitchFamily="34" charset="0"/>
                <a:cs typeface="Tahoma" pitchFamily="34" charset="0"/>
              </a:rPr>
              <a:t>U0</a:t>
            </a:r>
            <a:endParaRPr lang="ru-RU" sz="2400" b="1" i="1" baseline="-250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0" y="3657600"/>
            <a:ext cx="9144000" cy="609600"/>
          </a:xfrm>
          <a:prstGeom prst="roundRect">
            <a:avLst/>
          </a:prstGeom>
          <a:solidFill>
            <a:srgbClr val="FF99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2895600"/>
            <a:ext cx="9144000" cy="609600"/>
          </a:xfrm>
          <a:prstGeom prst="roundRect">
            <a:avLst/>
          </a:prstGeom>
          <a:solidFill>
            <a:srgbClr val="FF99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5800" y="1066800"/>
            <a:ext cx="74676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*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21.          Идеальные условия для усиления тока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61" y="42566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Режим КЗ на выходе только для переменной составляющей!!!</a:t>
            </a:r>
            <a:endParaRPr lang="ru-RU" sz="2400" b="1" i="1" baseline="-250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682750" y="1143000"/>
          <a:ext cx="59182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7" name="Equation" r:id="rId3" imgW="5918040" imgH="952200" progId="Equation.DSMT4">
                  <p:embed/>
                </p:oleObj>
              </mc:Choice>
              <mc:Fallback>
                <p:oleObj name="Equation" r:id="rId3" imgW="5918040" imgH="952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1143000"/>
                        <a:ext cx="59182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457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Коэффициент усиления  в </a:t>
            </a:r>
            <a:r>
              <a:rPr lang="ru-RU" sz="2400" b="1" i="1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реальных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 условиях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286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идеальные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  условия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</a:t>
            </a:r>
            <a:r>
              <a:rPr lang="en-US" sz="3200" b="1" i="1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sz="32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= K</a:t>
            </a:r>
            <a:r>
              <a:rPr lang="en-US" sz="3200" b="1" i="1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I0</a:t>
            </a:r>
            <a:endParaRPr lang="ru-RU" sz="3200" b="1" i="1" baseline="-250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412750" y="2959100"/>
          <a:ext cx="3365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8" name="Equation" r:id="rId5" imgW="3365280" imgH="545760" progId="Equation.DSMT4">
                  <p:embed/>
                </p:oleObj>
              </mc:Choice>
              <mc:Fallback>
                <p:oleObj name="Equation" r:id="rId5" imgW="3365280" imgH="545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2959100"/>
                        <a:ext cx="33655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260350" y="3733800"/>
          <a:ext cx="3556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9" name="Equation" r:id="rId7" imgW="3555720" imgH="545760" progId="Equation.DSMT4">
                  <p:embed/>
                </p:oleObj>
              </mc:Choice>
              <mc:Fallback>
                <p:oleObj name="Equation" r:id="rId7" imgW="3555720" imgH="5457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3733800"/>
                        <a:ext cx="35560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276600" y="2967335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ahoma" pitchFamily="34" charset="0"/>
                <a:cs typeface="Tahoma" pitchFamily="34" charset="0"/>
              </a:rPr>
              <a:t>генератор тока на входе</a:t>
            </a:r>
            <a:endParaRPr lang="ru-RU" sz="2400" b="1" baseline="-25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3733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ahoma" pitchFamily="34" charset="0"/>
                <a:cs typeface="Tahoma" pitchFamily="34" charset="0"/>
              </a:rPr>
              <a:t>режим КЗ на выходе</a:t>
            </a:r>
            <a:endParaRPr lang="ru-RU" sz="2400" b="1" baseline="-25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9939" y="53809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К  чему надо стремиться при разработке УТ?</a:t>
            </a:r>
            <a:endParaRPr lang="ru-RU" sz="2400" b="1" i="1" baseline="-25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9939" y="58816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малое значение </a:t>
            </a:r>
            <a:r>
              <a:rPr lang="en-US" sz="2400" b="1" i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z="2400" b="1" i="1" baseline="-25000" dirty="0" smtClean="0">
                <a:latin typeface="Tahoma" pitchFamily="34" charset="0"/>
                <a:cs typeface="Tahoma" pitchFamily="34" charset="0"/>
              </a:rPr>
              <a:t>IN</a:t>
            </a:r>
            <a:endParaRPr lang="ru-RU" sz="2400" b="1" i="1" baseline="-25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9939" y="63388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большое значение </a:t>
            </a:r>
            <a:r>
              <a:rPr lang="en-US" sz="2400" b="1" i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z="2400" b="1" i="1" baseline="-25000" dirty="0" smtClean="0">
                <a:latin typeface="Tahoma" pitchFamily="34" charset="0"/>
                <a:cs typeface="Tahoma" pitchFamily="34" charset="0"/>
              </a:rPr>
              <a:t>OUT</a:t>
            </a:r>
            <a:endParaRPr lang="ru-RU" sz="2400" b="1" i="1" baseline="-250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229600" cy="3048000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pPr lvl="0" algn="ctr"/>
            <a:r>
              <a:rPr lang="ru-RU" sz="5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Экспериментальное определение</a:t>
            </a:r>
            <a:br>
              <a:rPr lang="ru-RU" sz="5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показателей работы усилителя</a:t>
            </a:r>
            <a:endParaRPr lang="ru-RU" sz="5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5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22.        Универсальная схема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с </a:t>
            </a: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недостатками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8023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42563"/>
              </p:ext>
            </p:extLst>
          </p:nvPr>
        </p:nvGraphicFramePr>
        <p:xfrm>
          <a:off x="125413" y="587375"/>
          <a:ext cx="8942387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73" name="Visio" r:id="rId4" imgW="5534143" imgH="2533775" progId="Visio.Drawing.11">
                  <p:embed/>
                </p:oleObj>
              </mc:Choice>
              <mc:Fallback>
                <p:oleObj name="Visio" r:id="rId4" imgW="5534143" imgH="25337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587375"/>
                        <a:ext cx="8942387" cy="406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606" y="2743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  </a:t>
            </a:r>
            <a:r>
              <a:rPr lang="ru-RU" sz="28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ПРИБОРЫ –</a:t>
            </a:r>
            <a:r>
              <a:rPr lang="en-US" sz="28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режиме  </a:t>
            </a:r>
            <a:r>
              <a:rPr lang="en-US" sz="28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</a:t>
            </a:r>
            <a:r>
              <a:rPr lang="ru-RU" sz="28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" y="38561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1) По объективным причинам (каким?) создание идеальных условий на входе – невозможно!!!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850" y="345717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8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Поправки для реальных схем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76200" y="483895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Измерение внутреннего сопротивления ИВС с использованием режима КЗ очень опасно!!!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76200" y="590130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3) Для оперативных измерений показателей работы УН нужно обходиться вообще без амперметров!!!</a:t>
            </a:r>
          </a:p>
        </p:txBody>
      </p:sp>
    </p:spTree>
    <p:extLst>
      <p:ext uri="{BB962C8B-B14F-4D97-AF65-F5344CB8AC3E}">
        <p14:creationId xmlns:p14="http://schemas.microsoft.com/office/powerpoint/2010/main" val="1667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23.   Измерения и расчеты в универсальной схеме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18023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110333"/>
              </p:ext>
            </p:extLst>
          </p:nvPr>
        </p:nvGraphicFramePr>
        <p:xfrm>
          <a:off x="100013" y="539750"/>
          <a:ext cx="8942387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4" name="Visio" r:id="rId4" imgW="5534143" imgH="2533775" progId="Visio.Drawing.11">
                  <p:embed/>
                </p:oleObj>
              </mc:Choice>
              <mc:Fallback>
                <p:oleObj name="Visio" r:id="rId4" imgW="5534143" imgH="25337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539750"/>
                        <a:ext cx="8942387" cy="406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565" y="26670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  </a:t>
            </a:r>
            <a:r>
              <a:rPr lang="ru-RU" sz="20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Непосредственно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результатам измерений можно определить только:</a:t>
            </a:r>
          </a:p>
          <a:p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значения 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20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 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</a:t>
            </a:r>
            <a:r>
              <a:rPr lang="en-US" sz="20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</a:t>
            </a:r>
            <a:r>
              <a:rPr lang="en-US" sz="20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коэффициенты передачи в реальных условиях 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(K</a:t>
            </a:r>
            <a:r>
              <a:rPr lang="en-US" sz="20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ru-RU" sz="20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</a:t>
            </a:r>
            <a:r>
              <a:rPr lang="en-US" sz="20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0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</a:t>
            </a:r>
            <a:r>
              <a:rPr lang="en-US" sz="20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ru-RU" sz="20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</a:t>
            </a:r>
            <a:r>
              <a:rPr lang="en-US" sz="20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  <a:endParaRPr lang="ru-RU" sz="20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коэффициенты передачи в 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режиме ХХ на выходе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</a:t>
            </a:r>
            <a:r>
              <a:rPr lang="en-US" sz="20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U(XX)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0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I(XX)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</a:t>
            </a:r>
            <a:r>
              <a:rPr lang="en-US" sz="20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S(XX</a:t>
            </a:r>
            <a:r>
              <a:rPr lang="en-US" sz="2000" i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</a:t>
            </a:r>
            <a:r>
              <a:rPr lang="en-US" sz="20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R(XX)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  <a:endParaRPr lang="ru-RU" sz="20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потери по 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входе и выходе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</a:t>
            </a:r>
            <a:r>
              <a:rPr lang="en-US" sz="20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IN(U) 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0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OUT(U) 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</a:t>
            </a:r>
            <a:r>
              <a:rPr lang="en-US" sz="20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IN(I) 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</a:t>
            </a:r>
            <a:r>
              <a:rPr lang="en-US" sz="20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OUT(I)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8409" y="4343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ahoma" pitchFamily="34" charset="0"/>
                <a:cs typeface="Tahoma" pitchFamily="34" charset="0"/>
              </a:rPr>
              <a:t>Значения </a:t>
            </a:r>
            <a:r>
              <a:rPr lang="en-US" sz="2000" i="1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en-US" sz="2000" i="1" baseline="-25000" dirty="0" smtClean="0">
                <a:latin typeface="Tahoma" pitchFamily="34" charset="0"/>
                <a:cs typeface="Tahoma" pitchFamily="34" charset="0"/>
              </a:rPr>
              <a:t>UO</a:t>
            </a:r>
            <a:r>
              <a:rPr lang="en-US" sz="2000" i="1" dirty="0" smtClean="0">
                <a:latin typeface="Tahoma" pitchFamily="34" charset="0"/>
                <a:cs typeface="Tahoma" pitchFamily="34" charset="0"/>
              </a:rPr>
              <a:t> , K</a:t>
            </a:r>
            <a:r>
              <a:rPr lang="en-US" sz="2000" i="1" baseline="-25000" dirty="0" smtClean="0">
                <a:latin typeface="Tahoma" pitchFamily="34" charset="0"/>
                <a:cs typeface="Tahoma" pitchFamily="34" charset="0"/>
              </a:rPr>
              <a:t>I0</a:t>
            </a:r>
            <a:r>
              <a:rPr lang="en-US" sz="2000" i="1" dirty="0" smtClean="0">
                <a:latin typeface="Tahoma" pitchFamily="34" charset="0"/>
                <a:cs typeface="Tahoma" pitchFamily="34" charset="0"/>
              </a:rPr>
              <a:t> , K</a:t>
            </a:r>
            <a:r>
              <a:rPr lang="en-US" sz="2000" i="1" baseline="-25000" dirty="0" smtClean="0">
                <a:latin typeface="Tahoma" pitchFamily="34" charset="0"/>
                <a:cs typeface="Tahoma" pitchFamily="34" charset="0"/>
              </a:rPr>
              <a:t>S0</a:t>
            </a:r>
            <a:r>
              <a:rPr lang="en-US" sz="2000" i="1" dirty="0" smtClean="0">
                <a:latin typeface="Tahoma" pitchFamily="34" charset="0"/>
                <a:cs typeface="Tahoma" pitchFamily="34" charset="0"/>
              </a:rPr>
              <a:t> , K</a:t>
            </a:r>
            <a:r>
              <a:rPr lang="en-US" sz="2000" i="1" baseline="-25000" dirty="0" smtClean="0">
                <a:latin typeface="Tahoma" pitchFamily="34" charset="0"/>
                <a:cs typeface="Tahoma" pitchFamily="34" charset="0"/>
              </a:rPr>
              <a:t>R0</a:t>
            </a:r>
            <a:r>
              <a:rPr lang="en-US" sz="20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i="1" dirty="0" smtClean="0">
                <a:latin typeface="Tahoma" pitchFamily="34" charset="0"/>
                <a:cs typeface="Tahoma" pitchFamily="34" charset="0"/>
              </a:rPr>
              <a:t>можно определить только </a:t>
            </a:r>
            <a:r>
              <a:rPr lang="ru-RU" sz="2000" i="1" u="sng" dirty="0" smtClean="0">
                <a:latin typeface="Tahoma" pitchFamily="34" charset="0"/>
                <a:cs typeface="Tahoma" pitchFamily="34" charset="0"/>
              </a:rPr>
              <a:t>косвенно </a:t>
            </a:r>
            <a:endParaRPr lang="ru-RU" sz="2000" b="1" i="1" u="sng" baseline="-25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3130" y="5988402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Положения ключей и выбор приборов для измерений </a:t>
            </a:r>
          </a:p>
          <a:p>
            <a:pPr algn="ctr"/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нужно будет определять самостоятельно!!!</a:t>
            </a:r>
            <a:endParaRPr lang="ru-RU" sz="2400" b="1" baseline="-250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153241"/>
              </p:ext>
            </p:extLst>
          </p:nvPr>
        </p:nvGraphicFramePr>
        <p:xfrm>
          <a:off x="914400" y="4803038"/>
          <a:ext cx="3009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5" name="Equation" r:id="rId6" imgW="3009600" imgH="545760" progId="Equation.DSMT4">
                  <p:embed/>
                </p:oleObj>
              </mc:Choice>
              <mc:Fallback>
                <p:oleObj name="Equation" r:id="rId6" imgW="300960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03038"/>
                        <a:ext cx="3009900" cy="546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861393"/>
              </p:ext>
            </p:extLst>
          </p:nvPr>
        </p:nvGraphicFramePr>
        <p:xfrm>
          <a:off x="5257800" y="4800600"/>
          <a:ext cx="2895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6" name="Equation" r:id="rId8" imgW="2895480" imgH="545760" progId="Equation.DSMT4">
                  <p:embed/>
                </p:oleObj>
              </mc:Choice>
              <mc:Fallback>
                <p:oleObj name="Equation" r:id="rId8" imgW="289548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800600"/>
                        <a:ext cx="2895600" cy="546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120558"/>
              </p:ext>
            </p:extLst>
          </p:nvPr>
        </p:nvGraphicFramePr>
        <p:xfrm>
          <a:off x="927100" y="5423243"/>
          <a:ext cx="2984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7" name="Equation" r:id="rId10" imgW="2984400" imgH="545760" progId="Equation.DSMT4">
                  <p:embed/>
                </p:oleObj>
              </mc:Choice>
              <mc:Fallback>
                <p:oleObj name="Equation" r:id="rId10" imgW="298440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5423243"/>
                        <a:ext cx="2984500" cy="546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472153"/>
              </p:ext>
            </p:extLst>
          </p:nvPr>
        </p:nvGraphicFramePr>
        <p:xfrm>
          <a:off x="5232400" y="5421655"/>
          <a:ext cx="2946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8" name="Equation" r:id="rId12" imgW="2946240" imgH="545760" progId="Equation.DSMT4">
                  <p:embed/>
                </p:oleObj>
              </mc:Choice>
              <mc:Fallback>
                <p:oleObj name="Equation" r:id="rId12" imgW="294624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5421655"/>
                        <a:ext cx="2946400" cy="546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2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205264"/>
            <a:ext cx="9144000" cy="510064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2.         </a:t>
            </a:r>
            <a:r>
              <a:rPr lang="ru-RU" i="1" u="sng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Возможные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соответствия в индексах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- 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latin typeface="Tahoma" pitchFamily="34" charset="0"/>
                <a:cs typeface="Tahoma" pitchFamily="34" charset="0"/>
              </a:rPr>
              <a:t>h-</a:t>
            </a:r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параметры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 h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21E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–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h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21</a:t>
            </a:r>
            <a:r>
              <a:rPr lang="ru-RU" sz="2400" baseline="-25000" dirty="0" smtClean="0">
                <a:latin typeface="Tahoma" pitchFamily="34" charset="0"/>
                <a:cs typeface="Tahoma" pitchFamily="34" charset="0"/>
              </a:rPr>
              <a:t>Э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,</a:t>
            </a:r>
            <a:endParaRPr lang="ru-RU" sz="2400" dirty="0" smtClean="0">
              <a:latin typeface="Tahoma" pitchFamily="34" charset="0"/>
              <a:cs typeface="Tahoma" pitchFamily="34" charset="0"/>
            </a:endParaRPr>
          </a:p>
          <a:p>
            <a:pPr marL="180000"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21</a:t>
            </a:r>
            <a:r>
              <a:rPr lang="en-US" sz="2400" baseline="-25000" dirty="0">
                <a:latin typeface="Tahoma" pitchFamily="34" charset="0"/>
                <a:cs typeface="Tahoma" pitchFamily="34" charset="0"/>
              </a:rPr>
              <a:t>B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latin typeface="Tahoma" pitchFamily="34" charset="0"/>
                <a:cs typeface="Tahoma" pitchFamily="34" charset="0"/>
              </a:rPr>
              <a:t>–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21</a:t>
            </a:r>
            <a:r>
              <a:rPr lang="ru-RU" sz="2400" baseline="-25000" dirty="0" smtClean="0">
                <a:latin typeface="Tahoma" pitchFamily="34" charset="0"/>
                <a:cs typeface="Tahoma" pitchFamily="34" charset="0"/>
              </a:rPr>
              <a:t>Б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, 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977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Функциональные обозначения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36335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 in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– вход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,</a:t>
            </a:r>
            <a:endParaRPr lang="ru-RU" sz="2400" dirty="0" smtClean="0">
              <a:latin typeface="Tahoma" pitchFamily="34" charset="0"/>
              <a:cs typeface="Tahoma" pitchFamily="34" charset="0"/>
            </a:endParaRPr>
          </a:p>
          <a:p>
            <a:pPr marL="180000"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 out –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выход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,</a:t>
            </a:r>
          </a:p>
          <a:p>
            <a:pPr marL="180000"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 AMP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(Amplifier) –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усилитель,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marL="180000"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VT –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транзистор,</a:t>
            </a:r>
          </a:p>
          <a:p>
            <a:pPr marL="180000">
              <a:buFont typeface="Wingdings" pitchFamily="2" charset="2"/>
              <a:buChar char="§"/>
            </a:pPr>
            <a:r>
              <a:rPr lang="ru-RU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ER (Emitter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Repiter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 –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ЭП (Эмиттерный Повторитель),</a:t>
            </a:r>
          </a:p>
          <a:p>
            <a:pPr marL="180000">
              <a:buFont typeface="Wingdings" pitchFamily="2" charset="2"/>
              <a:buChar char="§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OP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(Operating Point) – </a:t>
            </a: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Р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абочая </a:t>
            </a: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Т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очка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или </a:t>
            </a: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П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окой 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5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57200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3.        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Основные понятия об усилении </a:t>
            </a:r>
            <a:endParaRPr lang="ru-RU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09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УСИЛЕНИЕ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ru-RU" sz="2400" b="1" i="1" u="sng" dirty="0" smtClean="0">
                <a:latin typeface="Tahoma" pitchFamily="34" charset="0"/>
                <a:cs typeface="Tahoma" pitchFamily="34" charset="0"/>
              </a:rPr>
              <a:t>процесс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 создания сигнала от некоторого источника энергии  (ИСТОЧНИКА ПИТАНИЯ) </a:t>
            </a:r>
          </a:p>
          <a:p>
            <a:pPr algn="ctr"/>
            <a:r>
              <a:rPr lang="ru-RU" sz="2400" dirty="0" smtClean="0">
                <a:latin typeface="Tahoma" pitchFamily="34" charset="0"/>
                <a:cs typeface="Tahoma" pitchFamily="34" charset="0"/>
              </a:rPr>
              <a:t>в результате воздействия на него другого источника энергии ИСТОЧНИКА ВХОДНОГО СИГНАЛА.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СИГНАЛ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ru-RU" sz="2400" b="1" i="1" u="sng" dirty="0" smtClean="0">
                <a:latin typeface="Tahoma" pitchFamily="34" charset="0"/>
                <a:cs typeface="Tahoma" pitchFamily="34" charset="0"/>
              </a:rPr>
              <a:t>процесс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 изменения физической величины во времени.</a:t>
            </a:r>
          </a:p>
          <a:p>
            <a:pPr algn="ctr"/>
            <a:r>
              <a:rPr lang="ru-RU" sz="2400" dirty="0" smtClean="0">
                <a:latin typeface="Tahoma" pitchFamily="34" charset="0"/>
                <a:cs typeface="Tahoma" pitchFamily="34" charset="0"/>
              </a:rPr>
              <a:t>Электрический сигнал –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U(t), I(t).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19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УСИЛИТЕЛЬ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ru-RU" sz="2400" b="1" i="1" u="sng" dirty="0" smtClean="0">
                <a:latin typeface="Tahoma" pitchFamily="34" charset="0"/>
                <a:cs typeface="Tahoma" pitchFamily="34" charset="0"/>
              </a:rPr>
              <a:t>устройство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 для реализации </a:t>
            </a:r>
          </a:p>
          <a:p>
            <a:pPr algn="ctr"/>
            <a:r>
              <a:rPr lang="ru-RU" sz="2400" dirty="0" smtClean="0">
                <a:latin typeface="Tahoma" pitchFamily="34" charset="0"/>
                <a:cs typeface="Tahoma" pitchFamily="34" charset="0"/>
              </a:rPr>
              <a:t>процесса усиления.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28600" y="4953000"/>
            <a:ext cx="3048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8600" y="3733800"/>
            <a:ext cx="3048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57200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4.            Энергетический аспект усиления</a:t>
            </a:r>
            <a:endParaRPr lang="ru-RU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Р</a:t>
            </a:r>
            <a:r>
              <a:rPr lang="ru-RU" sz="3200" b="1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общая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мощность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 потребляемая источником питания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966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en-US" sz="3200" b="1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мощность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 потребляемая источником сигнала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7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Р</a:t>
            </a:r>
            <a:r>
              <a:rPr lang="ru-RU" sz="3200" b="1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Н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(P</a:t>
            </a:r>
            <a:r>
              <a:rPr lang="en-US" sz="3200" b="1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OUT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полезная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мощность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 отдаваемая в нагрузку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85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Источник питания</a:t>
            </a:r>
            <a:endParaRPr lang="ru-RU" sz="2400" u="sng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1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Источник входного сигнала</a:t>
            </a:r>
            <a:endParaRPr lang="ru-RU" sz="2400" u="sng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838200" y="3810000"/>
          <a:ext cx="1638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62" name="Equation" r:id="rId3" imgW="1638000" imgH="952200" progId="Equation.DSMT4">
                  <p:embed/>
                </p:oleObj>
              </mc:Choice>
              <mc:Fallback>
                <p:oleObj name="Equation" r:id="rId3" imgW="1638000" imgH="952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10000"/>
                        <a:ext cx="16383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95600" y="3962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коэффициент усиления по мощности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622300" y="5029200"/>
          <a:ext cx="2451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63" name="Equation" r:id="rId5" imgW="2450880" imgH="952200" progId="Equation.DSMT4">
                  <p:embed/>
                </p:oleObj>
              </mc:Choice>
              <mc:Fallback>
                <p:oleObj name="Equation" r:id="rId5" imgW="2450880" imgH="952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5029200"/>
                        <a:ext cx="24511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67000" y="52578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коэффициент полезного действия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01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983109"/>
              </p:ext>
            </p:extLst>
          </p:nvPr>
        </p:nvGraphicFramePr>
        <p:xfrm>
          <a:off x="12700" y="465138"/>
          <a:ext cx="87757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8" name="Visio" r:id="rId4" imgW="5429216" imgH="2533775" progId="Visio.Drawing.11">
                  <p:embed/>
                </p:oleObj>
              </mc:Choice>
              <mc:Fallback>
                <p:oleObj name="Visio" r:id="rId4" imgW="5429216" imgH="253377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" y="465138"/>
                        <a:ext cx="8775700" cy="406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4343400"/>
            <a:ext cx="6040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требования к усилителю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00FF"/>
          </a:solidFill>
        </p:spPr>
        <p:txBody>
          <a:bodyPr vert="horz" anchor="b" anchorCtr="0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5.                 Общая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структура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усилителя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527918"/>
              </p:ext>
            </p:extLst>
          </p:nvPr>
        </p:nvGraphicFramePr>
        <p:xfrm>
          <a:off x="3098800" y="4876800"/>
          <a:ext cx="3213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9" name="Equation" r:id="rId6" imgW="3213000" imgH="952200" progId="Equation.DSMT4">
                  <p:embed/>
                </p:oleObj>
              </mc:Choice>
              <mc:Fallback>
                <p:oleObj name="Equation" r:id="rId6" imgW="3213000" imgH="952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4876800"/>
                        <a:ext cx="3213100" cy="952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418" y="5903893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2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Закон преобразования сигнала – </a:t>
            </a:r>
          </a:p>
          <a:p>
            <a:pPr algn="ctr"/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близок к линейному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486400" y="2286000"/>
            <a:ext cx="29718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усиливаемой электрической величине</a:t>
            </a:r>
            <a:endParaRPr lang="ru-RU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00FF"/>
          </a:solidFill>
        </p:spPr>
        <p:txBody>
          <a:bodyPr vert="horz" anchor="b" anchorCtr="0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6.               </a:t>
            </a:r>
            <a:r>
              <a:rPr lang="ru-RU" sz="3200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Классификация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усилителей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62600" y="3581400"/>
            <a:ext cx="29718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735115"/>
              </p:ext>
            </p:extLst>
          </p:nvPr>
        </p:nvGraphicFramePr>
        <p:xfrm>
          <a:off x="5943600" y="3581400"/>
          <a:ext cx="2311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1" name="Equation" r:id="rId3" imgW="2311200" imgH="952200" progId="Equation.DSMT4">
                  <p:embed/>
                </p:oleObj>
              </mc:Choice>
              <mc:Fallback>
                <p:oleObj name="Equation" r:id="rId3" imgW="2311200" imgH="952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581400"/>
                        <a:ext cx="23114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4800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УМ –усилитель, отдающий в нагрузку требуемую мощность при заданной величине входного сигнала </a:t>
            </a:r>
            <a:endParaRPr lang="ru-RU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066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усилители напряжения (УН) </a:t>
            </a:r>
            <a:endParaRPr lang="ru-RU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600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усилители тока (УТ)</a:t>
            </a:r>
            <a:endParaRPr lang="ru-RU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810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усилители мощности (УМ)</a:t>
            </a:r>
            <a:endParaRPr lang="ru-RU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62101"/>
              </p:ext>
            </p:extLst>
          </p:nvPr>
        </p:nvGraphicFramePr>
        <p:xfrm>
          <a:off x="5880100" y="2362200"/>
          <a:ext cx="2286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2" name="Equation" r:id="rId5" imgW="2286000" imgH="952200" progId="Equation.DSMT4">
                  <p:embed/>
                </p:oleObj>
              </mc:Choice>
              <mc:Fallback>
                <p:oleObj name="Equation" r:id="rId5" imgW="2286000" imgH="952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2362200"/>
                        <a:ext cx="22860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5486400" y="914400"/>
            <a:ext cx="29718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773043"/>
              </p:ext>
            </p:extLst>
          </p:nvPr>
        </p:nvGraphicFramePr>
        <p:xfrm>
          <a:off x="5810250" y="990600"/>
          <a:ext cx="2400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3" name="Equation" r:id="rId7" imgW="2400120" imgH="952200" progId="Equation.DSMT4">
                  <p:embed/>
                </p:oleObj>
              </mc:Choice>
              <mc:Fallback>
                <p:oleObj name="Equation" r:id="rId7" imgW="2400120" imgH="952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990600"/>
                        <a:ext cx="24003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0" y="56752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для УН допустимо значение 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&lt;1</a:t>
            </a:r>
            <a:endParaRPr lang="ru-RU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1061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для УТ допустимо значение 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&lt;1</a:t>
            </a:r>
            <a:endParaRPr lang="ru-RU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0000FF"/>
          </a:solidFill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7.        Комплексные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представления величин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8200" y="1752600"/>
            <a:ext cx="7543800" cy="1828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147645"/>
              </p:ext>
            </p:extLst>
          </p:nvPr>
        </p:nvGraphicFramePr>
        <p:xfrm>
          <a:off x="1219200" y="1905000"/>
          <a:ext cx="68199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6" name="Equation" r:id="rId3" imgW="6819840" imgH="1498320" progId="Equation.DSMT4">
                  <p:embed/>
                </p:oleObj>
              </mc:Choice>
              <mc:Fallback>
                <p:oleObj name="Equation" r:id="rId3" imgW="6819840" imgH="1498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05000"/>
                        <a:ext cx="6819900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2438400" y="5257800"/>
            <a:ext cx="41148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85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Корректные обозначения для коэффициентов усиления отражают их зависимость от частоты </a:t>
            </a:r>
            <a:endParaRPr lang="ru-RU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038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Корректные обозначения для </a:t>
            </a:r>
            <a:r>
              <a:rPr lang="ru-RU" sz="2800" b="1" i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сопротивлений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отражают наличие в них реактивных элементов 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L,C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64465"/>
              </p:ext>
            </p:extLst>
          </p:nvPr>
        </p:nvGraphicFramePr>
        <p:xfrm>
          <a:off x="2819400" y="5435600"/>
          <a:ext cx="3352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7" name="Equation" r:id="rId5" imgW="3352680" imgH="736560" progId="Equation.DSMT4">
                  <p:embed/>
                </p:oleObj>
              </mc:Choice>
              <mc:Fallback>
                <p:oleObj name="Equation" r:id="rId5" imgW="3352680" imgH="736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435600"/>
                        <a:ext cx="33528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0000FF"/>
          </a:solidFill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8.        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      </a:t>
            </a:r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Соглашение об</a:t>
            </a:r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обозначениях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8200" y="4244555"/>
            <a:ext cx="7543800" cy="1371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137131"/>
              </p:ext>
            </p:extLst>
          </p:nvPr>
        </p:nvGraphicFramePr>
        <p:xfrm>
          <a:off x="1155700" y="4308055"/>
          <a:ext cx="6858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4" name="Equation" r:id="rId3" imgW="6858000" imgH="1155600" progId="Equation.DSMT4">
                  <p:embed/>
                </p:oleObj>
              </mc:Choice>
              <mc:Fallback>
                <p:oleObj name="Equation" r:id="rId3" imgW="6858000" imgH="1155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4308055"/>
                        <a:ext cx="6858000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0" y="685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1) Пока (!!!) работа усилителя рассматривается: </a:t>
            </a:r>
            <a:endParaRPr lang="ru-RU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43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режиме постоянного тока,</a:t>
            </a:r>
          </a:p>
          <a:p>
            <a:pPr>
              <a:buFont typeface="Wingdings" pitchFamily="2" charset="2"/>
              <a:buChar char="§"/>
            </a:pP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рабочей области (полосе, диапазоне) частот.</a:t>
            </a:r>
            <a:endParaRPr lang="ru-RU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63500" y="229269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Сопротивление нагрузки – чисто активное 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en-US" sz="28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R</a:t>
            </a:r>
            <a:r>
              <a:rPr lang="en-US" sz="28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85956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8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Следствия: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сопротивления активные (только 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R)</a:t>
            </a:r>
            <a:endParaRPr lang="ru-RU" sz="28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величины реальные (не комплексные!)</a:t>
            </a:r>
            <a:endParaRPr lang="ru-RU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791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Индекс "МАХ" тоже будем опускать!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4910</TotalTime>
  <Words>1209</Words>
  <Application>Microsoft Office PowerPoint</Application>
  <PresentationFormat>Экран (4:3)</PresentationFormat>
  <Paragraphs>155</Paragraphs>
  <Slides>26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Bookman Old Style</vt:lpstr>
      <vt:lpstr>Calibri</vt:lpstr>
      <vt:lpstr>Cambria</vt:lpstr>
      <vt:lpstr>Gill Sans MT</vt:lpstr>
      <vt:lpstr>Symbol</vt:lpstr>
      <vt:lpstr>Tahoma</vt:lpstr>
      <vt:lpstr>Wingdings</vt:lpstr>
      <vt:lpstr>Wingdings 3</vt:lpstr>
      <vt:lpstr>Начальная</vt:lpstr>
      <vt:lpstr>Equation</vt:lpstr>
      <vt:lpstr>Visio</vt:lpstr>
      <vt:lpstr>Документ Microsoft Visio 2003–2010</vt:lpstr>
      <vt:lpstr>УСИЛИТЕЛИ (основные понятия) </vt:lpstr>
      <vt:lpstr> 1.     Возможные  сокращения  для индексов - 1</vt:lpstr>
      <vt:lpstr>2.         Возможные  соответствия в индексах - 2</vt:lpstr>
      <vt:lpstr>3.            Основные понятия об усилении </vt:lpstr>
      <vt:lpstr>4.            Энергетический аспект усиления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10.               Усилитель и трансформатор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РАБОТЫ УСИЛИТЕЛЯ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Экспериментальное определение показателей работы усилителя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УСИЛИТЕЛИ НА БИПОЛЯРНЫХ ТРАНЗИСТОРАХ</dc:title>
  <dc:creator>brik</dc:creator>
  <cp:lastModifiedBy>alex</cp:lastModifiedBy>
  <cp:revision>919</cp:revision>
  <dcterms:created xsi:type="dcterms:W3CDTF">2012-02-07T16:51:37Z</dcterms:created>
  <dcterms:modified xsi:type="dcterms:W3CDTF">2016-03-10T04:29:22Z</dcterms:modified>
</cp:coreProperties>
</file>