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345" r:id="rId3"/>
    <p:sldId id="357" r:id="rId4"/>
    <p:sldId id="358" r:id="rId5"/>
    <p:sldId id="359" r:id="rId6"/>
    <p:sldId id="361" r:id="rId7"/>
    <p:sldId id="362" r:id="rId8"/>
    <p:sldId id="356" r:id="rId9"/>
    <p:sldId id="360" r:id="rId10"/>
    <p:sldId id="363" r:id="rId11"/>
    <p:sldId id="364" r:id="rId12"/>
    <p:sldId id="319" r:id="rId13"/>
    <p:sldId id="302" r:id="rId14"/>
    <p:sldId id="365" r:id="rId15"/>
    <p:sldId id="303" r:id="rId16"/>
    <p:sldId id="366" r:id="rId17"/>
    <p:sldId id="367" r:id="rId18"/>
    <p:sldId id="368" r:id="rId19"/>
    <p:sldId id="308" r:id="rId20"/>
    <p:sldId id="369" r:id="rId21"/>
    <p:sldId id="370" r:id="rId22"/>
    <p:sldId id="371" r:id="rId23"/>
    <p:sldId id="372" r:id="rId24"/>
    <p:sldId id="373" r:id="rId25"/>
    <p:sldId id="374" r:id="rId26"/>
    <p:sldId id="33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00FFFF"/>
    <a:srgbClr val="FF33CC"/>
    <a:srgbClr val="1F05BB"/>
    <a:srgbClr val="99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96" d="100"/>
          <a:sy n="96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8294DA-25C3-4DD0-9C5B-1FCC99808C66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C98D4D-B427-4861-B821-03F62AB16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7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8D4D-B427-4861-B821-03F62AB165D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8D4D-B427-4861-B821-03F62AB165D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AD72-FA07-4E66-A7E4-71859A396275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EE99-1733-4A0E-A197-8B8931369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F6E7-09CC-4CCB-B3CF-83F863017E4B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819-7EA6-4C41-885B-5021E6CE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7BE6-2788-47D4-A8C7-3A9FC9C69FAE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8203-009A-4D07-8E12-626D0648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C63A-6F59-42C7-AAC7-C2DD7B5FE9E6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D2FE-630F-4722-80F7-AC35E6DF4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C826-C145-4939-9BA7-D9956B80792E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6737-4733-4EC1-80BF-5D0D8F607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3D22-D15F-46F4-9EE6-EB177C2304E3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0366-BE25-4E1F-89CE-88BD6CDF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FC9C-F89D-4956-B6CB-642409E1364C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3447-D067-4890-90BE-F1BFED8F8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376C-76C3-4673-AE38-5D10BD92573A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A4BF-AAA6-4AE4-8FEB-F446D94CA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2A73-B08C-4EE7-A16F-EFDA3C39ABA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9144-65AA-40B5-A0BC-6DE1C91D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7053-C3AA-405D-8532-A407079431AC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3DE4-5504-41DB-8C19-968905E19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19E9-210F-48F5-92E7-2D5FA9F20903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FEDA-1C3A-4CF7-BD43-79138B5C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31D2A-4B92-489E-91FC-D32AE824E597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01A72-3343-4787-8F7B-0CB2B29E2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_________Microsoft_Visio_2003_20109.vsd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_________Microsoft_Visio_2003_201010.vsd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Microsoft_Visio_2003_201011.vsd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_________Microsoft_Visio_2003_201012.vsd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wmf"/><Relationship Id="rId4" Type="http://schemas.openxmlformats.org/officeDocument/2006/relationships/oleObject" Target="../embeddings/_________Microsoft_Visio_2003_201013.vsd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oleObject" Target="../embeddings/_________Microsoft_Visio_2003_201014.vsd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4" Type="http://schemas.openxmlformats.org/officeDocument/2006/relationships/oleObject" Target="../embeddings/_________Microsoft_Visio_2003_201015.vsd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____Microsoft_Visio_2003_20101.vsd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oleObject" Target="../embeddings/_________Microsoft_Visio_2003_201016.vsd"/><Relationship Id="rId9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_________Microsoft_Visio_2003_201017.vsd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emf"/><Relationship Id="rId4" Type="http://schemas.openxmlformats.org/officeDocument/2006/relationships/oleObject" Target="../embeddings/_________Microsoft_Visio_2003_201018.vsd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emf"/><Relationship Id="rId4" Type="http://schemas.openxmlformats.org/officeDocument/2006/relationships/oleObject" Target="../embeddings/_________Microsoft_Visio_2003_201019.vsd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9.emf"/><Relationship Id="rId4" Type="http://schemas.openxmlformats.org/officeDocument/2006/relationships/oleObject" Target="../embeddings/_________Microsoft_Visio_2003_201020.vsd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_________Microsoft_Visio_2003_20102.vsd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Microsoft_Visio_2003_20104.vsd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_________Microsoft_Visio_2003_20103.vsd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_________Microsoft_Visio_2003_20105.vsd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_________Microsoft_Visio_2003_20106.vsd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_________Microsoft_Visio_2003_20107.vsd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_________Microsoft_Visio_2003_20108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643938" cy="3683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ahoma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908920"/>
          </a:xfr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5400" b="1" i="1" dirty="0" smtClean="0">
                <a:solidFill>
                  <a:schemeClr val="bg1"/>
                </a:solidFill>
              </a:rPr>
              <a:t>ПОНЯТИЯ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5400" b="1" i="1" dirty="0" smtClean="0">
                <a:solidFill>
                  <a:schemeClr val="bg1"/>
                </a:solidFill>
              </a:rPr>
              <a:t>ЭЛЕКТРОНИКИ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91851"/>
              </p:ext>
            </p:extLst>
          </p:nvPr>
        </p:nvGraphicFramePr>
        <p:xfrm>
          <a:off x="1588" y="488950"/>
          <a:ext cx="9140825" cy="629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Visio" r:id="rId4" imgW="6523920" imgH="4318560" progId="Visio.Drawing.11">
                  <p:embed/>
                </p:oleObj>
              </mc:Choice>
              <mc:Fallback>
                <p:oleObj name="Visio" r:id="rId4" imgW="6523920" imgH="431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488950"/>
                        <a:ext cx="9140825" cy="629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8.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              </a:t>
            </a:r>
            <a:r>
              <a:rPr lang="ru-RU" sz="3200" dirty="0" smtClean="0"/>
              <a:t>Подключение ИН</a:t>
            </a:r>
            <a:r>
              <a:rPr lang="en-US" sz="3200" dirty="0" smtClean="0"/>
              <a:t> </a:t>
            </a:r>
            <a:r>
              <a:rPr lang="ru-RU" sz="3200" dirty="0" smtClean="0"/>
              <a:t>к диоду (2)</a:t>
            </a:r>
            <a:endParaRPr kumimoji="0" lang="ru-RU" sz="32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59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91880" y="3068960"/>
            <a:ext cx="5112568" cy="6783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91880" y="1556792"/>
            <a:ext cx="5544616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81627"/>
              </p:ext>
            </p:extLst>
          </p:nvPr>
        </p:nvGraphicFramePr>
        <p:xfrm>
          <a:off x="7938" y="609600"/>
          <a:ext cx="9128125" cy="627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Visio" r:id="rId4" imgW="6515167" imgH="4305363" progId="Visio.Drawing.11">
                  <p:embed/>
                </p:oleObj>
              </mc:Choice>
              <mc:Fallback>
                <p:oleObj name="Visio" r:id="rId4" imgW="6515167" imgH="43053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609600"/>
                        <a:ext cx="9128125" cy="627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9. Уравнение выходной цепи и нагрузочная прямая</a:t>
            </a:r>
            <a:endParaRPr kumimoji="0" lang="ru-RU" sz="32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94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643938" cy="3683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ahoma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773015"/>
          </a:xfr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5400" i="1" dirty="0" smtClean="0">
                <a:solidFill>
                  <a:schemeClr val="bg1"/>
                </a:solidFill>
              </a:rPr>
              <a:t>Основные свойства биполярных транзисторов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5400" i="1" dirty="0" smtClean="0">
                <a:solidFill>
                  <a:schemeClr val="bg1"/>
                </a:solidFill>
              </a:rPr>
              <a:t>(БТ, </a:t>
            </a:r>
            <a:r>
              <a:rPr lang="en-US" sz="5400" i="1" dirty="0" smtClean="0">
                <a:solidFill>
                  <a:schemeClr val="bg1"/>
                </a:solidFill>
              </a:rPr>
              <a:t>BJT – Bipolar Junction Transistor)</a:t>
            </a:r>
            <a:endParaRPr lang="ru-RU" sz="4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/>
        </p:nvGraphicFramePr>
        <p:xfrm>
          <a:off x="142844" y="781071"/>
          <a:ext cx="8618538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3" imgW="6526149" imgH="4277106" progId="Visio.Drawing.11">
                  <p:embed/>
                </p:oleObj>
              </mc:Choice>
              <mc:Fallback>
                <p:oleObj name="Visio" r:id="rId3" imgW="6526149" imgH="427710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781071"/>
                        <a:ext cx="8618538" cy="564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10.                  Структура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УГО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БТ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/>
        </p:nvGraphicFramePr>
        <p:xfrm>
          <a:off x="142875" y="782638"/>
          <a:ext cx="8615363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Visio" r:id="rId3" imgW="6526149" imgH="2225040" progId="Visio.Drawing.11">
                  <p:embed/>
                </p:oleObj>
              </mc:Choice>
              <mc:Fallback>
                <p:oleObj name="Visio" r:id="rId3" imgW="6526149" imgH="22250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782638"/>
                        <a:ext cx="8615363" cy="264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Отсечка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– переходы Б-Э и Б-К закрыты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U</a:t>
            </a:r>
            <a:r>
              <a:rPr lang="en-US" sz="2400" i="1" baseline="-25000" dirty="0" err="1" smtClean="0">
                <a:latin typeface="Tahoma" pitchFamily="34" charset="0"/>
                <a:cs typeface="Tahoma" pitchFamily="34" charset="0"/>
              </a:rPr>
              <a:t>pn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&lt; 0.7B)</a:t>
            </a:r>
            <a:endParaRPr lang="ru-RU" sz="2400" i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 0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преобразования входного сигнала 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НЕТ!!!</a:t>
            </a:r>
            <a:endParaRPr lang="ru-RU" sz="24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2208" y="2214554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1 –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pn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переход эмиттер-база</a:t>
            </a:r>
          </a:p>
          <a:p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2 – собственно база</a:t>
            </a:r>
          </a:p>
          <a:p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3 –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pn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переход коллектор-база </a:t>
            </a:r>
            <a:endParaRPr lang="ru-RU" sz="2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11.            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Режимы работы БТ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6510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Насыщение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– переходы Б-Э и Б-К открыты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U</a:t>
            </a:r>
            <a:r>
              <a:rPr lang="en-US" sz="2400" i="1" baseline="-25000" dirty="0" err="1" smtClean="0">
                <a:latin typeface="Tahoma" pitchFamily="34" charset="0"/>
                <a:cs typeface="Tahoma" pitchFamily="34" charset="0"/>
              </a:rPr>
              <a:t>pn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0.7B)</a:t>
            </a:r>
            <a:endParaRPr lang="ru-RU" sz="2400" i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 </a:t>
            </a:r>
            <a:r>
              <a:rPr lang="en-US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/R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преобразования входного сигнала 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НЕТ!!!</a:t>
            </a:r>
            <a:endParaRPr lang="ru-RU" sz="24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5" y="5259173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Активный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– переход Б-Э открыт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1" dirty="0" err="1">
                <a:latin typeface="Tahoma" pitchFamily="34" charset="0"/>
                <a:cs typeface="Tahoma" pitchFamily="34" charset="0"/>
              </a:rPr>
              <a:t>U</a:t>
            </a:r>
            <a:r>
              <a:rPr lang="en-US" sz="2400" i="1" baseline="-25000" dirty="0" err="1">
                <a:latin typeface="Tahoma" pitchFamily="34" charset="0"/>
                <a:cs typeface="Tahoma" pitchFamily="34" charset="0"/>
              </a:rPr>
              <a:t>pn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0.7B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переход Б-К закрыт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1" dirty="0" err="1">
                <a:latin typeface="Tahoma" pitchFamily="34" charset="0"/>
                <a:cs typeface="Tahoma" pitchFamily="34" charset="0"/>
              </a:rPr>
              <a:t>U</a:t>
            </a:r>
            <a:r>
              <a:rPr lang="en-US" sz="2400" i="1" baseline="-25000" dirty="0" err="1">
                <a:latin typeface="Tahoma" pitchFamily="34" charset="0"/>
                <a:cs typeface="Tahoma" pitchFamily="34" charset="0"/>
              </a:rPr>
              <a:t>pn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0.7B)</a:t>
            </a:r>
            <a:endParaRPr lang="ru-RU" sz="2400" i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en-US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K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I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IN</a:t>
            </a:r>
            <a:r>
              <a:rPr lang="ru-RU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преобразование (усиление) 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входного сигнала</a:t>
            </a:r>
            <a:endParaRPr lang="ru-RU" sz="24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61951"/>
              </p:ext>
            </p:extLst>
          </p:nvPr>
        </p:nvGraphicFramePr>
        <p:xfrm>
          <a:off x="401638" y="548680"/>
          <a:ext cx="86010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548680"/>
                        <a:ext cx="86010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852936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любого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прибора и схемы: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ток, втекающий в прибор (схему) – положительный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ток, вытекающий из прибора (схемы) – отрицательный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12. 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токов БТ в активном режиме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7398" y="4460919"/>
            <a:ext cx="2829203" cy="58477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ru-RU" sz="3200" b="1" i="1" baseline="-25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Э</a:t>
            </a:r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= </a:t>
            </a:r>
            <a:r>
              <a:rPr lang="en-US" sz="3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3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+ I</a:t>
            </a:r>
            <a:r>
              <a:rPr lang="ru-RU" sz="3200" b="1" i="1" baseline="-25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Б</a:t>
            </a:r>
            <a:r>
              <a:rPr lang="en-US" sz="3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3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77072"/>
            <a:ext cx="9180512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Это всегда выполняется, т.к. это – закон Кирхгофа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6" y="501317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 активном режиме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sz="2800" i="1" baseline="-25000" dirty="0" smtClean="0">
                <a:latin typeface="Tahoma" pitchFamily="34" charset="0"/>
                <a:cs typeface="Tahoma" pitchFamily="34" charset="0"/>
              </a:rPr>
              <a:t>Б</a:t>
            </a:r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&lt;&lt; I</a:t>
            </a:r>
            <a:r>
              <a:rPr lang="ru-RU" sz="2800" i="1" baseline="-25000" dirty="0" smtClean="0">
                <a:latin typeface="Tahoma" pitchFamily="34" charset="0"/>
                <a:cs typeface="Tahoma" pitchFamily="34" charset="0"/>
              </a:rPr>
              <a:t>Э</a:t>
            </a:r>
            <a:r>
              <a:rPr lang="en-US" sz="2800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sz="2800" i="1" baseline="-25000" dirty="0" smtClean="0">
                <a:latin typeface="Tahoma" pitchFamily="34" charset="0"/>
                <a:cs typeface="Tahoma" pitchFamily="34" charset="0"/>
              </a:rPr>
              <a:t>Б</a:t>
            </a:r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&lt;&lt; I</a:t>
            </a:r>
            <a:r>
              <a:rPr lang="en-US" sz="2800" i="1" baseline="-25000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800" i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5499202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При расчете усилительного каскада с активным режимом БТ</a:t>
            </a:r>
            <a:endParaRPr lang="ru-RU" sz="2800" i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2894" y="6009099"/>
            <a:ext cx="2829203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ru-RU" sz="4000" b="1" i="1" baseline="-25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Э</a:t>
            </a:r>
            <a:r>
              <a:rPr lang="ru-RU" sz="4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ru-RU" sz="4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4000" b="1" i="1" baseline="-25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</a:t>
            </a:r>
            <a:endParaRPr lang="ru-RU" sz="40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17608"/>
              </p:ext>
            </p:extLst>
          </p:nvPr>
        </p:nvGraphicFramePr>
        <p:xfrm>
          <a:off x="69850" y="717550"/>
          <a:ext cx="86010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Visio" r:id="rId5" imgW="6515167" imgH="2209825" progId="Visio.Drawing.11">
                  <p:embed/>
                </p:oleObj>
              </mc:Choice>
              <mc:Fallback>
                <p:oleObj name="Visio" r:id="rId5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717550"/>
                        <a:ext cx="86010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13. 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Знаки напряжений БТ в активном режиме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61" y="3401486"/>
            <a:ext cx="9180512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Знак напряжения – относительно 1-го вывода в индексе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953887"/>
            <a:ext cx="91440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В активном (усилительном) режиме  обязательно </a:t>
            </a:r>
          </a:p>
          <a:p>
            <a:pPr algn="ctr"/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должны соблюдаться условия для </a:t>
            </a:r>
          </a:p>
          <a:p>
            <a:pPr algn="ctr"/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знаков напряжения и </a:t>
            </a:r>
          </a:p>
          <a:p>
            <a:pPr algn="ctr"/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знаков (направлений) тока.</a:t>
            </a:r>
            <a:endParaRPr lang="ru-RU" sz="3200" i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057" y="5815393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Иначе режим перестает быть активным и усиление прекращается</a:t>
            </a:r>
            <a:endParaRPr lang="ru-RU" sz="3200" i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9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77114"/>
              </p:ext>
            </p:extLst>
          </p:nvPr>
        </p:nvGraphicFramePr>
        <p:xfrm>
          <a:off x="179388" y="574675"/>
          <a:ext cx="8616950" cy="564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Visio" r:id="rId4" imgW="6523920" imgH="4274280" progId="Visio.Drawing.11">
                  <p:embed/>
                </p:oleObj>
              </mc:Choice>
              <mc:Fallback>
                <p:oleObj name="Visio" r:id="rId4" imgW="6523920" imgH="4274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4675"/>
                        <a:ext cx="8616950" cy="564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          Схемы включения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БТ – ОБ,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ОЭ, ОК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1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47352"/>
              </p:ext>
            </p:extLst>
          </p:nvPr>
        </p:nvGraphicFramePr>
        <p:xfrm>
          <a:off x="185738" y="577850"/>
          <a:ext cx="8604250" cy="563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Visio" r:id="rId4" imgW="6515167" imgH="4267268" progId="Visio.Drawing.11">
                  <p:embed/>
                </p:oleObj>
              </mc:Choice>
              <mc:Fallback>
                <p:oleObj name="Visio" r:id="rId4" imgW="6515167" imgH="42672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577850"/>
                        <a:ext cx="8604250" cy="563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15.             Схемы включения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БТ – ОК,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ОЭ-2 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57" y="5815393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ahoma" pitchFamily="34" charset="0"/>
                <a:cs typeface="Tahoma" pitchFamily="34" charset="0"/>
              </a:rPr>
              <a:t>Общим</a:t>
            </a:r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 называется электрод, имеющий </a:t>
            </a:r>
          </a:p>
          <a:p>
            <a:pPr algn="ctr"/>
            <a:r>
              <a:rPr lang="ru-RU" sz="2800" i="1" u="sng" dirty="0" smtClean="0">
                <a:latin typeface="Tahoma" pitchFamily="34" charset="0"/>
                <a:cs typeface="Tahoma" pitchFamily="34" charset="0"/>
              </a:rPr>
              <a:t>нулевой потенциал по переменному току</a:t>
            </a:r>
            <a:endParaRPr lang="ru-RU" sz="3200" i="1" u="sng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02116"/>
              </p:ext>
            </p:extLst>
          </p:nvPr>
        </p:nvGraphicFramePr>
        <p:xfrm>
          <a:off x="357188" y="588963"/>
          <a:ext cx="86010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88963"/>
                        <a:ext cx="86010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16.      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Коэффициенты передачи постоянного тока в БТ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854" y="1665687"/>
            <a:ext cx="364333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</a:rPr>
              <a:t>Э </a:t>
            </a:r>
            <a:r>
              <a:rPr lang="ru-RU" sz="3600" i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</a:rPr>
              <a:t>K </a:t>
            </a:r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+ 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</a:rPr>
              <a:t>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351" y="4481280"/>
            <a:ext cx="1789855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</a:t>
            </a:r>
            <a:r>
              <a:rPr lang="en-US" sz="3600" i="1" dirty="0" smtClean="0">
                <a:latin typeface="Tahoma"/>
                <a:cs typeface="Tahoma"/>
                <a:sym typeface="Symbol"/>
              </a:rPr>
              <a:t>&lt; 1</a:t>
            </a:r>
            <a:endParaRPr lang="ru-RU" sz="36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48605"/>
              </p:ext>
            </p:extLst>
          </p:nvPr>
        </p:nvGraphicFramePr>
        <p:xfrm>
          <a:off x="107504" y="3403600"/>
          <a:ext cx="32575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6" imgW="1612800" imgH="457200" progId="Equation.DSMT4">
                  <p:embed/>
                </p:oleObj>
              </mc:Choice>
              <mc:Fallback>
                <p:oleObj name="Equation" r:id="rId6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403600"/>
                        <a:ext cx="3257550" cy="923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44443"/>
              </p:ext>
            </p:extLst>
          </p:nvPr>
        </p:nvGraphicFramePr>
        <p:xfrm>
          <a:off x="5753546" y="3429000"/>
          <a:ext cx="3282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8" imgW="1625400" imgH="444240" progId="Equation.DSMT4">
                  <p:embed/>
                </p:oleObj>
              </mc:Choice>
              <mc:Fallback>
                <p:oleObj name="Equation" r:id="rId8" imgW="1625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546" y="3429000"/>
                        <a:ext cx="3282950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60232" y="4450482"/>
            <a:ext cx="1789855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3600" i="1" dirty="0" smtClean="0">
                <a:latin typeface="Tahoma"/>
                <a:cs typeface="Tahoma"/>
                <a:sym typeface="Symbol"/>
              </a:rPr>
              <a:t>&gt;&gt; 1</a:t>
            </a:r>
            <a:endParaRPr lang="ru-RU" sz="36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0454" y="5289277"/>
            <a:ext cx="529613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Для  абсолютного большинства БТ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5910354"/>
            <a:ext cx="410445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0.98 &lt;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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smtClean="0">
                <a:latin typeface="Tahoma"/>
                <a:cs typeface="Tahoma"/>
                <a:sym typeface="Symbol"/>
              </a:rPr>
              <a:t>&lt; 0.999</a:t>
            </a:r>
            <a:endParaRPr lang="ru-RU" sz="36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3783" y="5908123"/>
            <a:ext cx="410445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50 &lt;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smtClean="0">
                <a:latin typeface="Tahoma"/>
                <a:cs typeface="Tahoma"/>
                <a:sym typeface="Symbol"/>
              </a:rPr>
              <a:t>&lt; 1000</a:t>
            </a:r>
            <a:endParaRPr lang="ru-RU" sz="3600" i="1" baseline="-25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97145"/>
              </p:ext>
            </p:extLst>
          </p:nvPr>
        </p:nvGraphicFramePr>
        <p:xfrm>
          <a:off x="37455" y="1103873"/>
          <a:ext cx="91408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5" y="1103873"/>
                        <a:ext cx="9140825" cy="335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.                      Источник напряжения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(ИН)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2515" y="4461436"/>
            <a:ext cx="9144000" cy="18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Выводы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: </a:t>
            </a:r>
          </a:p>
          <a:p>
            <a:pPr marL="342900" marR="0" lvl="0" indent="18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у идеального ИН: 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=0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и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=E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  <a:p>
            <a:pPr marL="342900" indent="180000">
              <a:buFont typeface="Wingdings" panose="05000000000000000000" pitchFamily="2" charset="2"/>
              <a:buChar char="§"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у реального ИН:   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≠0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и </a:t>
            </a:r>
            <a:r>
              <a:rPr lang="en-US" sz="2400" i="1" dirty="0" smtClean="0">
                <a:latin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</a:rPr>
              <a:t>H</a:t>
            </a:r>
            <a:r>
              <a:rPr lang="en-US" sz="2400" i="1" dirty="0" smtClean="0">
                <a:latin typeface="Tahoma" pitchFamily="34" charset="0"/>
              </a:rPr>
              <a:t>&lt;E</a:t>
            </a:r>
            <a:r>
              <a:rPr lang="en-US" sz="2400" i="1" baseline="-25000" dirty="0" smtClean="0">
                <a:latin typeface="Tahoma" pitchFamily="34" charset="0"/>
              </a:rPr>
              <a:t>S</a:t>
            </a:r>
            <a:r>
              <a:rPr lang="ru-RU" sz="2400" i="1" baseline="-25000" dirty="0">
                <a:latin typeface="Tahoma" pitchFamily="34" charset="0"/>
              </a:rPr>
              <a:t> </a:t>
            </a:r>
            <a:r>
              <a:rPr lang="en-US" sz="2400" i="1" dirty="0">
                <a:latin typeface="Tahoma" pitchFamily="34" charset="0"/>
              </a:rPr>
              <a:t>,</a:t>
            </a:r>
            <a:endParaRPr lang="ru-RU" sz="2400" i="1" dirty="0">
              <a:latin typeface="Tahoma" pitchFamily="34" charset="0"/>
            </a:endParaRPr>
          </a:p>
          <a:p>
            <a:pPr marL="342900" lvl="0" indent="180000">
              <a:buFont typeface="Wingdings" panose="05000000000000000000" pitchFamily="2" charset="2"/>
              <a:buChar char="§"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чем сильнее условие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&lt;&lt;R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тем ближе к идеальному,</a:t>
            </a:r>
          </a:p>
          <a:p>
            <a:pPr marL="342900" lvl="0" indent="180000">
              <a:buFont typeface="Wingdings" panose="05000000000000000000" pitchFamily="2" charset="2"/>
              <a:buChar char="§"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чем ближе к идеальному, тем меньше "потери" 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E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 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H</a:t>
            </a:r>
            <a:endParaRPr kumimoji="0" lang="ru-RU" sz="2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538709"/>
            <a:ext cx="2880320" cy="6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Идеальный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76056" y="551894"/>
            <a:ext cx="2880320" cy="6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>
                <a:latin typeface="Tahoma" pitchFamily="34" charset="0"/>
                <a:ea typeface="+mj-ea"/>
                <a:cs typeface="+mj-cs"/>
              </a:rPr>
              <a:t>Р</a:t>
            </a: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еальный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559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С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вязь между параметрами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и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1206" y="839239"/>
            <a:ext cx="364333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</a:rPr>
              <a:t>Э </a:t>
            </a:r>
            <a:r>
              <a:rPr lang="ru-RU" sz="3600" i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</a:rPr>
              <a:t>K </a:t>
            </a:r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+ 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</a:rPr>
              <a:t>Б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82009"/>
              </p:ext>
            </p:extLst>
          </p:nvPr>
        </p:nvGraphicFramePr>
        <p:xfrm>
          <a:off x="1014" y="1574881"/>
          <a:ext cx="428466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1" name="Equation" r:id="rId3" imgW="2120760" imgH="927000" progId="Equation.DSMT4">
                  <p:embed/>
                </p:oleObj>
              </mc:Choice>
              <mc:Fallback>
                <p:oleObj name="Equation" r:id="rId3" imgW="212076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" y="1574881"/>
                        <a:ext cx="4284663" cy="1873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3547106"/>
            <a:ext cx="90961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Технология производства БТ определяет значение </a:t>
            </a: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</a:t>
            </a:r>
            <a:r>
              <a:rPr lang="ru-RU" sz="3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!!!</a:t>
            </a:r>
            <a:endParaRPr lang="ru-RU" sz="3200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025488"/>
              </p:ext>
            </p:extLst>
          </p:nvPr>
        </p:nvGraphicFramePr>
        <p:xfrm>
          <a:off x="4452875" y="1574881"/>
          <a:ext cx="4668838" cy="184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5" imgW="2311200" imgH="863280" progId="Equation.DSMT4">
                  <p:embed/>
                </p:oleObj>
              </mc:Choice>
              <mc:Fallback>
                <p:oleObj name="Equation" r:id="rId5" imgW="2311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875" y="1574881"/>
                        <a:ext cx="4668838" cy="184687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993" y="4106540"/>
            <a:ext cx="90961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ahoma" pitchFamily="34" charset="0"/>
                <a:cs typeface="Tahoma" pitchFamily="34" charset="0"/>
              </a:rPr>
              <a:t>Значение </a:t>
            </a: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– уже, как получится</a:t>
            </a:r>
            <a:endParaRPr lang="ru-RU" sz="3200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5" y="4816667"/>
            <a:ext cx="909612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При изменении </a:t>
            </a:r>
            <a:r>
              <a:rPr lang="ru-RU" sz="3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</a:t>
            </a:r>
            <a:r>
              <a:rPr lang="ru-RU" sz="32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от 0.995 до 0.999  (на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~ 0.5%)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значение  </a:t>
            </a: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изменится от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~200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до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~1000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(в 5 раз!!!)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endParaRPr lang="ru-RU" sz="2400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0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147021"/>
              </p:ext>
            </p:extLst>
          </p:nvPr>
        </p:nvGraphicFramePr>
        <p:xfrm>
          <a:off x="323528" y="571480"/>
          <a:ext cx="86010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7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71480"/>
                        <a:ext cx="86010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Коэффициенты передачи переменного тока в БТ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854" y="1665687"/>
            <a:ext cx="364333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atin typeface="Tahoma" pitchFamily="34" charset="0"/>
                <a:cs typeface="Tahoma" pitchFamily="34" charset="0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</a:rPr>
              <a:t>Э </a:t>
            </a:r>
            <a:r>
              <a:rPr lang="ru-RU" sz="3600" i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en-US" sz="3600" i="1" dirty="0" err="1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i="1" dirty="0" smtClean="0">
                <a:latin typeface="Tahoma" pitchFamily="34" charset="0"/>
                <a:cs typeface="Tahoma" pitchFamily="34" charset="0"/>
              </a:rPr>
              <a:t>+ </a:t>
            </a:r>
            <a:r>
              <a:rPr lang="en-US" sz="3600" i="1" dirty="0" err="1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</a:rPr>
              <a:t>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90" y="6019673"/>
            <a:ext cx="373064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K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I(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ОБ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)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h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21B </a:t>
            </a:r>
            <a:r>
              <a:rPr lang="en-US" sz="3600" i="1" dirty="0" smtClean="0">
                <a:latin typeface="Tahoma"/>
                <a:cs typeface="Tahoma"/>
                <a:sym typeface="Symbol"/>
              </a:rPr>
              <a:t>&lt;  1</a:t>
            </a:r>
            <a:endParaRPr lang="ru-RU" sz="36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42739"/>
              </p:ext>
            </p:extLst>
          </p:nvPr>
        </p:nvGraphicFramePr>
        <p:xfrm>
          <a:off x="9599" y="4945287"/>
          <a:ext cx="37703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Equation" r:id="rId6" imgW="1866600" imgH="457200" progId="Equation.DSMT4">
                  <p:embed/>
                </p:oleObj>
              </mc:Choice>
              <mc:Fallback>
                <p:oleObj name="Equation" r:id="rId6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9" y="4945287"/>
                        <a:ext cx="3770313" cy="923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06053"/>
              </p:ext>
            </p:extLst>
          </p:nvPr>
        </p:nvGraphicFramePr>
        <p:xfrm>
          <a:off x="4864522" y="4875039"/>
          <a:ext cx="4060081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9" name="Equation" r:id="rId8" imgW="1879560" imgH="444240" progId="Equation.DSMT4">
                  <p:embed/>
                </p:oleObj>
              </mc:Choice>
              <mc:Fallback>
                <p:oleObj name="Equation" r:id="rId8" imgW="1879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522" y="4875039"/>
                        <a:ext cx="4060081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" y="3611168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 режиме усиления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переменный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ток должен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сохранять одно и то же направление!!!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8922" y="5949280"/>
            <a:ext cx="4045681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K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I(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О</a:t>
            </a:r>
            <a:r>
              <a:rPr lang="ru-RU" sz="3600" i="1" baseline="-25000" dirty="0">
                <a:latin typeface="Tahoma" pitchFamily="34" charset="0"/>
                <a:cs typeface="Tahoma" pitchFamily="34" charset="0"/>
                <a:sym typeface="Symbol"/>
              </a:rPr>
              <a:t>Э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)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h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21</a:t>
            </a:r>
            <a:r>
              <a:rPr lang="en-US" sz="3600" i="1" baseline="-25000" dirty="0">
                <a:latin typeface="Tahoma" pitchFamily="34" charset="0"/>
                <a:cs typeface="Tahoma" pitchFamily="34" charset="0"/>
                <a:sym typeface="Symbol"/>
              </a:rPr>
              <a:t>E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smtClean="0">
                <a:latin typeface="Tahoma"/>
                <a:cs typeface="Tahoma"/>
                <a:sym typeface="Symbol"/>
              </a:rPr>
              <a:t>&gt;&gt;1</a:t>
            </a:r>
            <a:endParaRPr lang="ru-RU" sz="3600" i="1" baseline="-25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4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19.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Связь между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: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и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h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21B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, 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и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h</a:t>
            </a:r>
            <a:r>
              <a:rPr lang="en-US" sz="28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21</a:t>
            </a:r>
            <a:r>
              <a:rPr lang="ru-RU" sz="28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Е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4482" y="4005064"/>
            <a:ext cx="9142986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При проведении Л.Р. и выполнении КР значение 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h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21E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всегда будет измеряться!!!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597727"/>
            <a:ext cx="914400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 принципе эти пары коэффициентов относятся к различным процессам и даже могут иметь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немного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различные значения.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Этими различиями можно пренебречь и считать численные значения одинаковыми, т.е. </a:t>
            </a:r>
            <a:r>
              <a:rPr lang="ru-RU" sz="28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</a:t>
            </a:r>
            <a:r>
              <a:rPr lang="en-US" sz="28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en-US" sz="2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21E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ru-RU" sz="28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</a:t>
            </a:r>
            <a:r>
              <a:rPr lang="en-US" sz="28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21B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46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960534"/>
              </p:ext>
            </p:extLst>
          </p:nvPr>
        </p:nvGraphicFramePr>
        <p:xfrm>
          <a:off x="323528" y="571480"/>
          <a:ext cx="86010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71480"/>
                        <a:ext cx="86010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Усиление по току в схеме с БТ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5" y="5099127"/>
            <a:ext cx="2808312" cy="1631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I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K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</a:t>
            </a:r>
            <a:r>
              <a:rPr lang="en-US" sz="3600" i="1" dirty="0" smtClean="0">
                <a:latin typeface="Tahoma"/>
                <a:cs typeface="Tahoma"/>
                <a:sym typeface="Symbol" panose="05050102010706020507" pitchFamily="18" charset="2"/>
              </a:rPr>
              <a:t>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Б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– </a:t>
            </a:r>
            <a:r>
              <a:rPr lang="ru-RU" sz="3200" i="1" dirty="0" smtClean="0">
                <a:latin typeface="Tahoma" pitchFamily="34" charset="0"/>
                <a:cs typeface="Tahoma" pitchFamily="34" charset="0"/>
                <a:sym typeface="Symbol"/>
              </a:rPr>
              <a:t>постоянный режим</a:t>
            </a:r>
            <a:endParaRPr lang="ru-RU" sz="32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09" y="320038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Сумма постоянного и переменного токов в каждом выводе </a:t>
            </a: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сохраняют одно и то же направление!!!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22" y="4194481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Физика работы БТ объясняет только усиление по току!!! 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Оно будет иметь место даже при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нулевых сопротивлениях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32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5099127"/>
            <a:ext cx="3600400" cy="1631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/>
              </a:rPr>
              <a:t>i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  <a:sym typeface="Symbol"/>
              </a:rPr>
              <a:t>K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h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21E</a:t>
            </a:r>
            <a:r>
              <a:rPr lang="en-US" sz="3600" i="1" dirty="0" smtClean="0">
                <a:latin typeface="Tahoma"/>
                <a:cs typeface="Tahoma"/>
                <a:sym typeface="Symbol" panose="05050102010706020507" pitchFamily="18" charset="2"/>
              </a:rPr>
              <a:t> </a:t>
            </a:r>
            <a:r>
              <a:rPr lang="en-US" sz="3600" i="1" dirty="0" err="1" smtClean="0">
                <a:latin typeface="Tahoma"/>
                <a:cs typeface="Tahoma"/>
                <a:sym typeface="Symbol" panose="05050102010706020507" pitchFamily="18" charset="2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Б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– </a:t>
            </a:r>
            <a:r>
              <a:rPr lang="ru-RU" sz="3200" i="1" dirty="0" smtClean="0">
                <a:latin typeface="Tahoma" pitchFamily="34" charset="0"/>
                <a:cs typeface="Tahoma" pitchFamily="34" charset="0"/>
                <a:sym typeface="Symbol"/>
              </a:rPr>
              <a:t>усиление входного сигнала</a:t>
            </a:r>
            <a:endParaRPr lang="ru-RU" sz="32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9771" y="5506114"/>
            <a:ext cx="194421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K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</a:t>
            </a:r>
            <a:endParaRPr lang="ru-RU" sz="3200" i="1" baseline="-25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1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69816"/>
              </p:ext>
            </p:extLst>
          </p:nvPr>
        </p:nvGraphicFramePr>
        <p:xfrm>
          <a:off x="323528" y="571480"/>
          <a:ext cx="86010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71480"/>
                        <a:ext cx="86010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Усиление по напряжению в схеме с БТ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09" y="4869160"/>
            <a:ext cx="373064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/>
              </a:rPr>
              <a:t>u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  <a:sym typeface="Symbol"/>
              </a:rPr>
              <a:t>IN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i</a:t>
            </a:r>
            <a:r>
              <a:rPr lang="ru-RU" sz="3600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Б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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R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IN</a:t>
            </a:r>
            <a:endParaRPr lang="ru-RU" sz="32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09" y="306896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Для усиления по напряжению во входной и выходной цепи должны быть сопротивления.</a:t>
            </a:r>
            <a:endParaRPr lang="ru-RU" sz="32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09" y="3861048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Во входной цепи оно и так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физически есть –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32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09" y="6157547"/>
            <a:ext cx="373064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/>
              </a:rPr>
              <a:t>i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  <a:sym typeface="Symbol"/>
              </a:rPr>
              <a:t>K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h</a:t>
            </a:r>
            <a:r>
              <a:rPr lang="en-US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21E</a:t>
            </a:r>
            <a:r>
              <a:rPr lang="en-US" sz="3600" i="1" dirty="0" smtClean="0">
                <a:latin typeface="Tahoma"/>
                <a:cs typeface="Tahoma"/>
                <a:sym typeface="Symbol" panose="05050102010706020507" pitchFamily="18" charset="2"/>
              </a:rPr>
              <a:t> </a:t>
            </a:r>
            <a:r>
              <a:rPr lang="en-US" sz="3600" i="1" dirty="0" err="1" smtClean="0">
                <a:latin typeface="Tahoma"/>
                <a:cs typeface="Tahoma"/>
                <a:sym typeface="Symbol" panose="05050102010706020507" pitchFamily="18" charset="2"/>
              </a:rPr>
              <a:t>i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Б</a:t>
            </a:r>
            <a:endParaRPr lang="ru-RU" sz="32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807" y="4347627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 выходной цепи нужно ставить резистор –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2400" i="1" baseline="-25000" dirty="0" smtClean="0">
                <a:latin typeface="Tahoma" pitchFamily="34" charset="0"/>
                <a:cs typeface="Tahoma" pitchFamily="34" charset="0"/>
              </a:rPr>
              <a:t>К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32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09" y="5520515"/>
            <a:ext cx="373064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/>
              </a:rPr>
              <a:t>u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  <a:sym typeface="Symbol"/>
              </a:rPr>
              <a:t>OUT</a:t>
            </a:r>
            <a:r>
              <a:rPr lang="ru-RU" sz="3600" i="1" baseline="-25000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3600" i="1" dirty="0" smtClean="0">
                <a:latin typeface="Tahoma" pitchFamily="34" charset="0"/>
                <a:cs typeface="Tahoma" pitchFamily="34" charset="0"/>
                <a:sym typeface="Symbol"/>
              </a:rPr>
              <a:t>=</a:t>
            </a:r>
            <a:r>
              <a:rPr lang="en-US" sz="3600" i="1" dirty="0" smtClean="0">
                <a:latin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i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</a:t>
            </a:r>
            <a:r>
              <a:rPr lang="en-US" sz="3600" i="1" dirty="0" err="1" smtClean="0">
                <a:latin typeface="Tahoma" pitchFamily="34" charset="0"/>
                <a:cs typeface="Tahoma" pitchFamily="34" charset="0"/>
                <a:sym typeface="Symbol"/>
              </a:rPr>
              <a:t>R</a:t>
            </a:r>
            <a:r>
              <a:rPr lang="en-US" sz="3600" i="1" baseline="-25000" dirty="0" err="1" smtClean="0">
                <a:latin typeface="Tahoma" pitchFamily="34" charset="0"/>
                <a:cs typeface="Tahoma" pitchFamily="34" charset="0"/>
                <a:sym typeface="Symbol"/>
              </a:rPr>
              <a:t>IK</a:t>
            </a:r>
            <a:endParaRPr lang="ru-RU" sz="32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41046"/>
              </p:ext>
            </p:extLst>
          </p:nvPr>
        </p:nvGraphicFramePr>
        <p:xfrm>
          <a:off x="3808413" y="5151438"/>
          <a:ext cx="52324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Equation" r:id="rId6" imgW="2590560" imgH="711000" progId="Equation.DSMT4">
                  <p:embed/>
                </p:oleObj>
              </mc:Choice>
              <mc:Fallback>
                <p:oleObj name="Equation" r:id="rId6" imgW="2590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5151438"/>
                        <a:ext cx="5232400" cy="1438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63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09466"/>
              </p:ext>
            </p:extLst>
          </p:nvPr>
        </p:nvGraphicFramePr>
        <p:xfrm>
          <a:off x="7938" y="619125"/>
          <a:ext cx="91281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Visio" r:id="rId4" imgW="8963008" imgH="5181566" progId="Visio.Drawing.11">
                  <p:embed/>
                </p:oleObj>
              </mc:Choice>
              <mc:Fallback>
                <p:oleObj name="Visio" r:id="rId4" imgW="8963008" imgH="51815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619125"/>
                        <a:ext cx="9128125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0" lang="ru-RU" sz="280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        </a:t>
            </a:r>
            <a:r>
              <a:rPr kumimoji="0" lang="ru-RU" sz="280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СВХ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и </a:t>
            </a:r>
            <a:r>
              <a:rPr kumimoji="0" lang="ru-RU" sz="280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нагрузочная прямая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4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17803"/>
              </p:ext>
            </p:extLst>
          </p:nvPr>
        </p:nvGraphicFramePr>
        <p:xfrm>
          <a:off x="7938" y="642938"/>
          <a:ext cx="9128125" cy="620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Visio" r:id="rId4" imgW="6515167" imgH="4257541" progId="Visio.Drawing.11">
                  <p:embed/>
                </p:oleObj>
              </mc:Choice>
              <mc:Fallback>
                <p:oleObj name="Visio" r:id="rId4" imgW="6515167" imgH="425754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642938"/>
                        <a:ext cx="9128125" cy="620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0" hangingPunct="0"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       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БТ в схеме с ОЭ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35720"/>
              </p:ext>
            </p:extLst>
          </p:nvPr>
        </p:nvGraphicFramePr>
        <p:xfrm>
          <a:off x="-31750" y="627063"/>
          <a:ext cx="9144000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Visio" r:id="rId4" imgW="6515167" imgH="1866963" progId="Visio.Drawing.11">
                  <p:embed/>
                </p:oleObj>
              </mc:Choice>
              <mc:Fallback>
                <p:oleObj name="Visio" r:id="rId4" imgW="6515167" imgH="1866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627063"/>
                        <a:ext cx="9144000" cy="288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.                      Свойства реального ИН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3415967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–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это </a:t>
            </a:r>
            <a:r>
              <a:rPr lang="ru-RU" sz="2400" i="1" u="sng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сопротивление</a:t>
            </a:r>
            <a:r>
              <a:rPr lang="ru-RU" sz="2400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(свойство), а не явный </a:t>
            </a:r>
            <a:r>
              <a:rPr lang="ru-RU" sz="2400" i="1" u="sng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резистор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8849" y="5661247"/>
            <a:ext cx="9144000" cy="118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Для одного и того же реального ИН;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E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=</a:t>
            </a:r>
            <a:r>
              <a:rPr lang="en-US" sz="2400" i="1" dirty="0" err="1" smtClean="0">
                <a:latin typeface="Tahoma" pitchFamily="34" charset="0"/>
                <a:ea typeface="+mj-ea"/>
                <a:cs typeface="+mj-cs"/>
              </a:rPr>
              <a:t>const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, 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=</a:t>
            </a:r>
            <a:r>
              <a:rPr lang="en-US" sz="2400" i="1" dirty="0" err="1" smtClean="0">
                <a:latin typeface="Tahoma" pitchFamily="34" charset="0"/>
                <a:ea typeface="+mj-ea"/>
                <a:cs typeface="+mj-cs"/>
              </a:rPr>
              <a:t>const</a:t>
            </a:r>
            <a:r>
              <a:rPr lang="ru-RU" sz="2400" i="1" dirty="0">
                <a:latin typeface="Tahoma" pitchFamily="34" charset="0"/>
                <a:ea typeface="+mj-ea"/>
                <a:cs typeface="+mj-cs"/>
              </a:rPr>
              <a:t>: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</a:t>
            </a:r>
          </a:p>
          <a:p>
            <a:pPr marL="342900" marR="0" lvl="0" indent="18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чем меньше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тем меньше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  <a:p>
            <a:pPr marL="342900" lvl="0" indent="180000">
              <a:buFont typeface="Wingdings" panose="05000000000000000000" pitchFamily="2" charset="2"/>
              <a:buChar char="§"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i="1" dirty="0">
                <a:latin typeface="Tahoma" pitchFamily="34" charset="0"/>
              </a:rPr>
              <a:t>чем меньше </a:t>
            </a:r>
            <a:r>
              <a:rPr lang="en-US" sz="2400" i="1" dirty="0">
                <a:latin typeface="Tahoma" pitchFamily="34" charset="0"/>
              </a:rPr>
              <a:t>R</a:t>
            </a:r>
            <a:r>
              <a:rPr lang="en-US" sz="2400" i="1" baseline="-25000" dirty="0">
                <a:latin typeface="Tahoma" pitchFamily="34" charset="0"/>
              </a:rPr>
              <a:t>H</a:t>
            </a:r>
            <a:r>
              <a:rPr lang="ru-RU" sz="2400" i="1" dirty="0">
                <a:latin typeface="Tahoma" pitchFamily="34" charset="0"/>
              </a:rPr>
              <a:t> </a:t>
            </a:r>
            <a:r>
              <a:rPr lang="en-US" sz="2400" i="1" dirty="0">
                <a:latin typeface="Tahoma" pitchFamily="34" charset="0"/>
              </a:rPr>
              <a:t>, </a:t>
            </a:r>
            <a:r>
              <a:rPr lang="ru-RU" sz="2400" i="1" dirty="0">
                <a:latin typeface="Tahoma" pitchFamily="34" charset="0"/>
              </a:rPr>
              <a:t>тем </a:t>
            </a:r>
            <a:r>
              <a:rPr lang="ru-RU" sz="2400" i="1" dirty="0" smtClean="0">
                <a:latin typeface="Tahoma" pitchFamily="34" charset="0"/>
              </a:rPr>
              <a:t>больше </a:t>
            </a:r>
            <a:r>
              <a:rPr lang="en-US" sz="2400" i="1" dirty="0" smtClean="0">
                <a:latin typeface="Tahoma" pitchFamily="34" charset="0"/>
              </a:rPr>
              <a:t>I</a:t>
            </a:r>
            <a:r>
              <a:rPr lang="en-US" sz="2400" i="1" baseline="-25000" dirty="0" smtClean="0">
                <a:latin typeface="Tahoma" pitchFamily="34" charset="0"/>
              </a:rPr>
              <a:t>H</a:t>
            </a:r>
            <a:r>
              <a:rPr lang="ru-RU" sz="2400" i="1" baseline="-25000" dirty="0" smtClean="0">
                <a:latin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</a:rPr>
              <a:t>, </a:t>
            </a:r>
            <a:r>
              <a:rPr lang="ru-RU" sz="2400" i="1" dirty="0" smtClean="0">
                <a:latin typeface="Tahoma" pitchFamily="34" charset="0"/>
              </a:rPr>
              <a:t>при КЗ </a:t>
            </a:r>
            <a:r>
              <a:rPr lang="en-US" sz="2400" i="1" dirty="0" smtClean="0">
                <a:latin typeface="Tahoma" pitchFamily="34" charset="0"/>
              </a:rPr>
              <a:t>I</a:t>
            </a:r>
            <a:r>
              <a:rPr lang="en-US" sz="2400" i="1" baseline="-25000" dirty="0" smtClean="0">
                <a:latin typeface="Tahoma" pitchFamily="34" charset="0"/>
              </a:rPr>
              <a:t>H</a:t>
            </a:r>
            <a:r>
              <a:rPr lang="en-US" sz="2400" i="1" dirty="0" smtClean="0">
                <a:latin typeface="Tahoma" pitchFamily="34" charset="0"/>
              </a:rPr>
              <a:t>=E</a:t>
            </a:r>
            <a:r>
              <a:rPr lang="en-US" sz="2400" i="1" baseline="-25000" dirty="0" smtClean="0">
                <a:latin typeface="Tahoma" pitchFamily="34" charset="0"/>
              </a:rPr>
              <a:t>S</a:t>
            </a:r>
            <a:r>
              <a:rPr lang="en-US" sz="2400" i="1" dirty="0" smtClean="0">
                <a:latin typeface="Tahoma" pitchFamily="34" charset="0"/>
              </a:rPr>
              <a:t>/R</a:t>
            </a:r>
            <a:r>
              <a:rPr lang="en-US" sz="2400" i="1" baseline="-25000" dirty="0" smtClean="0">
                <a:latin typeface="Tahoma" pitchFamily="34" charset="0"/>
              </a:rPr>
              <a:t>S</a:t>
            </a:r>
            <a:r>
              <a:rPr lang="en-US" sz="2400" i="1" dirty="0" smtClean="0">
                <a:latin typeface="Tahoma" pitchFamily="34" charset="0"/>
              </a:rPr>
              <a:t>.</a:t>
            </a:r>
            <a:endParaRPr lang="ru-RU" sz="2400" i="1" dirty="0"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65" y="4146135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Понятие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"нагрузка"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связано с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током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чем </a:t>
            </a: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меньше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тем </a:t>
            </a: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больше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нагрузка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56497" y="4876303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Идеальная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нагрузка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– ее отсутствие: 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H</a:t>
            </a:r>
            <a:r>
              <a:rPr lang="ru-RU" sz="2400" b="1" i="1" baseline="-25000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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∞</a:t>
            </a:r>
            <a:r>
              <a:rPr lang="en-US" sz="2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(обрыв, ХХ)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83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76" y="488997"/>
            <a:ext cx="9144000" cy="692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+mj-cs"/>
              </a:rPr>
              <a:t>Неправильно</a:t>
            </a:r>
            <a:r>
              <a:rPr lang="ru-RU" sz="1600" i="1" dirty="0" smtClean="0">
                <a:latin typeface="Tahoma" pitchFamily="34" charset="0"/>
                <a:ea typeface="+mj-ea"/>
                <a:cs typeface="+mj-cs"/>
              </a:rPr>
              <a:t>!!</a:t>
            </a:r>
            <a:r>
              <a:rPr lang="en-US" sz="1600" i="1" dirty="0" smtClean="0">
                <a:latin typeface="Tahoma" pitchFamily="34" charset="0"/>
                <a:ea typeface="+mj-ea"/>
                <a:cs typeface="+mj-cs"/>
              </a:rPr>
              <a:t>!</a:t>
            </a:r>
            <a:endParaRPr kumimoji="0" lang="ru-RU" sz="20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52897"/>
              </p:ext>
            </p:extLst>
          </p:nvPr>
        </p:nvGraphicFramePr>
        <p:xfrm>
          <a:off x="827584" y="732078"/>
          <a:ext cx="7801247" cy="246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Visio" r:id="rId5" imgW="6515167" imgH="1885876" progId="Visio.Drawing.11">
                  <p:embed/>
                </p:oleObj>
              </mc:Choice>
              <mc:Fallback>
                <p:oleObj name="Visio" r:id="rId5" imgW="6515167" imgH="1885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32078"/>
                        <a:ext cx="7801247" cy="24685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Типовая ошибка измерения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реальном ИН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реальной нагрузкой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750" y="3913288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+mj-cs"/>
              </a:rPr>
              <a:t>Раздельное измерение напряжения в режиме ХХ и тока при подключении нагрузки приводит к ошибке, т.к. </a:t>
            </a:r>
            <a:r>
              <a:rPr lang="en-US" sz="2000" i="1" dirty="0" smtClean="0">
                <a:latin typeface="Tahoma" pitchFamily="34" charset="0"/>
                <a:ea typeface="+mj-ea"/>
                <a:cs typeface="+mj-cs"/>
              </a:rPr>
              <a:t>U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en-US" sz="2000" i="1" dirty="0" smtClean="0">
                <a:latin typeface="Tahoma" pitchFamily="34" charset="0"/>
                <a:ea typeface="+mj-ea"/>
                <a:cs typeface="+mj-cs"/>
              </a:rPr>
              <a:t> &lt; E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endParaRPr kumimoji="0" lang="ru-RU" sz="2000" b="0" i="1" u="sng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750" y="3210633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+mj-cs"/>
              </a:rPr>
              <a:t>Сопротивление </a:t>
            </a:r>
            <a:r>
              <a:rPr lang="en-US" sz="20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0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+mj-cs"/>
              </a:rPr>
              <a:t>никогда "не видно" оно "спрятано" в ИН</a:t>
            </a:r>
            <a:endParaRPr kumimoji="0" lang="ru-RU" sz="20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51172"/>
              </p:ext>
            </p:extLst>
          </p:nvPr>
        </p:nvGraphicFramePr>
        <p:xfrm>
          <a:off x="-11113" y="5307013"/>
          <a:ext cx="9186863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4" name="Visio" r:id="rId8" imgW="6515167" imgH="942938" progId="Visio.Drawing.11">
                  <p:embed/>
                </p:oleObj>
              </mc:Choice>
              <mc:Fallback>
                <p:oleObj name="Visio" r:id="rId8" imgW="6515167" imgH="9429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5307013"/>
                        <a:ext cx="9186863" cy="1550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113" y="4596959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u="sng" noProof="0" dirty="0" smtClean="0">
                <a:latin typeface="Tahoma" pitchFamily="34" charset="0"/>
                <a:ea typeface="+mj-ea"/>
                <a:cs typeface="+mj-cs"/>
              </a:rPr>
              <a:t>Возможности ИН</a:t>
            </a:r>
            <a:r>
              <a:rPr lang="en-US" sz="2000" i="1" u="sng" noProof="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000" i="1" u="sng" noProof="0" dirty="0" smtClean="0">
                <a:latin typeface="Tahoma" pitchFamily="34" charset="0"/>
                <a:ea typeface="+mj-ea"/>
                <a:cs typeface="+mj-cs"/>
              </a:rPr>
              <a:t>можно определить только при совместном измерении!!!</a:t>
            </a:r>
            <a:endParaRPr kumimoji="0" lang="ru-RU" sz="2000" b="0" i="1" u="sng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284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51920" y="2348880"/>
            <a:ext cx="5040560" cy="2520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9424"/>
              </p:ext>
            </p:extLst>
          </p:nvPr>
        </p:nvGraphicFramePr>
        <p:xfrm>
          <a:off x="34925" y="2133600"/>
          <a:ext cx="91567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Visio" r:id="rId4" imgW="6523920" imgH="1882080" progId="Visio.Drawing.11">
                  <p:embed/>
                </p:oleObj>
              </mc:Choice>
              <mc:Fallback>
                <p:oleObj name="Visio" r:id="rId4" imgW="6523920" imgH="18820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133600"/>
                        <a:ext cx="9156700" cy="290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.                    Резистивный делитель напряжения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617" y="1215773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latin typeface="Tahoma" pitchFamily="34" charset="0"/>
                <a:ea typeface="+mj-ea"/>
                <a:cs typeface="+mj-cs"/>
              </a:rPr>
              <a:t>Для любых двух резисторов ,подключенных к ИН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000" y="5094535"/>
            <a:ext cx="9144000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latin typeface="Tahoma" pitchFamily="34" charset="0"/>
                <a:ea typeface="+mj-ea"/>
                <a:cs typeface="+mj-cs"/>
              </a:rPr>
              <a:t>Эти формулы будут использованы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latin typeface="Tahoma" pitchFamily="34" charset="0"/>
                <a:ea typeface="+mj-ea"/>
                <a:cs typeface="+mj-cs"/>
              </a:rPr>
              <a:t>при расчете усилительных каскадов!!!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167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12061"/>
              </p:ext>
            </p:extLst>
          </p:nvPr>
        </p:nvGraphicFramePr>
        <p:xfrm>
          <a:off x="31750" y="1092200"/>
          <a:ext cx="915352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Visio" r:id="rId4" imgW="6523920" imgH="2223360" progId="Visio.Drawing.11">
                  <p:embed/>
                </p:oleObj>
              </mc:Choice>
              <mc:Fallback>
                <p:oleObj name="Visio" r:id="rId4" imgW="6523920" imgH="2223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092200"/>
                        <a:ext cx="9153525" cy="337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                             Источник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тока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(ИТ)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2515" y="4461436"/>
            <a:ext cx="9144000" cy="18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Выводы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: </a:t>
            </a:r>
          </a:p>
          <a:p>
            <a:pPr marL="342900" marR="0" lvl="0" indent="18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у идеального ИТ: 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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∞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и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I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=I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  <a:p>
            <a:pPr marL="342900" indent="180000">
              <a:buFont typeface="Wingdings" panose="05000000000000000000" pitchFamily="2" charset="2"/>
              <a:buChar char="§"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у реального ИН:   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≠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и </a:t>
            </a:r>
            <a:r>
              <a:rPr lang="en-US" sz="2400" i="1" dirty="0" smtClean="0">
                <a:latin typeface="Tahoma" pitchFamily="34" charset="0"/>
              </a:rPr>
              <a:t>I</a:t>
            </a:r>
            <a:r>
              <a:rPr lang="en-US" sz="2400" i="1" baseline="-25000" dirty="0" smtClean="0">
                <a:latin typeface="Tahoma" pitchFamily="34" charset="0"/>
              </a:rPr>
              <a:t>H</a:t>
            </a:r>
            <a:r>
              <a:rPr lang="en-US" sz="2400" i="1" dirty="0" smtClean="0">
                <a:latin typeface="Tahoma" pitchFamily="34" charset="0"/>
              </a:rPr>
              <a:t>&lt;I</a:t>
            </a:r>
            <a:r>
              <a:rPr lang="en-US" sz="2400" i="1" baseline="-25000" dirty="0" smtClean="0">
                <a:latin typeface="Tahoma" pitchFamily="34" charset="0"/>
              </a:rPr>
              <a:t>S</a:t>
            </a:r>
            <a:r>
              <a:rPr lang="ru-RU" sz="2400" i="1" baseline="-25000" dirty="0" smtClean="0">
                <a:latin typeface="Tahoma" pitchFamily="34" charset="0"/>
              </a:rPr>
              <a:t> </a:t>
            </a:r>
            <a:r>
              <a:rPr lang="en-US" sz="2400" i="1" dirty="0">
                <a:latin typeface="Tahoma" pitchFamily="34" charset="0"/>
              </a:rPr>
              <a:t>,</a:t>
            </a:r>
            <a:endParaRPr lang="ru-RU" sz="2400" i="1" dirty="0">
              <a:latin typeface="Tahoma" pitchFamily="34" charset="0"/>
            </a:endParaRPr>
          </a:p>
          <a:p>
            <a:pPr marL="342900" lvl="0" indent="180000">
              <a:buFont typeface="Wingdings" panose="05000000000000000000" pitchFamily="2" charset="2"/>
              <a:buChar char="§"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чем сильнее условие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&gt;&gt;R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H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, 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тем ближе к идеальному,</a:t>
            </a:r>
          </a:p>
          <a:p>
            <a:pPr marL="342900" lvl="0" indent="180000">
              <a:buFont typeface="Wingdings" panose="05000000000000000000" pitchFamily="2" charset="2"/>
              <a:buChar char="§"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чем ближе к идеальному, тем меньше "потери" 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I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 I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  <a:sym typeface="Symbol" panose="05050102010706020507" pitchFamily="18" charset="2"/>
              </a:rPr>
              <a:t>H</a:t>
            </a:r>
            <a:endParaRPr kumimoji="0" lang="ru-RU" sz="2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538709"/>
            <a:ext cx="2880320" cy="6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Идеальный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76056" y="551894"/>
            <a:ext cx="2880320" cy="6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>
                <a:latin typeface="Tahoma" pitchFamily="34" charset="0"/>
                <a:ea typeface="+mj-ea"/>
                <a:cs typeface="+mj-cs"/>
              </a:rPr>
              <a:t>Р</a:t>
            </a: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еальный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670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12899"/>
              </p:ext>
            </p:extLst>
          </p:nvPr>
        </p:nvGraphicFramePr>
        <p:xfrm>
          <a:off x="38100" y="908720"/>
          <a:ext cx="91408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Visio" r:id="rId4" imgW="6515167" imgH="2209825" progId="Visio.Drawing.11">
                  <p:embed/>
                </p:oleObj>
              </mc:Choice>
              <mc:Fallback>
                <p:oleObj name="Visio" r:id="rId4" imgW="6515167" imgH="22098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908720"/>
                        <a:ext cx="9140825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0" hangingPunct="0"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                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Взаимные преобразования ИН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↔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</a:t>
            </a:r>
            <a:endParaRPr kumimoji="0" lang="ru-RU" sz="24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039" y="4199103"/>
            <a:ext cx="9144000" cy="18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Любой источник электрической энергии можно </a:t>
            </a: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представить</a:t>
            </a: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, как в виде ИН, так в виде 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При любом представлении источник имеет одинаковое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R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.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  <a:p>
            <a:pPr marL="342900" indent="180000">
              <a:buFont typeface="Wingdings" panose="05000000000000000000" pitchFamily="2" charset="2"/>
              <a:buChar char="§"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400" i="1" noProof="0" dirty="0" smtClean="0">
                <a:latin typeface="Tahoma" pitchFamily="34" charset="0"/>
                <a:ea typeface="+mj-ea"/>
                <a:cs typeface="+mj-cs"/>
              </a:rPr>
              <a:t>измерение вольтметром в режиме ХХ дает значение </a:t>
            </a:r>
            <a:r>
              <a:rPr lang="en-US" sz="2400" i="1" noProof="0" dirty="0" smtClean="0">
                <a:latin typeface="Tahoma" pitchFamily="34" charset="0"/>
                <a:ea typeface="+mj-ea"/>
                <a:cs typeface="+mj-cs"/>
              </a:rPr>
              <a:t>E</a:t>
            </a:r>
            <a:r>
              <a:rPr lang="en-US" sz="2400" i="1" baseline="-25000" noProof="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noProof="0" dirty="0" smtClean="0"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Tahoma" pitchFamily="34" charset="0"/>
              </a:rPr>
              <a:t>,</a:t>
            </a:r>
            <a:endParaRPr lang="ru-RU" sz="2400" i="1" dirty="0">
              <a:latin typeface="Tahoma" pitchFamily="34" charset="0"/>
            </a:endParaRPr>
          </a:p>
          <a:p>
            <a:pPr marL="342900" lvl="0" indent="180000">
              <a:buFont typeface="Wingdings" panose="05000000000000000000" pitchFamily="2" charset="2"/>
              <a:buChar char="§"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 измерение амперметром в режиме КЗ дает значение 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I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+mj-cs"/>
              </a:rPr>
              <a:t>S</a:t>
            </a:r>
            <a:r>
              <a:rPr lang="en-US" sz="2400" i="1" dirty="0" smtClean="0">
                <a:latin typeface="Tahoma" pitchFamily="34" charset="0"/>
                <a:ea typeface="+mj-ea"/>
                <a:cs typeface="+mj-cs"/>
              </a:rPr>
              <a:t> , 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538709"/>
            <a:ext cx="2880320" cy="6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Реальный ИН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76056" y="551894"/>
            <a:ext cx="2880320" cy="6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+mj-cs"/>
              </a:rPr>
              <a:t>Реальный ИТ</a:t>
            </a:r>
            <a:endParaRPr lang="ru-RU" sz="2400" i="1" dirty="0" smtClean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39" y="60201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+mj-cs"/>
              </a:rPr>
              <a:t>Представление делают из соображений наибольшей близости к идеальному типу источника.</a:t>
            </a:r>
            <a:endParaRPr lang="ru-RU" sz="2400" i="1" dirty="0"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429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643938" cy="3683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ahoma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59" y="2204864"/>
            <a:ext cx="9144000" cy="2044824"/>
          </a:xfr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 тока и напряжения в диоде для СТ</a:t>
            </a:r>
            <a:endParaRPr lang="ru-RU" sz="5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8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894018"/>
              </p:ext>
            </p:extLst>
          </p:nvPr>
        </p:nvGraphicFramePr>
        <p:xfrm>
          <a:off x="7938" y="609996"/>
          <a:ext cx="9128125" cy="627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Visio" r:id="rId4" imgW="6515167" imgH="4305363" progId="Visio.Drawing.11">
                  <p:embed/>
                </p:oleObj>
              </mc:Choice>
              <mc:Fallback>
                <p:oleObj name="Visio" r:id="rId4" imgW="6515167" imgH="43053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609996"/>
                        <a:ext cx="9128125" cy="627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7.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uLnTx/>
                <a:uFillTx/>
              </a:rPr>
              <a:t>            </a:t>
            </a:r>
            <a:r>
              <a:rPr lang="ru-RU" sz="3200" dirty="0" smtClean="0"/>
              <a:t>Подключение ИН</a:t>
            </a:r>
            <a:r>
              <a:rPr lang="en-US" sz="3200" dirty="0" smtClean="0"/>
              <a:t> </a:t>
            </a:r>
            <a:r>
              <a:rPr lang="ru-RU" sz="3200" dirty="0" smtClean="0"/>
              <a:t>к диоду (1)</a:t>
            </a:r>
            <a:endParaRPr kumimoji="0" lang="ru-RU" sz="32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957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988</Words>
  <Application>Microsoft Office PowerPoint</Application>
  <PresentationFormat>Экран (4:3)</PresentationFormat>
  <Paragraphs>126</Paragraphs>
  <Slides>26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Tahoma</vt:lpstr>
      <vt:lpstr>Wingdings</vt:lpstr>
      <vt:lpstr>Тема Office</vt:lpstr>
      <vt:lpstr>Visio</vt:lpstr>
      <vt:lpstr>Equation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  ПОЛЯ  В ПОЛУПРОВОДНИКАХ</dc:title>
  <dc:creator>Brikman</dc:creator>
  <cp:lastModifiedBy>alex</cp:lastModifiedBy>
  <cp:revision>490</cp:revision>
  <dcterms:created xsi:type="dcterms:W3CDTF">2011-10-22T16:27:24Z</dcterms:created>
  <dcterms:modified xsi:type="dcterms:W3CDTF">2014-12-24T09:06:14Z</dcterms:modified>
</cp:coreProperties>
</file>