
<file path=[Content_Types].xml><?xml version="1.0" encoding="utf-8"?>
<Types xmlns="http://schemas.openxmlformats.org/package/2006/content-types">
  <Default Extension="vsd" ContentType="application/vnd.visio"/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1"/>
  </p:notesMasterIdLst>
  <p:sldIdLst>
    <p:sldId id="290" r:id="rId2"/>
    <p:sldId id="283" r:id="rId3"/>
    <p:sldId id="261" r:id="rId4"/>
    <p:sldId id="352" r:id="rId5"/>
    <p:sldId id="372" r:id="rId6"/>
    <p:sldId id="379" r:id="rId7"/>
    <p:sldId id="367" r:id="rId8"/>
    <p:sldId id="264" r:id="rId9"/>
    <p:sldId id="357" r:id="rId10"/>
    <p:sldId id="356" r:id="rId11"/>
    <p:sldId id="358" r:id="rId12"/>
    <p:sldId id="362" r:id="rId13"/>
    <p:sldId id="373" r:id="rId14"/>
    <p:sldId id="360" r:id="rId15"/>
    <p:sldId id="374" r:id="rId16"/>
    <p:sldId id="375" r:id="rId17"/>
    <p:sldId id="376" r:id="rId18"/>
    <p:sldId id="377" r:id="rId19"/>
    <p:sldId id="256" r:id="rId20"/>
    <p:sldId id="378" r:id="rId21"/>
    <p:sldId id="318" r:id="rId22"/>
    <p:sldId id="334" r:id="rId23"/>
    <p:sldId id="329" r:id="rId24"/>
    <p:sldId id="328" r:id="rId25"/>
    <p:sldId id="369" r:id="rId26"/>
    <p:sldId id="340" r:id="rId27"/>
    <p:sldId id="319" r:id="rId28"/>
    <p:sldId id="320" r:id="rId29"/>
    <p:sldId id="370" r:id="rId3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96" d="100"/>
          <a:sy n="96" d="100"/>
        </p:scale>
        <p:origin x="3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emf"/><Relationship Id="rId4" Type="http://schemas.openxmlformats.org/officeDocument/2006/relationships/image" Target="../media/image4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CFC20-CEF5-430D-BBF1-BABD3358ACA2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91FAF-BC83-4FDB-BDDE-34AC1E0F2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71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Объяснить – почему не получится с двумя каскадами.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19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16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Объяснить на примере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07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19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3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4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5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6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7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_________Microsoft_Visio_2003_20101.vsd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8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_________Microsoft_Visio_2003_20109.vsd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17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30.emf"/><Relationship Id="rId4" Type="http://schemas.openxmlformats.org/officeDocument/2006/relationships/oleObject" Target="../embeddings/_________Microsoft_Visio_2003_201010.vsd"/><Relationship Id="rId9" Type="http://schemas.openxmlformats.org/officeDocument/2006/relationships/image" Target="../media/image3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3.emf"/><Relationship Id="rId4" Type="http://schemas.openxmlformats.org/officeDocument/2006/relationships/oleObject" Target="../embeddings/_________Microsoft_Visio_2003_201011.vsd"/><Relationship Id="rId9" Type="http://schemas.openxmlformats.org/officeDocument/2006/relationships/image" Target="../media/image35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_________Microsoft_Visio_2003_201012.vsd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6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_________Microsoft_Visio_2003_201013.vsd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42.wmf"/><Relationship Id="rId4" Type="http://schemas.openxmlformats.org/officeDocument/2006/relationships/image" Target="../media/image39.emf"/><Relationship Id="rId9" Type="http://schemas.openxmlformats.org/officeDocument/2006/relationships/oleObject" Target="../embeddings/oleObject2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_________Microsoft_Visio_2003_201014.vsd"/><Relationship Id="rId4" Type="http://schemas.openxmlformats.org/officeDocument/2006/relationships/image" Target="../media/image4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_________Microsoft_Visio_2003_20102.vsd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62000" y="1600200"/>
            <a:ext cx="7772400" cy="3203575"/>
          </a:xfrm>
          <a:solidFill>
            <a:srgbClr val="0000CC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КУРСОВОЙ ПРОЕКТ</a:t>
            </a:r>
            <a:br>
              <a:rPr lang="ru-RU" dirty="0" smtClean="0"/>
            </a:br>
            <a:r>
              <a:rPr lang="ru-RU" dirty="0" smtClean="0"/>
              <a:t>"Расчет многокаскадного усилителя с ООС"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8.   Выводы по значению </a:t>
            </a:r>
            <a:r>
              <a:rPr lang="en-US" sz="3200" dirty="0"/>
              <a:t>K</a:t>
            </a:r>
            <a:r>
              <a:rPr lang="en-US" sz="3200" baseline="-25000" dirty="0"/>
              <a:t>UO</a:t>
            </a:r>
            <a:r>
              <a:rPr lang="ru-RU" sz="3200" dirty="0" smtClean="0"/>
              <a:t> после его расчета.</a:t>
            </a:r>
            <a:endParaRPr lang="ru-RU" sz="32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824072"/>
              </p:ext>
            </p:extLst>
          </p:nvPr>
        </p:nvGraphicFramePr>
        <p:xfrm>
          <a:off x="1600200" y="1905000"/>
          <a:ext cx="57531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84" name="Equation" r:id="rId3" imgW="3441600" imgH="482400" progId="Equation.DSMT4">
                  <p:embed/>
                </p:oleObj>
              </mc:Choice>
              <mc:Fallback>
                <p:oleObj name="Equation" r:id="rId3" imgW="34416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05000"/>
                        <a:ext cx="5753100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390366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значение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U0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превышает значение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хотя бы в </a:t>
            </a:r>
            <a:r>
              <a:rPr lang="ru-RU" sz="3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раз,</a:t>
            </a:r>
            <a:endParaRPr lang="en-US" sz="32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 задания </a:t>
            </a:r>
            <a:r>
              <a:rPr lang="ru-RU" sz="32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выполняются!!! </a:t>
            </a:r>
            <a:endParaRPr lang="ru-RU" sz="32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876800" y="1311275"/>
            <a:ext cx="1295400" cy="16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400800" y="1320800"/>
            <a:ext cx="2590800" cy="16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33600" y="1311274"/>
            <a:ext cx="2514600" cy="16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997752"/>
              </p:ext>
            </p:extLst>
          </p:nvPr>
        </p:nvGraphicFramePr>
        <p:xfrm>
          <a:off x="39688" y="1387475"/>
          <a:ext cx="902811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50" name="Equation" r:id="rId3" imgW="7162560" imgH="1041120" progId="Equation.DSMT4">
                  <p:embed/>
                </p:oleObj>
              </mc:Choice>
              <mc:Fallback>
                <p:oleObj name="Equation" r:id="rId3" imgW="716256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8" y="1387475"/>
                        <a:ext cx="9028112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dirty="0" smtClean="0"/>
              <a:t>9.      </a:t>
            </a:r>
            <a:r>
              <a:rPr lang="en-US" sz="3200" dirty="0" smtClean="0"/>
              <a:t>       </a:t>
            </a:r>
            <a:r>
              <a:rPr lang="ru-RU" sz="3200" dirty="0" smtClean="0"/>
              <a:t>Неизбежное отклонения значения 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U</a:t>
            </a:r>
            <a:r>
              <a:rPr lang="en-US" sz="3200" baseline="-25000" dirty="0"/>
              <a:t>R</a:t>
            </a:r>
            <a:r>
              <a:rPr lang="en-US" sz="3200" baseline="-25000" dirty="0" smtClean="0"/>
              <a:t>.</a:t>
            </a:r>
            <a:r>
              <a:rPr lang="ru-RU" sz="3200" baseline="-25000" dirty="0" smtClean="0"/>
              <a:t>ОС</a:t>
            </a:r>
            <a:endParaRPr lang="ru-RU" sz="3200" baseline="-25000" dirty="0"/>
          </a:p>
        </p:txBody>
      </p:sp>
      <p:graphicFrame>
        <p:nvGraphicFramePr>
          <p:cNvPr id="1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972752"/>
              </p:ext>
            </p:extLst>
          </p:nvPr>
        </p:nvGraphicFramePr>
        <p:xfrm>
          <a:off x="4560888" y="685800"/>
          <a:ext cx="16986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51" name="Equation" r:id="rId5" imgW="1015920" imgH="342720" progId="Equation.DSMT4">
                  <p:embed/>
                </p:oleObj>
              </mc:Choice>
              <mc:Fallback>
                <p:oleObj name="Equation" r:id="rId5" imgW="10159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685800"/>
                        <a:ext cx="169862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783439"/>
              </p:ext>
            </p:extLst>
          </p:nvPr>
        </p:nvGraphicFramePr>
        <p:xfrm>
          <a:off x="2797175" y="692149"/>
          <a:ext cx="5937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52" name="Equation" r:id="rId7" imgW="355320" imgH="342720" progId="Equation.DSMT4">
                  <p:embed/>
                </p:oleObj>
              </mc:Choice>
              <mc:Fallback>
                <p:oleObj name="Equation" r:id="rId7" imgW="3553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692149"/>
                        <a:ext cx="59372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0" y="385256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Ищите "слабое" место на входе или выходе</a:t>
            </a:r>
            <a:endParaRPr lang="ru-RU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275" y="458599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Где сильнее "садится" сигнал: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входной от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подключении усилителя,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выходной при подключении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226381"/>
              </p:ext>
            </p:extLst>
          </p:nvPr>
        </p:nvGraphicFramePr>
        <p:xfrm>
          <a:off x="7502525" y="641350"/>
          <a:ext cx="935038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53" name="Equation" r:id="rId9" imgW="558720" imgH="342720" progId="Equation.DSMT4">
                  <p:embed/>
                </p:oleObj>
              </mc:Choice>
              <mc:Fallback>
                <p:oleObj name="Equation" r:id="rId9" imgW="5587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2525" y="641350"/>
                        <a:ext cx="935038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30387"/>
              </p:ext>
            </p:extLst>
          </p:nvPr>
        </p:nvGraphicFramePr>
        <p:xfrm>
          <a:off x="6000750" y="3004955"/>
          <a:ext cx="169545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54" name="Equation" r:id="rId11" imgW="1015920" imgH="419040" progId="Equation.DSMT4">
                  <p:embed/>
                </p:oleObj>
              </mc:Choice>
              <mc:Fallback>
                <p:oleObj name="Equation" r:id="rId11" imgW="10159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3004955"/>
                        <a:ext cx="169545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3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6629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800" y="990600"/>
            <a:ext cx="6768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Принципы выбора конфигурации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dirty="0" smtClean="0"/>
              <a:t>10.      </a:t>
            </a:r>
            <a:r>
              <a:rPr lang="en-US" sz="3200" dirty="0" smtClean="0"/>
              <a:t>       </a:t>
            </a:r>
            <a:r>
              <a:rPr lang="ru-RU" sz="3200" dirty="0" smtClean="0"/>
              <a:t>Исходные данные в общем виде</a:t>
            </a:r>
            <a:endParaRPr lang="ru-RU" sz="32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64130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Всего каскадов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3,</a:t>
            </a:r>
            <a:endParaRPr lang="ru-RU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Один каскад – с ОК (ЭП),</a:t>
            </a: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Каскад с ОК </a:t>
            </a:r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может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быть входным.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2144136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ВЫВОДЫ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Всего может быть 8 сочетаний УК.</a:t>
            </a: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Каждое сочетание – УН с правильным типом ОС.</a:t>
            </a: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Ряд сочетаний можно сразу отбросить по очевидным причинам, исходя из численных значений показателей работы отдельных типов УК.</a:t>
            </a: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Выбор из оставшихся типов происходит с учетом требуемого значения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8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7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699361"/>
              </p:ext>
            </p:extLst>
          </p:nvPr>
        </p:nvGraphicFramePr>
        <p:xfrm>
          <a:off x="1147763" y="690563"/>
          <a:ext cx="7145337" cy="610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78" name="Visio" r:id="rId3" imgW="4848208" imgH="4133797" progId="Visio.Drawing.11">
                  <p:embed/>
                </p:oleObj>
              </mc:Choice>
              <mc:Fallback>
                <p:oleObj name="Visio" r:id="rId3" imgW="4848208" imgH="413379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690563"/>
                        <a:ext cx="7145337" cy="610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.  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Общая структура многокаскадного усилителя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1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672803"/>
              </p:ext>
            </p:extLst>
          </p:nvPr>
        </p:nvGraphicFramePr>
        <p:xfrm>
          <a:off x="1141413" y="679450"/>
          <a:ext cx="7159625" cy="612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3" name="Visio" r:id="rId3" imgW="4857120" imgH="4150080" progId="Visio.Drawing.11">
                  <p:embed/>
                </p:oleObj>
              </mc:Choice>
              <mc:Fallback>
                <p:oleObj name="Visio" r:id="rId3" imgW="4857120" imgH="41500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679450"/>
                        <a:ext cx="7159625" cy="612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12.                   С</a:t>
            </a:r>
            <a:r>
              <a:rPr lang="ru-RU" sz="3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труктура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ОЭ-ОЭ-ОК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184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027677"/>
              </p:ext>
            </p:extLst>
          </p:nvPr>
        </p:nvGraphicFramePr>
        <p:xfrm>
          <a:off x="1141413" y="679450"/>
          <a:ext cx="7159625" cy="612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7" name="Visio" r:id="rId3" imgW="4857120" imgH="4150080" progId="Visio.Drawing.11">
                  <p:embed/>
                </p:oleObj>
              </mc:Choice>
              <mc:Fallback>
                <p:oleObj name="Visio" r:id="rId3" imgW="4857120" imgH="41500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679450"/>
                        <a:ext cx="7159625" cy="612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13.                   С</a:t>
            </a:r>
            <a:r>
              <a:rPr lang="ru-RU" sz="3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труктура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ОЭ-ОК-ОЭ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180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920351"/>
              </p:ext>
            </p:extLst>
          </p:nvPr>
        </p:nvGraphicFramePr>
        <p:xfrm>
          <a:off x="1141413" y="679450"/>
          <a:ext cx="7159625" cy="612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1" name="Visio" r:id="rId3" imgW="4857120" imgH="4150080" progId="Visio.Drawing.11">
                  <p:embed/>
                </p:oleObj>
              </mc:Choice>
              <mc:Fallback>
                <p:oleObj name="Visio" r:id="rId3" imgW="4857120" imgH="41500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679450"/>
                        <a:ext cx="7159625" cy="612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14.                   С</a:t>
            </a:r>
            <a:r>
              <a:rPr lang="ru-RU" sz="3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труктура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ОИ-ОЭ-ОК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335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164025"/>
              </p:ext>
            </p:extLst>
          </p:nvPr>
        </p:nvGraphicFramePr>
        <p:xfrm>
          <a:off x="1141413" y="679450"/>
          <a:ext cx="7159625" cy="612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4" name="Visio" r:id="rId3" imgW="4857120" imgH="4150080" progId="Visio.Drawing.11">
                  <p:embed/>
                </p:oleObj>
              </mc:Choice>
              <mc:Fallback>
                <p:oleObj name="Visio" r:id="rId3" imgW="4857120" imgH="41500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679450"/>
                        <a:ext cx="7159625" cy="612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15.                   С</a:t>
            </a:r>
            <a:r>
              <a:rPr lang="ru-RU" sz="3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труктура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ОИ-ОК-ОЭ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920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438400"/>
            <a:ext cx="9144000" cy="2057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РАСЧЕТ ТОКА ПОКОЯ </a:t>
            </a:r>
            <a:br>
              <a:rPr lang="ru-RU" dirty="0" smtClean="0"/>
            </a:br>
            <a:r>
              <a:rPr lang="ru-RU" dirty="0" smtClean="0"/>
              <a:t>ВЫХОДНОГО КАСКАДА УК3</a:t>
            </a: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СОПРОТИВЛЕНИЙ В ЦЕПИ ООС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1                </a:t>
            </a:r>
            <a:r>
              <a:rPr lang="en-US" sz="3200" dirty="0" smtClean="0"/>
              <a:t>    </a:t>
            </a:r>
            <a:r>
              <a:rPr lang="ru-RU" sz="3200" dirty="0" smtClean="0"/>
              <a:t>Исходные данные к проекту</a:t>
            </a:r>
            <a:endParaRPr lang="ru-RU" sz="3200" baseline="-25000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009120"/>
              </p:ext>
            </p:extLst>
          </p:nvPr>
        </p:nvGraphicFramePr>
        <p:xfrm>
          <a:off x="6350" y="974725"/>
          <a:ext cx="8877300" cy="335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0" name="Visio" r:id="rId4" imgW="3547800" imgH="1346400" progId="Visio.Drawing.11">
                  <p:embed/>
                </p:oleObj>
              </mc:Choice>
              <mc:Fallback>
                <p:oleObj name="Visio" r:id="rId4" imgW="3547800" imgH="1346400" progId="Visio.Drawing.11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" y="974725"/>
                        <a:ext cx="8877300" cy="335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" y="418248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u="sng" dirty="0" smtClean="0"/>
              <a:t>Дополнительные данные</a:t>
            </a:r>
            <a:r>
              <a:rPr lang="en-US" sz="3200" i="1" u="sng" dirty="0" smtClean="0"/>
              <a:t> </a:t>
            </a:r>
            <a:r>
              <a:rPr lang="ru-RU" sz="3200" i="1" u="sng" dirty="0" smtClean="0"/>
              <a:t>(получить из </a:t>
            </a:r>
            <a:r>
              <a:rPr lang="en-US" sz="3200" i="1" u="sng" dirty="0" smtClean="0"/>
              <a:t>EWB)</a:t>
            </a:r>
            <a:endParaRPr lang="ru-RU" sz="3200" i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0" y="4876800"/>
            <a:ext cx="2677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Для БТ:  </a:t>
            </a:r>
            <a:r>
              <a:rPr lang="en-US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h21E</a:t>
            </a:r>
            <a:endParaRPr lang="ru-RU" sz="32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04540" y="5638800"/>
            <a:ext cx="336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Для ПТ:  </a:t>
            </a:r>
            <a:r>
              <a:rPr lang="en-US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3200" b="1" baseline="-250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D0</a:t>
            </a:r>
            <a:r>
              <a:rPr lang="en-US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</a:t>
            </a:r>
            <a:r>
              <a:rPr lang="en-US" sz="3200" b="1" baseline="-250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GS0</a:t>
            </a:r>
            <a:endParaRPr lang="ru-RU" sz="3200" b="1" baseline="-250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212703"/>
              </p:ext>
            </p:extLst>
          </p:nvPr>
        </p:nvGraphicFramePr>
        <p:xfrm>
          <a:off x="1147763" y="690563"/>
          <a:ext cx="7145337" cy="610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1" name="Visio" r:id="rId3" imgW="4848208" imgH="4133797" progId="Visio.Drawing.11">
                  <p:embed/>
                </p:oleObj>
              </mc:Choice>
              <mc:Fallback>
                <p:oleObj name="Visio" r:id="rId3" imgW="4848208" imgH="413379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690563"/>
                        <a:ext cx="7145337" cy="610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16.                   Основа для выбора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OP.3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и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OC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17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17.                  Расчет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E12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и коррекция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OC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62425"/>
              </p:ext>
            </p:extLst>
          </p:nvPr>
        </p:nvGraphicFramePr>
        <p:xfrm>
          <a:off x="-304800" y="990600"/>
          <a:ext cx="4618038" cy="601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1" name="Visio" r:id="rId3" imgW="2181240" imgH="2859120" progId="Visio.Drawing.11">
                  <p:embed/>
                </p:oleObj>
              </mc:Choice>
              <mc:Fallback>
                <p:oleObj name="Visio" r:id="rId3" imgW="2181240" imgH="2859120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04800" y="990600"/>
                        <a:ext cx="4618038" cy="601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329847"/>
              </p:ext>
            </p:extLst>
          </p:nvPr>
        </p:nvGraphicFramePr>
        <p:xfrm>
          <a:off x="4532313" y="817563"/>
          <a:ext cx="357187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2" name="Equation" r:id="rId5" imgW="2781000" imgH="1041120" progId="Equation.DSMT4">
                  <p:embed/>
                </p:oleObj>
              </mc:Choice>
              <mc:Fallback>
                <p:oleObj name="Equation" r:id="rId5" imgW="2781000" imgH="10411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817563"/>
                        <a:ext cx="3571875" cy="13525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877387"/>
              </p:ext>
            </p:extLst>
          </p:nvPr>
        </p:nvGraphicFramePr>
        <p:xfrm>
          <a:off x="3944938" y="2336800"/>
          <a:ext cx="474821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3" name="Equation" r:id="rId7" imgW="3695400" imgH="545760" progId="Equation.DSMT4">
                  <p:embed/>
                </p:oleObj>
              </mc:Choice>
              <mc:Fallback>
                <p:oleObj name="Equation" r:id="rId7" imgW="369540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938" y="2336800"/>
                        <a:ext cx="4748212" cy="709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021693"/>
              </p:ext>
            </p:extLst>
          </p:nvPr>
        </p:nvGraphicFramePr>
        <p:xfrm>
          <a:off x="2940050" y="5883275"/>
          <a:ext cx="539908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4" name="Equation" r:id="rId9" imgW="4203360" imgH="583920" progId="Equation.DSMT4">
                  <p:embed/>
                </p:oleObj>
              </mc:Choice>
              <mc:Fallback>
                <p:oleObj name="Equation" r:id="rId9" imgW="420336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5883275"/>
                        <a:ext cx="5399088" cy="758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533400"/>
            <a:ext cx="8915400" cy="5562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АНАЛИЗ ВЫХОДНЫХ ЦЕПЕЙ УК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Цель – выбор значений: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4400" baseline="-2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</a:t>
            </a: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для УК-ОЭ,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4400" baseline="-2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</a:t>
            </a: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для УК-ОК,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4400" baseline="-2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</a:t>
            </a: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для УК-ОИ.</a:t>
            </a:r>
            <a:endParaRPr kumimoji="0" lang="ru-RU" sz="44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144000" cy="487363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Исходные данные для выходной цепи ОК (ЭП)</a:t>
            </a:r>
            <a:endParaRPr lang="ru-RU" sz="3200" baseline="-2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63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243635"/>
              </p:ext>
            </p:extLst>
          </p:nvPr>
        </p:nvGraphicFramePr>
        <p:xfrm>
          <a:off x="1905000" y="639762"/>
          <a:ext cx="6767513" cy="357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3" name="Visio" r:id="rId4" imgW="4371857" imgH="2514592" progId="Visio.Drawing.11">
                  <p:embed/>
                </p:oleObj>
              </mc:Choice>
              <mc:Fallback>
                <p:oleObj name="Visio" r:id="rId4" imgW="4371857" imgH="2514592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639762"/>
                        <a:ext cx="6767513" cy="357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944390"/>
              </p:ext>
            </p:extLst>
          </p:nvPr>
        </p:nvGraphicFramePr>
        <p:xfrm>
          <a:off x="665163" y="4246563"/>
          <a:ext cx="78136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4" name="Equation" r:id="rId6" imgW="6083280" imgH="583920" progId="Equation.DSMT4">
                  <p:embed/>
                </p:oleObj>
              </mc:Choice>
              <mc:Fallback>
                <p:oleObj name="Equation" r:id="rId6" imgW="608328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4246563"/>
                        <a:ext cx="7813675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690164"/>
              </p:ext>
            </p:extLst>
          </p:nvPr>
        </p:nvGraphicFramePr>
        <p:xfrm>
          <a:off x="657225" y="5181600"/>
          <a:ext cx="691832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5" name="Equation" r:id="rId8" imgW="5384520" imgH="1028520" progId="Equation.DSMT4">
                  <p:embed/>
                </p:oleObj>
              </mc:Choice>
              <mc:Fallback>
                <p:oleObj name="Equation" r:id="rId8" imgW="538452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5181600"/>
                        <a:ext cx="6918325" cy="133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838200"/>
            <a:ext cx="8686800" cy="52578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037962"/>
              </p:ext>
            </p:extLst>
          </p:nvPr>
        </p:nvGraphicFramePr>
        <p:xfrm>
          <a:off x="-175591" y="624060"/>
          <a:ext cx="6076950" cy="493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8" name="Visio" r:id="rId4" imgW="4086208" imgH="3314603" progId="Visio.Drawing.11">
                  <p:embed/>
                </p:oleObj>
              </mc:Choice>
              <mc:Fallback>
                <p:oleObj name="Visio" r:id="rId4" imgW="4086208" imgH="3314603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5591" y="624060"/>
                        <a:ext cx="6076950" cy="493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98917"/>
              </p:ext>
            </p:extLst>
          </p:nvPr>
        </p:nvGraphicFramePr>
        <p:xfrm>
          <a:off x="1357313" y="5075238"/>
          <a:ext cx="6926262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9" name="Equation" r:id="rId6" imgW="5740200" imgH="482400" progId="Equation.DSMT4">
                  <p:embed/>
                </p:oleObj>
              </mc:Choice>
              <mc:Fallback>
                <p:oleObj name="Equation" r:id="rId6" imgW="57402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5075238"/>
                        <a:ext cx="6926262" cy="5889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607650"/>
              </p:ext>
            </p:extLst>
          </p:nvPr>
        </p:nvGraphicFramePr>
        <p:xfrm>
          <a:off x="49213" y="5816600"/>
          <a:ext cx="88646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10" name="Equation" r:id="rId8" imgW="7467480" imgH="749160" progId="Equation.DSMT4">
                  <p:embed/>
                </p:oleObj>
              </mc:Choice>
              <mc:Fallback>
                <p:oleObj name="Equation" r:id="rId8" imgW="746748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3" y="5816600"/>
                        <a:ext cx="8864600" cy="9001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Заголовок 2"/>
          <p:cNvSpPr txBox="1">
            <a:spLocks/>
          </p:cNvSpPr>
          <p:nvPr/>
        </p:nvSpPr>
        <p:spPr>
          <a:xfrm>
            <a:off x="0" y="76200"/>
            <a:ext cx="9144000" cy="487363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   Исходные данные для выходной цепи ОЭ</a:t>
            </a:r>
            <a:endParaRPr lang="ru-RU" sz="3200" baseline="-2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305589"/>
              </p:ext>
            </p:extLst>
          </p:nvPr>
        </p:nvGraphicFramePr>
        <p:xfrm>
          <a:off x="2057400" y="606643"/>
          <a:ext cx="5334000" cy="4334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47" name="Visio" r:id="rId3" imgW="4086208" imgH="3314603" progId="Visio.Drawing.11">
                  <p:embed/>
                </p:oleObj>
              </mc:Choice>
              <mc:Fallback>
                <p:oleObj name="Visio" r:id="rId3" imgW="4086208" imgH="331460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606643"/>
                        <a:ext cx="5334000" cy="4334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375615"/>
              </p:ext>
            </p:extLst>
          </p:nvPr>
        </p:nvGraphicFramePr>
        <p:xfrm>
          <a:off x="3194050" y="4926013"/>
          <a:ext cx="2759075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48" name="Equation" r:id="rId5" imgW="1803240" imgH="482400" progId="Equation.DSMT4">
                  <p:embed/>
                </p:oleObj>
              </mc:Choice>
              <mc:Fallback>
                <p:oleObj name="Equation" r:id="rId5" imgW="18032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4926013"/>
                        <a:ext cx="2759075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Заголовок 2"/>
          <p:cNvSpPr txBox="1">
            <a:spLocks/>
          </p:cNvSpPr>
          <p:nvPr/>
        </p:nvSpPr>
        <p:spPr>
          <a:xfrm>
            <a:off x="0" y="0"/>
            <a:ext cx="9144000" cy="487363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      Исходные данные для входной цепи ОИ</a:t>
            </a:r>
            <a:endParaRPr lang="ru-RU" sz="3200" baseline="-2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753954"/>
              </p:ext>
            </p:extLst>
          </p:nvPr>
        </p:nvGraphicFramePr>
        <p:xfrm>
          <a:off x="1053548" y="5867400"/>
          <a:ext cx="701357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49" name="Equation" r:id="rId7" imgW="4584600" imgH="545760" progId="Equation.DSMT4">
                  <p:embed/>
                </p:oleObj>
              </mc:Choice>
              <mc:Fallback>
                <p:oleObj name="Equation" r:id="rId7" imgW="458460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548" y="5867400"/>
                        <a:ext cx="7013575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87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533400"/>
            <a:ext cx="8915400" cy="5562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РАСЧЕТ КАСКАДА С ОИ-ПТ</a:t>
            </a:r>
            <a:endParaRPr kumimoji="0" lang="ru-RU" sz="60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15240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21.                           Каскад с ОИ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-1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4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217679"/>
              </p:ext>
            </p:extLst>
          </p:nvPr>
        </p:nvGraphicFramePr>
        <p:xfrm>
          <a:off x="-152400" y="656501"/>
          <a:ext cx="3954498" cy="424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2" name="Visio" r:id="rId3" imgW="2057535" imgH="2190642" progId="Visio.Drawing.11">
                  <p:embed/>
                </p:oleObj>
              </mc:Choice>
              <mc:Fallback>
                <p:oleObj name="Visio" r:id="rId3" imgW="2057535" imgH="2190642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2400" y="656501"/>
                        <a:ext cx="3954498" cy="4246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2743200" y="850899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S1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определили из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(см. №17)</a:t>
            </a:r>
          </a:p>
        </p:txBody>
      </p:sp>
      <p:graphicFrame>
        <p:nvGraphicFramePr>
          <p:cNvPr id="4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243507"/>
              </p:ext>
            </p:extLst>
          </p:nvPr>
        </p:nvGraphicFramePr>
        <p:xfrm>
          <a:off x="3733800" y="2436891"/>
          <a:ext cx="461168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3" name="Equation" r:id="rId5" imgW="1854000" imgH="495000" progId="Equation.DSMT4">
                  <p:embed/>
                </p:oleObj>
              </mc:Choice>
              <mc:Fallback>
                <p:oleObj name="Equation" r:id="rId5" imgW="18540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36891"/>
                        <a:ext cx="4611687" cy="123348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2743200" y="1914475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D.OP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определили из уравнения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91643" y="3683389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Определение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ru-RU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см. №20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12541" y="4627638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Определение крутизны и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endParaRPr lang="ru-RU" sz="2800" i="1" baseline="-25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226594"/>
              </p:ext>
            </p:extLst>
          </p:nvPr>
        </p:nvGraphicFramePr>
        <p:xfrm>
          <a:off x="1295400" y="5425479"/>
          <a:ext cx="3184525" cy="1125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4" name="Equation" r:id="rId7" imgW="1371600" imgH="495000" progId="Equation.DSMT4">
                  <p:embed/>
                </p:oleObj>
              </mc:Choice>
              <mc:Fallback>
                <p:oleObj name="Equation" r:id="rId7" imgW="13716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425479"/>
                        <a:ext cx="3184525" cy="11250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22217"/>
              </p:ext>
            </p:extLst>
          </p:nvPr>
        </p:nvGraphicFramePr>
        <p:xfrm>
          <a:off x="5534025" y="5461000"/>
          <a:ext cx="3330575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5" name="Equation" r:id="rId9" imgW="3835080" imgH="1104840" progId="Equation.DSMT4">
                  <p:embed/>
                </p:oleObj>
              </mc:Choice>
              <mc:Fallback>
                <p:oleObj name="Equation" r:id="rId9" imgW="383508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5461000"/>
                        <a:ext cx="3330575" cy="9699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22.     Каскад с ОИ – 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(почему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он может быть лучше?)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0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696931"/>
              </p:ext>
            </p:extLst>
          </p:nvPr>
        </p:nvGraphicFramePr>
        <p:xfrm>
          <a:off x="3650216" y="3673487"/>
          <a:ext cx="3505200" cy="110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99" name="Equation" r:id="rId3" imgW="3530520" imgH="1104840" progId="Equation.DSMT4">
                  <p:embed/>
                </p:oleObj>
              </mc:Choice>
              <mc:Fallback>
                <p:oleObj name="Equation" r:id="rId3" imgW="3530520" imgH="11048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0216" y="3673487"/>
                        <a:ext cx="3505200" cy="1108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44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697305"/>
              </p:ext>
            </p:extLst>
          </p:nvPr>
        </p:nvGraphicFramePr>
        <p:xfrm>
          <a:off x="3175" y="842963"/>
          <a:ext cx="3368995" cy="441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00" name="Visio" r:id="rId5" imgW="2243520" imgH="2928960" progId="Visio.Drawing.11">
                  <p:embed/>
                </p:oleObj>
              </mc:Choice>
              <mc:Fallback>
                <p:oleObj name="Visio" r:id="rId5" imgW="2243520" imgH="2928960" progId="Visio.Drawing.11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" y="842963"/>
                        <a:ext cx="3368995" cy="4414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133600" y="1239837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Можно увеличить </a:t>
            </a:r>
            <a:endParaRPr lang="en-US" sz="24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общее значение</a:t>
            </a:r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S1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=RS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+R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S12</a:t>
            </a:r>
            <a:endParaRPr lang="ru-RU" sz="24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00400" y="769644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S1</a:t>
            </a:r>
            <a:r>
              <a:rPr lang="ru-RU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определили из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(см. №17)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19400" y="2714756"/>
            <a:ext cx="4322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Согласно №20 можно увеличить значение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D1</a:t>
            </a:r>
            <a:endParaRPr lang="ru-RU" sz="24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19400" y="1925283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При этом</a:t>
            </a:r>
            <a:r>
              <a:rPr lang="ru-RU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уменьшится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значение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D.OP</a:t>
            </a:r>
            <a:r>
              <a:rPr lang="ru-RU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крутизны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68" y="507072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рост значения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будет хотя бы на (15 – 20)% больше, чем в №20 то такая схема имеет смысл.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61" y="5883097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эти действия имеют смысл, </a:t>
            </a:r>
          </a:p>
          <a:p>
            <a:pPr algn="ctr"/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если выбрана структура №15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Что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можно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посоветовать для расчета каскада с ПТ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Заголовок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1. Каскад с ПТ входной, поэтому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рассчитывается последним: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3" name="Заголовок 2"/>
          <p:cNvSpPr txBox="1">
            <a:spLocks/>
          </p:cNvSpPr>
          <p:nvPr/>
        </p:nvSpPr>
        <p:spPr>
          <a:xfrm>
            <a:off x="-33130" y="1076739"/>
            <a:ext cx="9144000" cy="20325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уже известно значение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H1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= R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IN2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,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800" noProof="0" dirty="0" smtClean="0">
                <a:latin typeface="+mj-lt"/>
                <a:ea typeface="+mj-ea"/>
                <a:cs typeface="+mj-cs"/>
              </a:rPr>
              <a:t>уже известно значение </a:t>
            </a:r>
            <a:r>
              <a:rPr lang="en-US" sz="2800" noProof="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noProof="0" dirty="0" smtClean="0">
                <a:latin typeface="+mj-lt"/>
                <a:ea typeface="+mj-ea"/>
                <a:cs typeface="+mj-cs"/>
              </a:rPr>
              <a:t>U2</a:t>
            </a:r>
            <a:r>
              <a:rPr lang="en-US" sz="2800" noProof="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noProof="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noProof="0" dirty="0" smtClean="0">
                <a:latin typeface="+mj-lt"/>
                <a:ea typeface="+mj-ea"/>
                <a:cs typeface="+mj-cs"/>
              </a:rPr>
              <a:t>U3</a:t>
            </a:r>
            <a:r>
              <a:rPr lang="en-US" sz="2800" noProof="0" dirty="0" smtClean="0">
                <a:latin typeface="+mj-lt"/>
                <a:ea typeface="+mj-ea"/>
                <a:cs typeface="+mj-cs"/>
              </a:rPr>
              <a:t>,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sz="2800" noProof="0" dirty="0" smtClean="0">
                <a:latin typeface="+mj-lt"/>
                <a:ea typeface="+mj-ea"/>
                <a:cs typeface="+mj-cs"/>
              </a:rPr>
              <a:t>известно, что </a:t>
            </a:r>
            <a:r>
              <a:rPr lang="en-US" sz="2800" noProof="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noProof="0" dirty="0" smtClean="0">
                <a:latin typeface="+mj-lt"/>
                <a:ea typeface="+mj-ea"/>
                <a:cs typeface="+mj-cs"/>
              </a:rPr>
              <a:t>U1</a:t>
            </a:r>
            <a:r>
              <a:rPr lang="en-US" sz="2800" dirty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U2</a:t>
            </a:r>
            <a:r>
              <a:rPr lang="en-US" sz="2800" dirty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dirty="0">
                <a:latin typeface="+mj-lt"/>
                <a:ea typeface="+mj-ea"/>
                <a:cs typeface="+mj-cs"/>
              </a:rPr>
              <a:t>U3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,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должно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быть ≥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20</a:t>
            </a:r>
            <a:r>
              <a:rPr lang="en-US" sz="280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U.NOM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.</a:t>
            </a:r>
            <a:endParaRPr lang="en-US" sz="2800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44" name="Заголовок 2"/>
          <p:cNvSpPr txBox="1">
            <a:spLocks/>
          </p:cNvSpPr>
          <p:nvPr/>
        </p:nvSpPr>
        <p:spPr>
          <a:xfrm>
            <a:off x="-33130" y="2920448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2. Можно определить минимально допустимое значение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K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U1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: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272707"/>
              </p:ext>
            </p:extLst>
          </p:nvPr>
        </p:nvGraphicFramePr>
        <p:xfrm>
          <a:off x="2133600" y="3381581"/>
          <a:ext cx="448786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9" name="Equation" r:id="rId3" imgW="3492360" imgH="711000" progId="Equation.DSMT4">
                  <p:embed/>
                </p:oleObj>
              </mc:Choice>
              <mc:Fallback>
                <p:oleObj name="Equation" r:id="rId3" imgW="34923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381581"/>
                        <a:ext cx="4487862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Заголовок 2"/>
          <p:cNvSpPr txBox="1">
            <a:spLocks/>
          </p:cNvSpPr>
          <p:nvPr/>
        </p:nvSpPr>
        <p:spPr>
          <a:xfrm>
            <a:off x="0" y="4225785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Выбирается значение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OC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(3 </a:t>
            </a:r>
            <a:r>
              <a:rPr lang="ru-RU" sz="280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</a:t>
            </a:r>
            <a:r>
              <a:rPr lang="en-US" sz="280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5)</a:t>
            </a:r>
            <a:r>
              <a:rPr lang="en-US" sz="280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H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, не меньше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~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3k</a:t>
            </a:r>
            <a:r>
              <a:rPr lang="el-GR" sz="2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Ω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   </a:t>
            </a:r>
            <a:endParaRPr kumimoji="0" lang="ru-RU" sz="280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7" name="Заголовок 2"/>
          <p:cNvSpPr txBox="1">
            <a:spLocks/>
          </p:cNvSpPr>
          <p:nvPr/>
        </p:nvSpPr>
        <p:spPr>
          <a:xfrm>
            <a:off x="-33130" y="5179941"/>
            <a:ext cx="9144000" cy="16780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lvl="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выбирается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значение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S1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=</a:t>
            </a: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OC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/K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U.NOM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, </a:t>
            </a:r>
            <a:endParaRPr lang="en-US" sz="2800" noProof="0" dirty="0" smtClean="0">
              <a:latin typeface="+mj-lt"/>
              <a:ea typeface="+mj-ea"/>
              <a:cs typeface="+mj-cs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если после расчетов получилось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D1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&lt; 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IN2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,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а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U1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небольшой, то можно увеличивать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I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D1.OP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,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все увеличение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S1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уже "прячется в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S11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под С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S1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en-US" sz="2800" noProof="0" dirty="0" smtClean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361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Обязательная </a:t>
            </a:r>
            <a:r>
              <a:rPr lang="ru-RU" sz="3200" dirty="0" smtClean="0"/>
              <a:t>структура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усилителя (без цепи ООС)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2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602817"/>
              </p:ext>
            </p:extLst>
          </p:nvPr>
        </p:nvGraphicFramePr>
        <p:xfrm>
          <a:off x="17463" y="625475"/>
          <a:ext cx="9180512" cy="309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Visio" r:id="rId4" imgW="3943249" imgH="1333622" progId="Visio.Drawing.11">
                  <p:embed/>
                </p:oleObj>
              </mc:Choice>
              <mc:Fallback>
                <p:oleObj name="Visio" r:id="rId4" imgW="3943249" imgH="1333622" progId="Visio.Drawing.11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625475"/>
                        <a:ext cx="9180512" cy="3090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Заголовок 2"/>
          <p:cNvSpPr txBox="1">
            <a:spLocks/>
          </p:cNvSpPr>
          <p:nvPr/>
        </p:nvSpPr>
        <p:spPr>
          <a:xfrm>
            <a:off x="228600" y="4267200"/>
            <a:ext cx="86868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+mj-lt"/>
                <a:ea typeface="+mj-ea"/>
                <a:cs typeface="+mj-cs"/>
              </a:rPr>
              <a:t>Порядок </a:t>
            </a:r>
            <a:r>
              <a:rPr lang="ru-RU" sz="3200" i="1" dirty="0" smtClean="0">
                <a:latin typeface="+mj-lt"/>
                <a:ea typeface="+mj-ea"/>
                <a:cs typeface="+mj-cs"/>
              </a:rPr>
              <a:t>индекса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  резистора: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название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электрода -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,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C, B, D, S, G</a:t>
            </a:r>
            <a:endParaRPr kumimoji="0" lang="ru-RU" sz="32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aseline="0" dirty="0" smtClean="0">
                <a:latin typeface="+mj-lt"/>
                <a:ea typeface="+mj-ea"/>
                <a:cs typeface="+mj-cs"/>
              </a:rPr>
              <a:t>№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 каскада,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№ резистора, если их больше одного.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+mj-lt"/>
                <a:ea typeface="+mj-ea"/>
                <a:cs typeface="+mj-cs"/>
              </a:rPr>
              <a:t>ПРИМЕРЫ: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3200" baseline="-25000" dirty="0" smtClean="0">
                <a:latin typeface="+mj-lt"/>
                <a:ea typeface="+mj-ea"/>
                <a:cs typeface="+mj-cs"/>
              </a:rPr>
              <a:t>E</a:t>
            </a:r>
            <a:r>
              <a:rPr lang="ru-RU" sz="3200" baseline="-25000" dirty="0" smtClean="0">
                <a:latin typeface="+mj-lt"/>
                <a:ea typeface="+mj-ea"/>
                <a:cs typeface="+mj-cs"/>
              </a:rPr>
              <a:t>2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3200" baseline="-25000" dirty="0" smtClean="0">
                <a:latin typeface="+mj-lt"/>
                <a:ea typeface="+mj-ea"/>
                <a:cs typeface="+mj-cs"/>
              </a:rPr>
              <a:t>B</a:t>
            </a:r>
            <a:r>
              <a:rPr lang="ru-RU" sz="3200" baseline="-25000" dirty="0" smtClean="0">
                <a:latin typeface="+mj-lt"/>
                <a:ea typeface="+mj-ea"/>
                <a:cs typeface="+mj-cs"/>
              </a:rPr>
              <a:t>11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 и т.п.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Заголовок 2"/>
          <p:cNvSpPr txBox="1">
            <a:spLocks/>
          </p:cNvSpPr>
          <p:nvPr/>
        </p:nvSpPr>
        <p:spPr>
          <a:xfrm>
            <a:off x="0" y="35814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Ожидаемый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тип ООС – последовательная по напряжению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  3</a:t>
            </a:r>
            <a:r>
              <a:rPr lang="ru-RU" sz="3200" dirty="0" smtClean="0"/>
              <a:t>.           </a:t>
            </a:r>
            <a:r>
              <a:rPr lang="en-US" sz="3200" dirty="0" smtClean="0"/>
              <a:t> </a:t>
            </a:r>
            <a:r>
              <a:rPr lang="ru-RU" sz="3200" dirty="0" smtClean="0"/>
              <a:t> Общий порядок</a:t>
            </a:r>
            <a:r>
              <a:rPr lang="en-US" sz="3200" dirty="0" smtClean="0"/>
              <a:t> </a:t>
            </a: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"бумажных"</a:t>
            </a:r>
            <a:r>
              <a:rPr lang="ru-RU" sz="3200" dirty="0" smtClean="0"/>
              <a:t>  действий.</a:t>
            </a:r>
            <a:endParaRPr lang="ru-RU" sz="32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0" y="0"/>
            <a:ext cx="9144000" cy="3238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Исходные данные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sz="3200" b="1" baseline="-250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H.MAX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осле анализа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получили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получили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H.MAX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/E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3200" noProof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приняли в схеме</a:t>
            </a:r>
            <a:r>
              <a:rPr lang="ru-RU" sz="3200" b="1" noProof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3200" b="1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</a:t>
            </a:r>
            <a:r>
              <a:rPr lang="ru-RU" sz="3200" b="1" baseline="-25000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</a:t>
            </a:r>
            <a:r>
              <a:rPr lang="ru-RU" sz="3200" b="1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noProof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ru-RU" sz="3200" b="1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3200" b="1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/K</a:t>
            </a:r>
            <a:r>
              <a:rPr lang="en-US" sz="3200" b="1" baseline="-25000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3200" noProof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-9525" y="3867150"/>
            <a:ext cx="9144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Заголовок 2"/>
          <p:cNvSpPr txBox="1">
            <a:spLocks/>
          </p:cNvSpPr>
          <p:nvPr/>
        </p:nvSpPr>
        <p:spPr>
          <a:xfrm>
            <a:off x="0" y="2209800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Выбор конфигурации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исходя из значений: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4" name="Заголовок 2"/>
          <p:cNvSpPr txBox="1">
            <a:spLocks/>
          </p:cNvSpPr>
          <p:nvPr/>
        </p:nvSpPr>
        <p:spPr>
          <a:xfrm>
            <a:off x="-9525" y="3133725"/>
            <a:ext cx="9144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Расчет схемы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получение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</a:t>
            </a:r>
            <a:endParaRPr lang="ru-RU" sz="3200" b="1" baseline="-250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b="1" u="sng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Creative actions – finished!!!</a:t>
            </a:r>
            <a:endParaRPr lang="en-US" sz="32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Заголовок 2"/>
          <p:cNvSpPr txBox="1">
            <a:spLocks/>
          </p:cNvSpPr>
          <p:nvPr/>
        </p:nvSpPr>
        <p:spPr>
          <a:xfrm>
            <a:off x="152400" y="5210175"/>
            <a:ext cx="9144000" cy="1266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Расчет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показателей для схемы 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ООС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2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b="1" baseline="-25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0.ОС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ru-RU" sz="3200" b="1" baseline="-25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.ОС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UH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.ОС</a:t>
            </a:r>
            <a:endParaRPr lang="ru-RU" sz="3200" b="1" baseline="-25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sz="32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32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Заголовок 2"/>
          <p:cNvSpPr txBox="1">
            <a:spLocks/>
          </p:cNvSpPr>
          <p:nvPr/>
        </p:nvSpPr>
        <p:spPr>
          <a:xfrm>
            <a:off x="142461" y="5953124"/>
            <a:ext cx="9144000" cy="904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Расчет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отклонений: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l-GR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NOM.XX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NOM.H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32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60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68" y="1114425"/>
            <a:ext cx="9224551" cy="4143375"/>
          </a:xfrm>
          <a:prstGeom prst="rect">
            <a:avLst/>
          </a:prstGeom>
        </p:spPr>
      </p:pic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609600"/>
            <a:ext cx="8458200" cy="59436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/>
              <a:t>5</a:t>
            </a:r>
            <a:r>
              <a:rPr lang="ru-RU" sz="3200" dirty="0" smtClean="0"/>
              <a:t>.           </a:t>
            </a:r>
            <a:r>
              <a:rPr lang="en-US" sz="3200" dirty="0" smtClean="0"/>
              <a:t> </a:t>
            </a:r>
            <a:r>
              <a:rPr lang="ru-RU" sz="3200" dirty="0" smtClean="0"/>
              <a:t>      Чертеж схемы усилителя в </a:t>
            </a:r>
            <a:r>
              <a:rPr lang="en-US" sz="3200" dirty="0" smtClean="0"/>
              <a:t>EWB (1)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838200"/>
            <a:ext cx="2438400" cy="1638301"/>
          </a:xfrm>
          <a:prstGeom prst="roundRect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86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609600"/>
            <a:ext cx="8458200" cy="59436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/>
              <a:t>5</a:t>
            </a:r>
            <a:r>
              <a:rPr lang="ru-RU" sz="3200" dirty="0" smtClean="0"/>
              <a:t>.           </a:t>
            </a:r>
            <a:r>
              <a:rPr lang="en-US" sz="3200" dirty="0" smtClean="0"/>
              <a:t> </a:t>
            </a:r>
            <a:r>
              <a:rPr lang="ru-RU" sz="3200" dirty="0" smtClean="0"/>
              <a:t>      Чертеж схемы усилителя в </a:t>
            </a:r>
            <a:r>
              <a:rPr lang="en-US" sz="3200" dirty="0" smtClean="0"/>
              <a:t>EWB (2)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11" y="1524000"/>
            <a:ext cx="9107673" cy="43434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0" y="1638298"/>
            <a:ext cx="3048000" cy="1638301"/>
          </a:xfrm>
          <a:prstGeom prst="roundRect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9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62000" y="1600200"/>
            <a:ext cx="7772400" cy="3203575"/>
          </a:xfrm>
          <a:solidFill>
            <a:srgbClr val="0000CC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/>
              <a:t>"</a:t>
            </a:r>
            <a:r>
              <a:rPr lang="ru-RU" dirty="0" smtClean="0"/>
              <a:t>Быстрая" оценка </a:t>
            </a:r>
            <a:r>
              <a:rPr lang="en-US" dirty="0" smtClean="0"/>
              <a:t>K</a:t>
            </a:r>
            <a:r>
              <a:rPr lang="en-US" baseline="-25000" dirty="0" smtClean="0"/>
              <a:t>U0</a:t>
            </a:r>
            <a:endParaRPr lang="ru-RU" baseline="-25000" dirty="0"/>
          </a:p>
        </p:txBody>
      </p:sp>
    </p:spTree>
    <p:extLst>
      <p:ext uri="{BB962C8B-B14F-4D97-AF65-F5344CB8AC3E}">
        <p14:creationId xmlns:p14="http://schemas.microsoft.com/office/powerpoint/2010/main" val="299315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6</a:t>
            </a:r>
            <a:r>
              <a:rPr lang="ru-RU" sz="3200" dirty="0" smtClean="0"/>
              <a:t>.      </a:t>
            </a:r>
            <a:r>
              <a:rPr lang="en-US" sz="3200" dirty="0" smtClean="0"/>
              <a:t>       </a:t>
            </a:r>
            <a:r>
              <a:rPr lang="ru-RU" sz="3200" dirty="0" smtClean="0"/>
              <a:t>Неизбежное отклонения значения 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U0.</a:t>
            </a:r>
            <a:r>
              <a:rPr lang="ru-RU" sz="3200" baseline="-25000" dirty="0" smtClean="0"/>
              <a:t>ОС</a:t>
            </a:r>
            <a:endParaRPr lang="ru-RU" sz="3200" baseline="-250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834099"/>
              </p:ext>
            </p:extLst>
          </p:nvPr>
        </p:nvGraphicFramePr>
        <p:xfrm>
          <a:off x="5181600" y="1089187"/>
          <a:ext cx="3343275" cy="992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3" name="Equation" r:id="rId3" imgW="3555720" imgH="1041120" progId="Equation.DSMT4">
                  <p:embed/>
                </p:oleObj>
              </mc:Choice>
              <mc:Fallback>
                <p:oleObj name="Equation" r:id="rId3" imgW="3555720" imgH="10411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089187"/>
                        <a:ext cx="3343275" cy="99281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540511"/>
              </p:ext>
            </p:extLst>
          </p:nvPr>
        </p:nvGraphicFramePr>
        <p:xfrm>
          <a:off x="606425" y="2683719"/>
          <a:ext cx="7931150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4" name="Equation" r:id="rId5" imgW="8204040" imgH="1536480" progId="Equation.DSMT4">
                  <p:embed/>
                </p:oleObj>
              </mc:Choice>
              <mc:Fallback>
                <p:oleObj name="Equation" r:id="rId5" imgW="8204040" imgH="153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2683719"/>
                        <a:ext cx="7931150" cy="15065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43862" y="609600"/>
            <a:ext cx="4586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Ожидается при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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OC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K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UO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∞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171334"/>
              </p:ext>
            </p:extLst>
          </p:nvPr>
        </p:nvGraphicFramePr>
        <p:xfrm>
          <a:off x="420360" y="1089187"/>
          <a:ext cx="3657600" cy="105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5" name="Equation" r:id="rId7" imgW="3606480" imgH="1028520" progId="Equation.DSMT4">
                  <p:embed/>
                </p:oleObj>
              </mc:Choice>
              <mc:Fallback>
                <p:oleObj name="Equation" r:id="rId7" imgW="360648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60" y="1089187"/>
                        <a:ext cx="3657600" cy="105760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638800" y="552502"/>
            <a:ext cx="222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Реально будет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4791974"/>
            <a:ext cx="899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Чем больше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U0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сравнению с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 ближе между собой значения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U0.OC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то, что ожидалось,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UO.OC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то, что получилось.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-69131" y="-15552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7</a:t>
            </a:r>
            <a:r>
              <a:rPr lang="ru-RU" sz="3200" dirty="0" smtClean="0"/>
              <a:t>.   Быстрая оценка порядка отклонения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UO.OC</a:t>
            </a:r>
            <a:r>
              <a:rPr lang="en-US" sz="3200" dirty="0" smtClean="0"/>
              <a:t> </a:t>
            </a:r>
            <a:r>
              <a:rPr lang="ru-RU" sz="3200" dirty="0" smtClean="0"/>
              <a:t>от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U.NOM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015252"/>
              </p:ext>
            </p:extLst>
          </p:nvPr>
        </p:nvGraphicFramePr>
        <p:xfrm>
          <a:off x="685986" y="1381073"/>
          <a:ext cx="2427287" cy="1003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08" name="Equation" r:id="rId3" imgW="2552400" imgH="1041120" progId="Equation.DSMT4">
                  <p:embed/>
                </p:oleObj>
              </mc:Choice>
              <mc:Fallback>
                <p:oleObj name="Equation" r:id="rId3" imgW="255240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86" y="1381073"/>
                        <a:ext cx="2427287" cy="100393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041" y="634880"/>
            <a:ext cx="3976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U0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sz="3200" b="1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∙</a:t>
            </a:r>
            <a:r>
              <a:rPr lang="en-US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endParaRPr lang="ru-RU" sz="32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7753"/>
              </p:ext>
            </p:extLst>
          </p:nvPr>
        </p:nvGraphicFramePr>
        <p:xfrm>
          <a:off x="5009331" y="1524000"/>
          <a:ext cx="3564840" cy="754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09" name="Equation" r:id="rId5" imgW="2311200" imgH="482400" progId="Equation.DSMT4">
                  <p:embed/>
                </p:oleObj>
              </mc:Choice>
              <mc:Fallback>
                <p:oleObj name="Equation" r:id="rId5" imgW="23112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9331" y="1524000"/>
                        <a:ext cx="3564840" cy="75427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29200" y="634879"/>
            <a:ext cx="35157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в КР:</a:t>
            </a:r>
            <a:endParaRPr lang="ru-RU" sz="32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241669"/>
              </p:ext>
            </p:extLst>
          </p:nvPr>
        </p:nvGraphicFramePr>
        <p:xfrm>
          <a:off x="368300" y="5068308"/>
          <a:ext cx="29083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10" name="Equation" r:id="rId7" imgW="2120760" imgH="1041120" progId="Equation.DSMT4">
                  <p:embed/>
                </p:oleObj>
              </mc:Choice>
              <mc:Fallback>
                <p:oleObj name="Equation" r:id="rId7" imgW="212076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068308"/>
                        <a:ext cx="2908300" cy="144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08841" y="2708246"/>
            <a:ext cx="8326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того, чтобы это получилось, нужно хотя бы: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093507"/>
              </p:ext>
            </p:extLst>
          </p:nvPr>
        </p:nvGraphicFramePr>
        <p:xfrm>
          <a:off x="3276600" y="3278707"/>
          <a:ext cx="256381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11" name="Equation" r:id="rId9" imgW="1663560" imgH="482400" progId="Equation.DSMT4">
                  <p:embed/>
                </p:oleObj>
              </mc:Choice>
              <mc:Fallback>
                <p:oleObj name="Equation" r:id="rId9" imgW="1663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78707"/>
                        <a:ext cx="2563813" cy="7556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029579" y="5488278"/>
            <a:ext cx="7873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576418"/>
              </p:ext>
            </p:extLst>
          </p:nvPr>
        </p:nvGraphicFramePr>
        <p:xfrm>
          <a:off x="5793133" y="5068308"/>
          <a:ext cx="271621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12" name="Equation" r:id="rId11" imgW="1981080" imgH="1041120" progId="Equation.DSMT4">
                  <p:embed/>
                </p:oleObj>
              </mc:Choice>
              <mc:Fallback>
                <p:oleObj name="Equation" r:id="rId11" imgW="198108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3133" y="5068308"/>
                        <a:ext cx="2716213" cy="144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877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3341</TotalTime>
  <Words>820</Words>
  <Application>Microsoft Office PowerPoint</Application>
  <PresentationFormat>Экран (4:3)</PresentationFormat>
  <Paragraphs>105</Paragraphs>
  <Slides>29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Arial</vt:lpstr>
      <vt:lpstr>Calibri</vt:lpstr>
      <vt:lpstr>Symbol</vt:lpstr>
      <vt:lpstr>Tahoma</vt:lpstr>
      <vt:lpstr>Wingdings</vt:lpstr>
      <vt:lpstr>Тема Office</vt:lpstr>
      <vt:lpstr>Visio</vt:lpstr>
      <vt:lpstr>MathType 6.0 Equation</vt:lpstr>
      <vt:lpstr>Equation</vt:lpstr>
      <vt:lpstr>КУРСОВОЙ ПРОЕКТ "Расчет многокаскадного усилителя с ООС"</vt:lpstr>
      <vt:lpstr>1                    Исходные данные к проекту</vt:lpstr>
      <vt:lpstr>2  Обязательная структура усилителя (без цепи ООС)</vt:lpstr>
      <vt:lpstr>  3.             Общий порядок  "бумажных"  действий.</vt:lpstr>
      <vt:lpstr>Презентация PowerPoint</vt:lpstr>
      <vt:lpstr>Презентация PowerPoint</vt:lpstr>
      <vt:lpstr>"Быстрая" оценка KU0</vt:lpstr>
      <vt:lpstr>6.             Неизбежное отклонения значения  KU0.ОС</vt:lpstr>
      <vt:lpstr>7.   Быстрая оценка порядка отклонения KUO.OC от KU.NOM </vt:lpstr>
      <vt:lpstr>8.   Выводы по значению KUO после его расчета.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РАСЧЕТ ТОКА ПОКОЯ  ВЫХОДНОГО КАСКАДА УК3  И СОПРОТИВЛЕНИЙ В ЦЕПИ ООС</vt:lpstr>
      <vt:lpstr>Презентация PowerPoint</vt:lpstr>
      <vt:lpstr>Презентация PowerPoint</vt:lpstr>
      <vt:lpstr>Презентация PowerPoint</vt:lpstr>
      <vt:lpstr>18.  Исходные данные для выходной цепи ОК (ЭП)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УСИЛИТЕЛИ НА БИПОЛЯРНЫХ ТРАНЗИСТОРАХ</dc:title>
  <dc:creator>brik</dc:creator>
  <cp:lastModifiedBy>alex</cp:lastModifiedBy>
  <cp:revision>442</cp:revision>
  <dcterms:created xsi:type="dcterms:W3CDTF">2012-02-07T16:51:37Z</dcterms:created>
  <dcterms:modified xsi:type="dcterms:W3CDTF">2015-03-30T14:04:26Z</dcterms:modified>
</cp:coreProperties>
</file>