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315" r:id="rId3"/>
    <p:sldId id="316" r:id="rId4"/>
    <p:sldId id="308" r:id="rId5"/>
    <p:sldId id="309" r:id="rId6"/>
    <p:sldId id="321" r:id="rId7"/>
    <p:sldId id="318" r:id="rId8"/>
    <p:sldId id="317" r:id="rId9"/>
    <p:sldId id="336" r:id="rId10"/>
    <p:sldId id="349" r:id="rId11"/>
    <p:sldId id="350" r:id="rId12"/>
    <p:sldId id="34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38DEB"/>
    <a:srgbClr val="00458B"/>
    <a:srgbClr val="6600CC"/>
    <a:srgbClr val="0033CC"/>
    <a:srgbClr val="3366FF"/>
    <a:srgbClr val="FF6600"/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1" autoAdjust="0"/>
    <p:restoredTop sz="94660"/>
  </p:normalViewPr>
  <p:slideViewPr>
    <p:cSldViewPr snapToGrid="0">
      <p:cViewPr>
        <p:scale>
          <a:sx n="75" d="100"/>
          <a:sy n="75" d="100"/>
        </p:scale>
        <p:origin x="93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0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A5172-4A66-4199-8C96-CE7D6B1695B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7D33E-CF9F-404E-8543-65C1CC074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8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7D33E-CF9F-404E-8543-65C1CC0746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60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6019800" cy="4667250"/>
          </a:xfrm>
        </p:spPr>
        <p:txBody>
          <a:bodyPr/>
          <a:lstStyle/>
          <a:p>
            <a:r>
              <a:rPr lang="ru-RU" dirty="0"/>
              <a:t>Основными задачами учебно-методического управления  являются:</a:t>
            </a:r>
          </a:p>
          <a:p>
            <a:r>
              <a:rPr lang="ru-RU" dirty="0"/>
              <a:t>организация учебного процесса вуза;</a:t>
            </a:r>
          </a:p>
          <a:p>
            <a:r>
              <a:rPr lang="ru-RU" dirty="0"/>
              <a:t>координация учебной и организационно-методической работы ППС университета</a:t>
            </a:r>
          </a:p>
          <a:p>
            <a:r>
              <a:rPr lang="ru-RU" dirty="0"/>
              <a:t>мониторинг образовательного процесса и обеспечение использования его результатов для принятия управленческих решений</a:t>
            </a:r>
          </a:p>
          <a:p>
            <a:r>
              <a:rPr lang="ru-RU" dirty="0"/>
              <a:t>координация работы в отношении контингента обучающихся</a:t>
            </a:r>
          </a:p>
          <a:p>
            <a:r>
              <a:rPr lang="ru-RU" dirty="0"/>
              <a:t>в соответствии с задачами управление выполняет следующие функции:</a:t>
            </a:r>
          </a:p>
          <a:p>
            <a:r>
              <a:rPr lang="ru-RU" dirty="0"/>
              <a:t>организация и планирование учебного процесса</a:t>
            </a:r>
          </a:p>
          <a:p>
            <a:r>
              <a:rPr lang="ru-RU" dirty="0"/>
              <a:t>координация деятельности факультетов и других учебных подразделений по организации учебного процесса</a:t>
            </a:r>
          </a:p>
          <a:p>
            <a:r>
              <a:rPr lang="ru-RU" dirty="0"/>
              <a:t>организация по составлению расписаний занятий и промежуточной аттестации</a:t>
            </a:r>
          </a:p>
          <a:p>
            <a:r>
              <a:rPr lang="ru-RU" dirty="0"/>
              <a:t>организационно-методическое и информационное обеспечение подготовки и реализации процедур лицензирования и аккредитации образовательных программ и </a:t>
            </a:r>
            <a:r>
              <a:rPr lang="ru-RU" dirty="0" err="1"/>
              <a:t>СибГУТИ</a:t>
            </a:r>
            <a:r>
              <a:rPr lang="ru-RU" dirty="0"/>
              <a:t> как образовательного учреждения</a:t>
            </a:r>
          </a:p>
          <a:p>
            <a:r>
              <a:rPr lang="ru-RU" dirty="0"/>
              <a:t>организационная работа по планированию и проведению практик</a:t>
            </a:r>
          </a:p>
          <a:p>
            <a:r>
              <a:rPr lang="ru-RU" dirty="0"/>
              <a:t>организационная работа ГЭК</a:t>
            </a:r>
          </a:p>
          <a:p>
            <a:r>
              <a:rPr lang="ru-RU" dirty="0"/>
              <a:t>обеспечение учебного процесса учебно-методической документацией</a:t>
            </a:r>
          </a:p>
          <a:p>
            <a:r>
              <a:rPr lang="ru-RU" dirty="0"/>
              <a:t>контроль использования аудиторного фонда, его оптимизация.</a:t>
            </a:r>
          </a:p>
          <a:p>
            <a:r>
              <a:rPr lang="ru-RU" dirty="0"/>
              <a:t>Так как решение о государственной аккредитации принимается в отношении укрупненных групп специальностей и направлений подготовки состав факультетов представлен в следующем составе…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7D33E-CF9F-404E-8543-65C1CC0746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74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6019800" cy="4667250"/>
          </a:xfrm>
        </p:spPr>
        <p:txBody>
          <a:bodyPr/>
          <a:lstStyle/>
          <a:p>
            <a:r>
              <a:rPr lang="ru-RU" dirty="0"/>
              <a:t>Основными задачами учебно-методического управления  являются:</a:t>
            </a:r>
          </a:p>
          <a:p>
            <a:r>
              <a:rPr lang="ru-RU" dirty="0"/>
              <a:t>организация учебного процесса вуза;</a:t>
            </a:r>
          </a:p>
          <a:p>
            <a:r>
              <a:rPr lang="ru-RU" dirty="0"/>
              <a:t>координация учебной и организационно-методической работы ППС университета</a:t>
            </a:r>
          </a:p>
          <a:p>
            <a:r>
              <a:rPr lang="ru-RU" dirty="0"/>
              <a:t>мониторинг образовательного процесса и обеспечение использования его результатов для принятия управленческих решений</a:t>
            </a:r>
          </a:p>
          <a:p>
            <a:r>
              <a:rPr lang="ru-RU" dirty="0"/>
              <a:t>координация работы в отношении контингента обучающихся</a:t>
            </a:r>
          </a:p>
          <a:p>
            <a:r>
              <a:rPr lang="ru-RU" dirty="0"/>
              <a:t>в соответствии с задачами управление выполняет следующие функции:</a:t>
            </a:r>
          </a:p>
          <a:p>
            <a:r>
              <a:rPr lang="ru-RU" dirty="0"/>
              <a:t>организация и планирование учебного процесса</a:t>
            </a:r>
          </a:p>
          <a:p>
            <a:r>
              <a:rPr lang="ru-RU" dirty="0"/>
              <a:t>координация деятельности факультетов и других учебных подразделений по организации учебного процесса</a:t>
            </a:r>
          </a:p>
          <a:p>
            <a:r>
              <a:rPr lang="ru-RU" dirty="0"/>
              <a:t>организация по составлению расписаний занятий и промежуточной аттестации</a:t>
            </a:r>
          </a:p>
          <a:p>
            <a:r>
              <a:rPr lang="ru-RU" dirty="0"/>
              <a:t>организационно-методическое и информационное обеспечение подготовки и реализации процедур лицензирования и аккредитации образовательных программ и </a:t>
            </a:r>
            <a:r>
              <a:rPr lang="ru-RU" dirty="0" err="1"/>
              <a:t>СибГУТИ</a:t>
            </a:r>
            <a:r>
              <a:rPr lang="ru-RU" dirty="0"/>
              <a:t> как образовательного учреждения</a:t>
            </a:r>
          </a:p>
          <a:p>
            <a:r>
              <a:rPr lang="ru-RU" dirty="0"/>
              <a:t>организационная работа по планированию и проведению практик</a:t>
            </a:r>
          </a:p>
          <a:p>
            <a:r>
              <a:rPr lang="ru-RU" dirty="0"/>
              <a:t>организационная работа ГЭК</a:t>
            </a:r>
          </a:p>
          <a:p>
            <a:r>
              <a:rPr lang="ru-RU" dirty="0"/>
              <a:t>обеспечение учебного процесса учебно-методической документацией</a:t>
            </a:r>
          </a:p>
          <a:p>
            <a:r>
              <a:rPr lang="ru-RU" dirty="0"/>
              <a:t>контроль использования аудиторного фонда, его оптимизация.</a:t>
            </a:r>
          </a:p>
          <a:p>
            <a:r>
              <a:rPr lang="ru-RU" dirty="0"/>
              <a:t>Так как решение о государственной аккредитации принимается в отношении укрупненных групп специальностей и направлений подготовки состав факультетов представлен в следующем составе…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7D33E-CF9F-404E-8543-65C1CC0746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8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6019800" cy="4667250"/>
          </a:xfrm>
        </p:spPr>
        <p:txBody>
          <a:bodyPr/>
          <a:lstStyle/>
          <a:p>
            <a:r>
              <a:rPr lang="ru-RU" dirty="0"/>
              <a:t>Основными задачами учебно-методического управления  являются:</a:t>
            </a:r>
          </a:p>
          <a:p>
            <a:r>
              <a:rPr lang="ru-RU" dirty="0"/>
              <a:t>организация учебного процесса вуза;</a:t>
            </a:r>
          </a:p>
          <a:p>
            <a:r>
              <a:rPr lang="ru-RU" dirty="0"/>
              <a:t>координация учебной и организационно-методической работы ППС университета</a:t>
            </a:r>
          </a:p>
          <a:p>
            <a:r>
              <a:rPr lang="ru-RU" dirty="0"/>
              <a:t>мониторинг образовательного процесса и обеспечение использования его результатов для принятия управленческих решений</a:t>
            </a:r>
          </a:p>
          <a:p>
            <a:r>
              <a:rPr lang="ru-RU" dirty="0"/>
              <a:t>координация работы в отношении контингента обучающихся</a:t>
            </a:r>
          </a:p>
          <a:p>
            <a:r>
              <a:rPr lang="ru-RU" dirty="0"/>
              <a:t>в соответствии с задачами управление выполняет следующие функции:</a:t>
            </a:r>
          </a:p>
          <a:p>
            <a:r>
              <a:rPr lang="ru-RU" dirty="0"/>
              <a:t>организация и планирование учебного процесса</a:t>
            </a:r>
          </a:p>
          <a:p>
            <a:r>
              <a:rPr lang="ru-RU" dirty="0"/>
              <a:t>координация деятельности факультетов и других учебных подразделений по организации учебного процесса</a:t>
            </a:r>
          </a:p>
          <a:p>
            <a:r>
              <a:rPr lang="ru-RU" dirty="0"/>
              <a:t>организация по составлению расписаний занятий и промежуточной аттестации</a:t>
            </a:r>
          </a:p>
          <a:p>
            <a:r>
              <a:rPr lang="ru-RU" dirty="0"/>
              <a:t>организационно-методическое и информационное обеспечение подготовки и реализации процедур лицензирования и аккредитации образовательных программ и </a:t>
            </a:r>
            <a:r>
              <a:rPr lang="ru-RU" dirty="0" err="1"/>
              <a:t>СибГУТИ</a:t>
            </a:r>
            <a:r>
              <a:rPr lang="ru-RU" dirty="0"/>
              <a:t> как образовательного учреждения</a:t>
            </a:r>
          </a:p>
          <a:p>
            <a:r>
              <a:rPr lang="ru-RU" dirty="0"/>
              <a:t>организационная работа по планированию и проведению практик</a:t>
            </a:r>
          </a:p>
          <a:p>
            <a:r>
              <a:rPr lang="ru-RU" dirty="0"/>
              <a:t>организационная работа ГЭК</a:t>
            </a:r>
          </a:p>
          <a:p>
            <a:r>
              <a:rPr lang="ru-RU" dirty="0"/>
              <a:t>обеспечение учебного процесса учебно-методической документацией</a:t>
            </a:r>
          </a:p>
          <a:p>
            <a:r>
              <a:rPr lang="ru-RU" dirty="0"/>
              <a:t>контроль использования аудиторного фонда, его оптимизация.</a:t>
            </a:r>
          </a:p>
          <a:p>
            <a:r>
              <a:rPr lang="ru-RU" dirty="0"/>
              <a:t>Так как решение о государственной аккредитации принимается в отношении укрупненных групп специальностей и направлений подготовки состав факультетов представлен в следующем составе…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7D33E-CF9F-404E-8543-65C1CC0746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75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1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06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5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37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9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9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2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3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41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5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5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7515-FB0F-49DE-AB36-09C42F7E748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3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E7515-FB0F-49DE-AB36-09C42F7E748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D9A40-0DA0-4CFA-8685-C506D2D01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2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0" y="7434"/>
            <a:ext cx="12191999" cy="6850566"/>
          </a:xfrm>
          <a:prstGeom prst="rect">
            <a:avLst/>
          </a:prstGeom>
          <a:solidFill>
            <a:srgbClr val="004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0C8FDE2-8D69-4B57-93C8-9DBBB978A578}"/>
              </a:ext>
            </a:extLst>
          </p:cNvPr>
          <p:cNvSpPr/>
          <p:nvPr/>
        </p:nvSpPr>
        <p:spPr>
          <a:xfrm>
            <a:off x="1205333" y="4381501"/>
            <a:ext cx="3321620" cy="173719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CBAB5B58-D96C-46D6-80D2-344F99BBC81D}"/>
              </a:ext>
            </a:extLst>
          </p:cNvPr>
          <p:cNvSpPr/>
          <p:nvPr/>
        </p:nvSpPr>
        <p:spPr>
          <a:xfrm>
            <a:off x="1682456" y="3904456"/>
            <a:ext cx="100013" cy="2595563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0C8FDE2-8D69-4B57-93C8-9DBBB978A578}"/>
              </a:ext>
            </a:extLst>
          </p:cNvPr>
          <p:cNvSpPr/>
          <p:nvPr/>
        </p:nvSpPr>
        <p:spPr>
          <a:xfrm>
            <a:off x="8585396" y="4381501"/>
            <a:ext cx="3613660" cy="1737198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60C8FDE2-8D69-4B57-93C8-9DBBB978A578}"/>
              </a:ext>
            </a:extLst>
          </p:cNvPr>
          <p:cNvSpPr/>
          <p:nvPr/>
        </p:nvSpPr>
        <p:spPr>
          <a:xfrm>
            <a:off x="0" y="4381501"/>
            <a:ext cx="993776" cy="173719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2154651" y="3261247"/>
            <a:ext cx="1337447" cy="1336619"/>
          </a:xfrm>
          <a:prstGeom prst="rect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3928193" y="5151730"/>
            <a:ext cx="1337447" cy="1336619"/>
          </a:xfrm>
          <a:prstGeom prst="rect">
            <a:avLst/>
          </a:prstGeom>
          <a:solidFill>
            <a:srgbClr val="6600CC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2787954" y="4850382"/>
            <a:ext cx="704144" cy="703708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2787954" y="1555265"/>
            <a:ext cx="704144" cy="703708"/>
          </a:xfrm>
          <a:prstGeom prst="rect">
            <a:avLst/>
          </a:prstGeom>
          <a:solidFill>
            <a:srgbClr val="6600C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21" y="2389556"/>
            <a:ext cx="3845685" cy="18026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8" y="498876"/>
            <a:ext cx="1920407" cy="57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E62935-5D3B-4D0F-A8F7-3DCBF826C29C}"/>
              </a:ext>
            </a:extLst>
          </p:cNvPr>
          <p:cNvSpPr/>
          <p:nvPr/>
        </p:nvSpPr>
        <p:spPr>
          <a:xfrm>
            <a:off x="10030840" y="3432175"/>
            <a:ext cx="81915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498AD84-3DD3-4871-989C-5C7A1201B457}"/>
              </a:ext>
            </a:extLst>
          </p:cNvPr>
          <p:cNvSpPr/>
          <p:nvPr/>
        </p:nvSpPr>
        <p:spPr>
          <a:xfrm>
            <a:off x="11007153" y="3432175"/>
            <a:ext cx="1179512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EDB2210-7C35-4B38-BA9E-ED8E26E7AB46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37A19D9-9509-4803-A365-5C3D54CCE529}"/>
              </a:ext>
            </a:extLst>
          </p:cNvPr>
          <p:cNvSpPr/>
          <p:nvPr/>
        </p:nvSpPr>
        <p:spPr>
          <a:xfrm>
            <a:off x="11180190" y="2971800"/>
            <a:ext cx="1006475" cy="259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AAE6365-9B07-432F-B576-4F165A550F2B}"/>
              </a:ext>
            </a:extLst>
          </p:cNvPr>
          <p:cNvSpPr/>
          <p:nvPr/>
        </p:nvSpPr>
        <p:spPr>
          <a:xfrm>
            <a:off x="220663" y="2971800"/>
            <a:ext cx="100012" cy="2595563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784C04E-9582-4BF1-882B-2AD8D15EDC93}"/>
              </a:ext>
            </a:extLst>
          </p:cNvPr>
          <p:cNvSpPr/>
          <p:nvPr/>
        </p:nvSpPr>
        <p:spPr>
          <a:xfrm>
            <a:off x="9833990" y="2971800"/>
            <a:ext cx="100013" cy="2595563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10706100" y="3432176"/>
            <a:ext cx="288354" cy="2595562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9833990" y="1251319"/>
            <a:ext cx="1337447" cy="1336619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10642382" y="1364800"/>
            <a:ext cx="704144" cy="703708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6331716" y="4658217"/>
            <a:ext cx="1370370" cy="1369521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93"/>
            <a:ext cx="2050659" cy="614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660" y="1671450"/>
            <a:ext cx="254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Использование стандартного корпуса для системы ТУР-1</a:t>
            </a:r>
          </a:p>
          <a:p>
            <a:pPr marL="342900" indent="-342900">
              <a:buAutoNum type="arabicParenR"/>
            </a:pPr>
            <a:r>
              <a:rPr lang="ru-RU" dirty="0" smtClean="0"/>
              <a:t>Малые габаритные размеры и масса</a:t>
            </a:r>
          </a:p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Невысокая стоимость изготовления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24" y="16786"/>
            <a:ext cx="9514976" cy="67700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86" y="16786"/>
            <a:ext cx="777104" cy="9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36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82807819"/>
                  </p:ext>
                </p:extLst>
              </p:nvPr>
            </p:nvGraphicFramePr>
            <p:xfrm>
              <a:off x="4693920" y="1452767"/>
              <a:ext cx="7020560" cy="49550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8610"/>
                    <a:gridCol w="1606536"/>
                    <a:gridCol w="1870274"/>
                    <a:gridCol w="1755140"/>
                  </a:tblGrid>
                  <a:tr h="1042179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Параметр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Разработанное</a:t>
                          </a:r>
                        </a:p>
                        <a:p>
                          <a:pPr algn="ctr"/>
                          <a:r>
                            <a:rPr lang="ru-RU" dirty="0" err="1" smtClean="0"/>
                            <a:t>утройство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LM80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LMD2</a:t>
                          </a:r>
                          <a:endParaRPr lang="ru-RU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</a:tr>
                  <a:tr h="938959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Диапазон</a:t>
                          </a:r>
                        </a:p>
                        <a:p>
                          <a:r>
                            <a:rPr lang="ru-RU" dirty="0" smtClean="0"/>
                            <a:t>Измерений,</a:t>
                          </a:r>
                          <a:r>
                            <a:rPr lang="ru-RU" baseline="0" dirty="0" smtClean="0"/>
                            <a:t> м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12,0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30,0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2,5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743473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Напряжение</a:t>
                          </a:r>
                          <a:r>
                            <a:rPr lang="ru-RU" baseline="0" dirty="0" smtClean="0"/>
                            <a:t> питания, В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5,0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24,0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24,0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743473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Тип передачи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Радиоканал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Проводное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Проводное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743473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Масса, кг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0,27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1,5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10,0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743473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Рабочая</a:t>
                          </a:r>
                          <a:r>
                            <a:rPr lang="ru-RU" baseline="0" dirty="0" smtClean="0"/>
                            <a:t> </a:t>
                          </a:r>
                        </a:p>
                        <a:p>
                          <a:r>
                            <a:rPr lang="ru-RU" baseline="0" dirty="0" smtClean="0"/>
                            <a:t>Температура, </a:t>
                          </a:r>
                          <a14:m>
                            <m:oMath xmlns:m="http://schemas.openxmlformats.org/officeDocument/2006/math">
                              <m:r>
                                <a:rPr lang="ru-RU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от -20 до + 60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от -40 до +65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/>
                            <a:t>от 0 до +60</a:t>
                          </a:r>
                        </a:p>
                        <a:p>
                          <a:pPr algn="ctr"/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82807819"/>
                  </p:ext>
                </p:extLst>
              </p:nvPr>
            </p:nvGraphicFramePr>
            <p:xfrm>
              <a:off x="4693920" y="1452767"/>
              <a:ext cx="7020560" cy="49550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8610"/>
                    <a:gridCol w="1606536"/>
                    <a:gridCol w="1870274"/>
                    <a:gridCol w="1755140"/>
                  </a:tblGrid>
                  <a:tr h="1042179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Параметр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Разработанное</a:t>
                          </a:r>
                        </a:p>
                        <a:p>
                          <a:pPr algn="ctr"/>
                          <a:r>
                            <a:rPr lang="ru-RU" dirty="0" err="1" smtClean="0"/>
                            <a:t>утройство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LM80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LMD2</a:t>
                          </a:r>
                          <a:endParaRPr lang="ru-RU" dirty="0" smtClean="0"/>
                        </a:p>
                        <a:p>
                          <a:endParaRPr lang="ru-RU" dirty="0"/>
                        </a:p>
                      </a:txBody>
                      <a:tcPr/>
                    </a:tc>
                  </a:tr>
                  <a:tr h="938959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Диапазон</a:t>
                          </a:r>
                        </a:p>
                        <a:p>
                          <a:r>
                            <a:rPr lang="ru-RU" dirty="0" smtClean="0"/>
                            <a:t>Измерений,</a:t>
                          </a:r>
                          <a:r>
                            <a:rPr lang="ru-RU" baseline="0" dirty="0" smtClean="0"/>
                            <a:t> м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12,0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30,0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2,5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743473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Напряжение</a:t>
                          </a:r>
                          <a:r>
                            <a:rPr lang="ru-RU" baseline="0" dirty="0" smtClean="0"/>
                            <a:t> питания, В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5,0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24,0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24,0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743473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Тип передачи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Радиоканал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Проводное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Проводное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743473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Масса, кг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0,27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1,5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 smtClean="0"/>
                        </a:p>
                        <a:p>
                          <a:pPr algn="ctr"/>
                          <a:r>
                            <a:rPr lang="ru-RU" dirty="0" smtClean="0"/>
                            <a:t>10,0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74347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83" t="-571311" r="-294539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от -20 до + 60 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от -40 до +65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/>
                            <a:t>от 0 до +60</a:t>
                          </a:r>
                        </a:p>
                        <a:p>
                          <a:pPr algn="ctr"/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с готовыми решениями</a:t>
            </a:r>
            <a:endParaRPr lang="ru-RU" dirty="0"/>
          </a:p>
        </p:txBody>
      </p:sp>
      <p:pic>
        <p:nvPicPr>
          <p:cNvPr id="4100" name="Picture 4" descr="Двухкоординатный лазерный сканер LM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6" y="2143760"/>
            <a:ext cx="166878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946130"/>
            <a:ext cx="170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LMD2</a:t>
            </a:r>
            <a:endParaRPr lang="ru-RU" sz="2400" dirty="0"/>
          </a:p>
        </p:txBody>
      </p:sp>
      <p:pic>
        <p:nvPicPr>
          <p:cNvPr id="4102" name="Picture 6" descr="Лазерный уровнемер LM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16" y="2291479"/>
            <a:ext cx="2181542" cy="242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30647" y="4716770"/>
            <a:ext cx="170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LM80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33700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88;p1"/>
          <p:cNvSpPr/>
          <p:nvPr/>
        </p:nvSpPr>
        <p:spPr>
          <a:xfrm>
            <a:off x="0" y="77773"/>
            <a:ext cx="12191999" cy="6850566"/>
          </a:xfrm>
          <a:prstGeom prst="rect">
            <a:avLst/>
          </a:prstGeom>
          <a:solidFill>
            <a:srgbClr val="083A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31"/>
          <p:cNvSpPr/>
          <p:nvPr/>
        </p:nvSpPr>
        <p:spPr>
          <a:xfrm>
            <a:off x="11012488" y="4877823"/>
            <a:ext cx="1179512" cy="3190584"/>
          </a:xfrm>
          <a:prstGeom prst="rect">
            <a:avLst/>
          </a:prstGeom>
          <a:solidFill>
            <a:srgbClr val="6600CC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31"/>
          <p:cNvSpPr/>
          <p:nvPr/>
        </p:nvSpPr>
        <p:spPr>
          <a:xfrm>
            <a:off x="0" y="4877823"/>
            <a:ext cx="3194538" cy="3190584"/>
          </a:xfrm>
          <a:prstGeom prst="rect">
            <a:avLst/>
          </a:prstGeom>
          <a:solidFill>
            <a:srgbClr val="6600CC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31"/>
          <p:cNvSpPr/>
          <p:nvPr/>
        </p:nvSpPr>
        <p:spPr>
          <a:xfrm>
            <a:off x="11185525" y="5202792"/>
            <a:ext cx="1006475" cy="2048353"/>
          </a:xfrm>
          <a:prstGeom prst="rect">
            <a:avLst/>
          </a:prstGeom>
          <a:solidFill>
            <a:schemeClr val="lt1">
              <a:alpha val="1764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31"/>
          <p:cNvSpPr/>
          <p:nvPr/>
        </p:nvSpPr>
        <p:spPr>
          <a:xfrm>
            <a:off x="358356" y="5365352"/>
            <a:ext cx="100012" cy="2855119"/>
          </a:xfrm>
          <a:prstGeom prst="rect">
            <a:avLst/>
          </a:prstGeom>
          <a:solidFill>
            <a:srgbClr val="6600CC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31"/>
          <p:cNvSpPr/>
          <p:nvPr/>
        </p:nvSpPr>
        <p:spPr>
          <a:xfrm>
            <a:off x="11428786" y="5365353"/>
            <a:ext cx="100013" cy="2855119"/>
          </a:xfrm>
          <a:prstGeom prst="rect">
            <a:avLst/>
          </a:prstGeom>
          <a:solidFill>
            <a:srgbClr val="6600CC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31"/>
          <p:cNvSpPr/>
          <p:nvPr/>
        </p:nvSpPr>
        <p:spPr>
          <a:xfrm>
            <a:off x="8801100" y="4877823"/>
            <a:ext cx="2054225" cy="3190584"/>
          </a:xfrm>
          <a:prstGeom prst="rect">
            <a:avLst/>
          </a:prstGeom>
          <a:solidFill>
            <a:srgbClr val="6600CC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31"/>
          <p:cNvSpPr/>
          <p:nvPr/>
        </p:nvSpPr>
        <p:spPr>
          <a:xfrm>
            <a:off x="8244358" y="5202792"/>
            <a:ext cx="2469038" cy="2048353"/>
          </a:xfrm>
          <a:prstGeom prst="rect">
            <a:avLst/>
          </a:prstGeom>
          <a:solidFill>
            <a:schemeClr val="lt1">
              <a:alpha val="1764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1"/>
          <p:cNvSpPr/>
          <p:nvPr/>
        </p:nvSpPr>
        <p:spPr>
          <a:xfrm>
            <a:off x="0" y="5202792"/>
            <a:ext cx="993776" cy="2048353"/>
          </a:xfrm>
          <a:prstGeom prst="rect">
            <a:avLst/>
          </a:prstGeom>
          <a:solidFill>
            <a:schemeClr val="lt1">
              <a:alpha val="1764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31"/>
          <p:cNvSpPr/>
          <p:nvPr/>
        </p:nvSpPr>
        <p:spPr>
          <a:xfrm>
            <a:off x="1597269" y="3134282"/>
            <a:ext cx="761545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ru-RU" sz="1600" dirty="0" smtClean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ctr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ru-RU" sz="2800" b="1" dirty="0" smtClean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Спасибо за внимание</a:t>
            </a:r>
            <a:endParaRPr lang="ru-RU" sz="2800" b="1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ru-RU" sz="1600" dirty="0" smtClean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95" name="Google Shape;695;p31"/>
          <p:cNvSpPr/>
          <p:nvPr/>
        </p:nvSpPr>
        <p:spPr>
          <a:xfrm>
            <a:off x="7975213" y="4220512"/>
            <a:ext cx="1337447" cy="1336619"/>
          </a:xfrm>
          <a:prstGeom prst="rect">
            <a:avLst/>
          </a:prstGeom>
          <a:solidFill>
            <a:srgbClr val="00B0F0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31"/>
          <p:cNvSpPr/>
          <p:nvPr/>
        </p:nvSpPr>
        <p:spPr>
          <a:xfrm>
            <a:off x="9312660" y="3196426"/>
            <a:ext cx="704144" cy="703708"/>
          </a:xfrm>
          <a:prstGeom prst="rect">
            <a:avLst/>
          </a:prstGeom>
          <a:solidFill>
            <a:srgbClr val="2E75B5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74" y="980227"/>
            <a:ext cx="2845448" cy="13338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12" y="508733"/>
            <a:ext cx="1920407" cy="57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8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C16E496-822D-49C8-B5E2-ACC44B043F2A}"/>
              </a:ext>
            </a:extLst>
          </p:cNvPr>
          <p:cNvSpPr/>
          <p:nvPr/>
        </p:nvSpPr>
        <p:spPr>
          <a:xfrm>
            <a:off x="11012488" y="1"/>
            <a:ext cx="1179512" cy="1825622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10036175" y="3432175"/>
            <a:ext cx="81915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C16E496-822D-49C8-B5E2-ACC44B043F2A}"/>
              </a:ext>
            </a:extLst>
          </p:cNvPr>
          <p:cNvSpPr/>
          <p:nvPr/>
        </p:nvSpPr>
        <p:spPr>
          <a:xfrm>
            <a:off x="11012488" y="3432175"/>
            <a:ext cx="1179512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0C8FDE2-8D69-4B57-93C8-9DBBB978A578}"/>
              </a:ext>
            </a:extLst>
          </p:cNvPr>
          <p:cNvSpPr/>
          <p:nvPr/>
        </p:nvSpPr>
        <p:spPr>
          <a:xfrm>
            <a:off x="11185525" y="0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10036175" y="1"/>
            <a:ext cx="819150" cy="1825622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15E065F-B383-4EE2-8E40-503AE416AC55}"/>
              </a:ext>
            </a:extLst>
          </p:cNvPr>
          <p:cNvSpPr/>
          <p:nvPr/>
        </p:nvSpPr>
        <p:spPr>
          <a:xfrm>
            <a:off x="358356" y="3904455"/>
            <a:ext cx="100012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BAB5B58-D96C-46D6-80D2-344F99BBC81D}"/>
              </a:ext>
            </a:extLst>
          </p:cNvPr>
          <p:cNvSpPr/>
          <p:nvPr/>
        </p:nvSpPr>
        <p:spPr>
          <a:xfrm>
            <a:off x="11428786" y="3904456"/>
            <a:ext cx="100013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10339452" y="251771"/>
            <a:ext cx="1188910" cy="1188173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	</a:t>
            </a:r>
            <a:r>
              <a:rPr lang="ru-RU" dirty="0" smtClean="0"/>
              <a:t>	Техническое задание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9" y="475143"/>
            <a:ext cx="2050659" cy="614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1070" y="1825623"/>
            <a:ext cx="8515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Разработать систему, состоящую из передатчика и приёмника посредством радиоволн для передачи данных измерения и </a:t>
            </a:r>
            <a:r>
              <a:rPr lang="ru-RU" sz="2000" dirty="0" smtClean="0"/>
              <a:t>отображения на персональном компьютере значений </a:t>
            </a:r>
            <a:r>
              <a:rPr lang="ru-RU" sz="2000" dirty="0"/>
              <a:t>уровня заполнения промышленной ёмкости сыпучими продуктами. </a:t>
            </a:r>
            <a:endParaRPr lang="ru-RU" sz="2000" dirty="0" smtClean="0"/>
          </a:p>
          <a:p>
            <a:r>
              <a:rPr lang="ru-RU" sz="2000" dirty="0" smtClean="0"/>
              <a:t>Предусмотреть работу устройства от автономного источника 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12493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CBAB5B58-D96C-46D6-80D2-344F99BBC81D}"/>
              </a:ext>
            </a:extLst>
          </p:cNvPr>
          <p:cNvSpPr/>
          <p:nvPr/>
        </p:nvSpPr>
        <p:spPr>
          <a:xfrm>
            <a:off x="7671495" y="1856580"/>
            <a:ext cx="148300" cy="3046374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7645691" y="-117433"/>
            <a:ext cx="3361902" cy="6975433"/>
            <a:chOff x="7645691" y="-117433"/>
            <a:chExt cx="1534612" cy="6975433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51E69583-403F-497E-AB2A-6F37CC15ABB0}"/>
                </a:ext>
              </a:extLst>
            </p:cNvPr>
            <p:cNvSpPr/>
            <p:nvPr/>
          </p:nvSpPr>
          <p:spPr>
            <a:xfrm>
              <a:off x="7645691" y="-117433"/>
              <a:ext cx="1337447" cy="1336619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51E69583-403F-497E-AB2A-6F37CC15ABB0}"/>
                </a:ext>
              </a:extLst>
            </p:cNvPr>
            <p:cNvSpPr/>
            <p:nvPr/>
          </p:nvSpPr>
          <p:spPr>
            <a:xfrm>
              <a:off x="7645691" y="5521381"/>
              <a:ext cx="1337447" cy="1336619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51E69583-403F-497E-AB2A-6F37CC15ABB0}"/>
                </a:ext>
              </a:extLst>
            </p:cNvPr>
            <p:cNvSpPr/>
            <p:nvPr/>
          </p:nvSpPr>
          <p:spPr>
            <a:xfrm>
              <a:off x="9047912" y="-117433"/>
              <a:ext cx="132391" cy="1336619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51E69583-403F-497E-AB2A-6F37CC15ABB0}"/>
                </a:ext>
              </a:extLst>
            </p:cNvPr>
            <p:cNvSpPr/>
            <p:nvPr/>
          </p:nvSpPr>
          <p:spPr>
            <a:xfrm>
              <a:off x="9047912" y="5521381"/>
              <a:ext cx="132391" cy="1336619"/>
            </a:xfrm>
            <a:prstGeom prst="rect">
              <a:avLst/>
            </a:prstGeom>
            <a:solidFill>
              <a:srgbClr val="0070C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0C8FDE2-8D69-4B57-93C8-9DBBB978A578}"/>
              </a:ext>
            </a:extLst>
          </p:cNvPr>
          <p:cNvSpPr/>
          <p:nvPr/>
        </p:nvSpPr>
        <p:spPr>
          <a:xfrm>
            <a:off x="8186812" y="634839"/>
            <a:ext cx="2954889" cy="572918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51003" y="274320"/>
            <a:ext cx="10515600" cy="1325563"/>
          </a:xfrm>
        </p:spPr>
        <p:txBody>
          <a:bodyPr/>
          <a:lstStyle/>
          <a:p>
            <a:pPr algn="r"/>
            <a:r>
              <a:rPr lang="ru-RU" dirty="0" smtClean="0"/>
              <a:t>Выбор метода измерения уровня</a:t>
            </a:r>
            <a:endParaRPr lang="ru-RU" dirty="0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pic>
        <p:nvPicPr>
          <p:cNvPr id="12" name="Рисунок 11" descr="https://rusautomation.ru/thumb/2/xdLKAVY1l34MgVRvkwVt6g/r/d/tabl-adapt09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/>
          <a:stretch/>
        </p:blipFill>
        <p:spPr bwMode="auto">
          <a:xfrm>
            <a:off x="1236531" y="1352513"/>
            <a:ext cx="9771062" cy="5505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94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C16E496-822D-49C8-B5E2-ACC44B043F2A}"/>
              </a:ext>
            </a:extLst>
          </p:cNvPr>
          <p:cNvSpPr/>
          <p:nvPr/>
        </p:nvSpPr>
        <p:spPr>
          <a:xfrm>
            <a:off x="11012488" y="1"/>
            <a:ext cx="1179512" cy="121510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10036175" y="3432175"/>
            <a:ext cx="81915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C16E496-822D-49C8-B5E2-ACC44B043F2A}"/>
              </a:ext>
            </a:extLst>
          </p:cNvPr>
          <p:cNvSpPr/>
          <p:nvPr/>
        </p:nvSpPr>
        <p:spPr>
          <a:xfrm>
            <a:off x="11012488" y="3432175"/>
            <a:ext cx="1179512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0C8FDE2-8D69-4B57-93C8-9DBBB978A578}"/>
              </a:ext>
            </a:extLst>
          </p:cNvPr>
          <p:cNvSpPr/>
          <p:nvPr/>
        </p:nvSpPr>
        <p:spPr>
          <a:xfrm>
            <a:off x="11185525" y="0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10036175" y="1"/>
            <a:ext cx="819150" cy="121510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15E065F-B383-4EE2-8E40-503AE416AC55}"/>
              </a:ext>
            </a:extLst>
          </p:cNvPr>
          <p:cNvSpPr/>
          <p:nvPr/>
        </p:nvSpPr>
        <p:spPr>
          <a:xfrm>
            <a:off x="358356" y="3904455"/>
            <a:ext cx="100012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BAB5B58-D96C-46D6-80D2-344F99BBC81D}"/>
              </a:ext>
            </a:extLst>
          </p:cNvPr>
          <p:cNvSpPr/>
          <p:nvPr/>
        </p:nvSpPr>
        <p:spPr>
          <a:xfrm>
            <a:off x="11428786" y="3904456"/>
            <a:ext cx="100013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9205508" y="5130497"/>
            <a:ext cx="1370370" cy="1369521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09824"/>
            <a:ext cx="12186367" cy="546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00" y="237428"/>
            <a:ext cx="1502720" cy="5737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706" y="1165793"/>
            <a:ext cx="8616694" cy="2148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4062" y="3314700"/>
            <a:ext cx="10427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Достоинства выбранного решения:</a:t>
            </a:r>
          </a:p>
          <a:p>
            <a:pPr marL="342900" indent="-342900">
              <a:buAutoNum type="arabicParenR"/>
            </a:pPr>
            <a:r>
              <a:rPr lang="ru-RU" dirty="0" smtClean="0"/>
              <a:t>Малое энергопотребление. Передающий узел периодически переходит в активный режим для считывания и отправки данных.</a:t>
            </a:r>
            <a:r>
              <a:rPr lang="en-US" dirty="0" smtClean="0"/>
              <a:t> </a:t>
            </a:r>
            <a:r>
              <a:rPr lang="ru-RU" dirty="0"/>
              <a:t>Длительность рабочего </a:t>
            </a:r>
            <a:r>
              <a:rPr lang="ru-RU" dirty="0" smtClean="0"/>
              <a:t>цикла</a:t>
            </a:r>
            <a:r>
              <a:rPr lang="en-US" dirty="0" smtClean="0"/>
              <a:t> </a:t>
            </a:r>
            <a:r>
              <a:rPr lang="ru-RU" dirty="0" smtClean="0"/>
              <a:t>единицы, десятки миллисекунд. Ток потребления в режиме ожидания 20-30 нА.</a:t>
            </a:r>
          </a:p>
          <a:p>
            <a:pPr marL="342900" indent="-342900">
              <a:buAutoNum type="arabicParenR"/>
            </a:pPr>
            <a:r>
              <a:rPr lang="ru-RU" dirty="0" smtClean="0"/>
              <a:t>Высокая скорость и </a:t>
            </a:r>
            <a:r>
              <a:rPr lang="ru-RU" dirty="0"/>
              <a:t>т</a:t>
            </a:r>
            <a:r>
              <a:rPr lang="ru-RU" dirty="0" smtClean="0"/>
              <a:t>очность измерения лазерного датчика</a:t>
            </a:r>
          </a:p>
          <a:p>
            <a:pPr marL="342900" indent="-342900">
              <a:buAutoNum type="arabicParenR"/>
            </a:pPr>
            <a:r>
              <a:rPr lang="ru-RU" dirty="0" smtClean="0"/>
              <a:t>Более простой и экономный метод измерения по сравнению с ротационным, емкостным, вибрационным</a:t>
            </a:r>
          </a:p>
          <a:p>
            <a:pPr marL="342900" indent="-342900">
              <a:buAutoNum type="arabicParenR"/>
            </a:pPr>
            <a:r>
              <a:rPr lang="ru-RU" dirty="0" smtClean="0"/>
              <a:t>Масштабируемость системы, установка нескольких передающих узлов </a:t>
            </a:r>
          </a:p>
          <a:p>
            <a:pPr marL="342900" indent="-342900">
              <a:buAutoNum type="arabicParenR"/>
            </a:pPr>
            <a:r>
              <a:rPr lang="ru-RU" dirty="0" smtClean="0"/>
              <a:t>Достаточное расстояние передачи по радиоканалу, до 100 метров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223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E62935-5D3B-4D0F-A8F7-3DCBF826C29C}"/>
              </a:ext>
            </a:extLst>
          </p:cNvPr>
          <p:cNvSpPr/>
          <p:nvPr/>
        </p:nvSpPr>
        <p:spPr>
          <a:xfrm>
            <a:off x="10030840" y="3432175"/>
            <a:ext cx="81915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498AD84-3DD3-4871-989C-5C7A1201B457}"/>
              </a:ext>
            </a:extLst>
          </p:cNvPr>
          <p:cNvSpPr/>
          <p:nvPr/>
        </p:nvSpPr>
        <p:spPr>
          <a:xfrm>
            <a:off x="11007153" y="3432175"/>
            <a:ext cx="1179512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EDB2210-7C35-4B38-BA9E-ED8E26E7AB46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37A19D9-9509-4803-A365-5C3D54CCE529}"/>
              </a:ext>
            </a:extLst>
          </p:cNvPr>
          <p:cNvSpPr/>
          <p:nvPr/>
        </p:nvSpPr>
        <p:spPr>
          <a:xfrm>
            <a:off x="11180190" y="2971800"/>
            <a:ext cx="1006475" cy="2595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AAE6365-9B07-432F-B576-4F165A550F2B}"/>
              </a:ext>
            </a:extLst>
          </p:cNvPr>
          <p:cNvSpPr/>
          <p:nvPr/>
        </p:nvSpPr>
        <p:spPr>
          <a:xfrm>
            <a:off x="220663" y="2971800"/>
            <a:ext cx="100012" cy="2595563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784C04E-9582-4BF1-882B-2AD8D15EDC93}"/>
              </a:ext>
            </a:extLst>
          </p:cNvPr>
          <p:cNvSpPr/>
          <p:nvPr/>
        </p:nvSpPr>
        <p:spPr>
          <a:xfrm>
            <a:off x="9833990" y="2971800"/>
            <a:ext cx="100013" cy="2595563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10706100" y="3432176"/>
            <a:ext cx="288354" cy="2595562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10642382" y="1364800"/>
            <a:ext cx="704144" cy="703708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4"/>
          <a:stretch>
            <a:fillRect/>
          </a:stretch>
        </p:blipFill>
        <p:spPr>
          <a:xfrm>
            <a:off x="1951892" y="49629"/>
            <a:ext cx="4652141" cy="6896293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5"/>
          <a:stretch>
            <a:fillRect/>
          </a:stretch>
        </p:blipFill>
        <p:spPr>
          <a:xfrm>
            <a:off x="6463716" y="143157"/>
            <a:ext cx="4716473" cy="6714843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9833990" y="1251319"/>
            <a:ext cx="1337447" cy="1336619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C16E496-822D-49C8-B5E2-ACC44B043F2A}"/>
              </a:ext>
            </a:extLst>
          </p:cNvPr>
          <p:cNvSpPr/>
          <p:nvPr/>
        </p:nvSpPr>
        <p:spPr>
          <a:xfrm>
            <a:off x="11012488" y="1"/>
            <a:ext cx="1179512" cy="121510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10036175" y="3432175"/>
            <a:ext cx="81915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C16E496-822D-49C8-B5E2-ACC44B043F2A}"/>
              </a:ext>
            </a:extLst>
          </p:cNvPr>
          <p:cNvSpPr/>
          <p:nvPr/>
        </p:nvSpPr>
        <p:spPr>
          <a:xfrm>
            <a:off x="11012488" y="3432175"/>
            <a:ext cx="1179512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0C8FDE2-8D69-4B57-93C8-9DBBB978A578}"/>
              </a:ext>
            </a:extLst>
          </p:cNvPr>
          <p:cNvSpPr/>
          <p:nvPr/>
        </p:nvSpPr>
        <p:spPr>
          <a:xfrm>
            <a:off x="11185525" y="0"/>
            <a:ext cx="1006475" cy="504376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10036175" y="1"/>
            <a:ext cx="819150" cy="121510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15E065F-B383-4EE2-8E40-503AE416AC55}"/>
              </a:ext>
            </a:extLst>
          </p:cNvPr>
          <p:cNvSpPr/>
          <p:nvPr/>
        </p:nvSpPr>
        <p:spPr>
          <a:xfrm>
            <a:off x="358356" y="3904455"/>
            <a:ext cx="100012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BAB5B58-D96C-46D6-80D2-344F99BBC81D}"/>
              </a:ext>
            </a:extLst>
          </p:cNvPr>
          <p:cNvSpPr/>
          <p:nvPr/>
        </p:nvSpPr>
        <p:spPr>
          <a:xfrm>
            <a:off x="11428786" y="3904456"/>
            <a:ext cx="100013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9205508" y="5130497"/>
            <a:ext cx="1370370" cy="1369521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9205508" y="1892866"/>
            <a:ext cx="1370370" cy="3150896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sp>
        <p:nvSpPr>
          <p:cNvPr id="21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Формат </a:t>
            </a:r>
            <a:r>
              <a:rPr lang="ru-RU" dirty="0" smtClean="0"/>
              <a:t>получения данных</a:t>
            </a:r>
            <a:endParaRPr lang="ru-RU" dirty="0"/>
          </a:p>
        </p:txBody>
      </p:sp>
      <p:pic>
        <p:nvPicPr>
          <p:cNvPr id="23" name="Рисунок 22"/>
          <p:cNvPicPr/>
          <p:nvPr/>
        </p:nvPicPr>
        <p:blipFill>
          <a:blip r:embed="rId5"/>
          <a:stretch>
            <a:fillRect/>
          </a:stretch>
        </p:blipFill>
        <p:spPr>
          <a:xfrm>
            <a:off x="313606" y="1479932"/>
            <a:ext cx="6934664" cy="32488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571" y="3922965"/>
            <a:ext cx="11702312" cy="20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C16E496-822D-49C8-B5E2-ACC44B043F2A}"/>
              </a:ext>
            </a:extLst>
          </p:cNvPr>
          <p:cNvSpPr/>
          <p:nvPr/>
        </p:nvSpPr>
        <p:spPr>
          <a:xfrm>
            <a:off x="11012488" y="1"/>
            <a:ext cx="1179512" cy="121510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10036175" y="3432175"/>
            <a:ext cx="819150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C16E496-822D-49C8-B5E2-ACC44B043F2A}"/>
              </a:ext>
            </a:extLst>
          </p:cNvPr>
          <p:cNvSpPr/>
          <p:nvPr/>
        </p:nvSpPr>
        <p:spPr>
          <a:xfrm>
            <a:off x="11012488" y="3432175"/>
            <a:ext cx="1179512" cy="259556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27F4C41-A183-4F6A-9348-4DA00599379B}"/>
              </a:ext>
            </a:extLst>
          </p:cNvPr>
          <p:cNvSpPr/>
          <p:nvPr/>
        </p:nvSpPr>
        <p:spPr>
          <a:xfrm>
            <a:off x="0" y="3432175"/>
            <a:ext cx="2185988" cy="2595563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0C8FDE2-8D69-4B57-93C8-9DBBB978A578}"/>
              </a:ext>
            </a:extLst>
          </p:cNvPr>
          <p:cNvSpPr/>
          <p:nvPr/>
        </p:nvSpPr>
        <p:spPr>
          <a:xfrm>
            <a:off x="11185525" y="0"/>
            <a:ext cx="1006475" cy="55673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10036175" y="1"/>
            <a:ext cx="819150" cy="1215108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15E065F-B383-4EE2-8E40-503AE416AC55}"/>
              </a:ext>
            </a:extLst>
          </p:cNvPr>
          <p:cNvSpPr/>
          <p:nvPr/>
        </p:nvSpPr>
        <p:spPr>
          <a:xfrm>
            <a:off x="358356" y="3904455"/>
            <a:ext cx="100012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BAB5B58-D96C-46D6-80D2-344F99BBC81D}"/>
              </a:ext>
            </a:extLst>
          </p:cNvPr>
          <p:cNvSpPr/>
          <p:nvPr/>
        </p:nvSpPr>
        <p:spPr>
          <a:xfrm>
            <a:off x="11428786" y="3904456"/>
            <a:ext cx="100013" cy="2595563"/>
          </a:xfrm>
          <a:prstGeom prst="rect">
            <a:avLst/>
          </a:prstGeom>
          <a:solidFill>
            <a:srgbClr val="6600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9205508" y="5130497"/>
            <a:ext cx="1370370" cy="1369521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9205015" y="3689516"/>
            <a:ext cx="1370863" cy="1370015"/>
          </a:xfrm>
          <a:prstGeom prst="rect">
            <a:avLst/>
          </a:prstGeom>
          <a:solidFill>
            <a:srgbClr val="6600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364199"/>
            <a:ext cx="12289603" cy="549380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2272" y="219202"/>
            <a:ext cx="3792644" cy="34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Прямоугольник 383">
            <a:extLst>
              <a:ext uri="{FF2B5EF4-FFF2-40B4-BE49-F238E27FC236}">
                <a16:creationId xmlns:a16="http://schemas.microsoft.com/office/drawing/2014/main" xmlns="" id="{E3E62935-5D3B-4D0F-A8F7-3DCBF826C29C}"/>
              </a:ext>
            </a:extLst>
          </p:cNvPr>
          <p:cNvSpPr/>
          <p:nvPr/>
        </p:nvSpPr>
        <p:spPr>
          <a:xfrm>
            <a:off x="8208942" y="1258413"/>
            <a:ext cx="1759783" cy="4570887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5" name="Прямоугольник 384">
            <a:extLst>
              <a:ext uri="{FF2B5EF4-FFF2-40B4-BE49-F238E27FC236}">
                <a16:creationId xmlns:a16="http://schemas.microsoft.com/office/drawing/2014/main" xmlns="" id="{8498AD84-3DD3-4871-989C-5C7A1201B457}"/>
              </a:ext>
            </a:extLst>
          </p:cNvPr>
          <p:cNvSpPr/>
          <p:nvPr/>
        </p:nvSpPr>
        <p:spPr>
          <a:xfrm>
            <a:off x="10122308" y="1258413"/>
            <a:ext cx="1152643" cy="4570887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6" name="Прямоугольник 385">
            <a:extLst>
              <a:ext uri="{FF2B5EF4-FFF2-40B4-BE49-F238E27FC236}">
                <a16:creationId xmlns:a16="http://schemas.microsoft.com/office/drawing/2014/main" xmlns="" id="{0EDB2210-7C35-4B38-BA9E-ED8E26E7AB46}"/>
              </a:ext>
            </a:extLst>
          </p:cNvPr>
          <p:cNvSpPr/>
          <p:nvPr/>
        </p:nvSpPr>
        <p:spPr>
          <a:xfrm>
            <a:off x="917051" y="1246424"/>
            <a:ext cx="5938545" cy="4570887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7" name="Прямоугольник 386">
            <a:extLst>
              <a:ext uri="{FF2B5EF4-FFF2-40B4-BE49-F238E27FC236}">
                <a16:creationId xmlns:a16="http://schemas.microsoft.com/office/drawing/2014/main" xmlns="" id="{A37A19D9-9509-4803-A365-5C3D54CCE529}"/>
              </a:ext>
            </a:extLst>
          </p:cNvPr>
          <p:cNvSpPr/>
          <p:nvPr/>
        </p:nvSpPr>
        <p:spPr>
          <a:xfrm>
            <a:off x="9551417" y="447675"/>
            <a:ext cx="1011767" cy="45708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9" name="Прямоугольник 388">
            <a:extLst>
              <a:ext uri="{FF2B5EF4-FFF2-40B4-BE49-F238E27FC236}">
                <a16:creationId xmlns:a16="http://schemas.microsoft.com/office/drawing/2014/main" xmlns="" id="{51E69583-403F-497E-AB2A-6F37CC15ABB0}"/>
              </a:ext>
            </a:extLst>
          </p:cNvPr>
          <p:cNvSpPr/>
          <p:nvPr/>
        </p:nvSpPr>
        <p:spPr>
          <a:xfrm>
            <a:off x="9828114" y="1061700"/>
            <a:ext cx="281785" cy="5263384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362" y="149090"/>
            <a:ext cx="777104" cy="9616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" y="322743"/>
            <a:ext cx="2050659" cy="614359"/>
          </a:xfrm>
          <a:prstGeom prst="rect">
            <a:avLst/>
          </a:prstGeom>
        </p:spPr>
      </p:pic>
      <p:pic>
        <p:nvPicPr>
          <p:cNvPr id="16" name="Picture 2" descr="https://adventex.ru/sites/default/files/tovar/termopodveska-tp-01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12" y="1409094"/>
            <a:ext cx="4358635" cy="43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izpk.ru/files/styles/fullsize/public/device-image/tp-01m-analogovaya-termopodveska-foto-3.jpg?itok=1uuNxr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320" y="1331702"/>
            <a:ext cx="4406224" cy="4424307"/>
          </a:xfrm>
          <a:prstGeom prst="rect">
            <a:avLst/>
          </a:prstGeom>
        </p:spPr>
      </p:pic>
      <p:sp>
        <p:nvSpPr>
          <p:cNvPr id="21" name="Заголовок 3"/>
          <p:cNvSpPr txBox="1">
            <a:spLocks/>
          </p:cNvSpPr>
          <p:nvPr/>
        </p:nvSpPr>
        <p:spPr>
          <a:xfrm>
            <a:off x="1289866" y="-1774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Возможности внедрения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67840" y="5917650"/>
            <a:ext cx="6790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Термоподвеска</a:t>
            </a:r>
            <a:r>
              <a:rPr lang="ru-RU" sz="2800" dirty="0" smtClean="0"/>
              <a:t> ТУР-01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458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596</Words>
  <Application>Microsoft Office PowerPoint</Application>
  <PresentationFormat>Широкоэкранный</PresentationFormat>
  <Paragraphs>116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  Техническое задание</vt:lpstr>
      <vt:lpstr>Выбор метода измерения уровня</vt:lpstr>
      <vt:lpstr>Презентация PowerPoint</vt:lpstr>
      <vt:lpstr>Презентация PowerPoint</vt:lpstr>
      <vt:lpstr>Презентация PowerPoint</vt:lpstr>
      <vt:lpstr>Формат получения данных</vt:lpstr>
      <vt:lpstr>Презентация PowerPoint</vt:lpstr>
      <vt:lpstr>Презентация PowerPoint</vt:lpstr>
      <vt:lpstr>Презентация PowerPoint</vt:lpstr>
      <vt:lpstr>Сравнение с готовыми решениями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RemarkBrant</cp:lastModifiedBy>
  <cp:revision>176</cp:revision>
  <dcterms:created xsi:type="dcterms:W3CDTF">2019-02-20T18:18:01Z</dcterms:created>
  <dcterms:modified xsi:type="dcterms:W3CDTF">2022-06-28T11:59:38Z</dcterms:modified>
</cp:coreProperties>
</file>