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68" r:id="rId2"/>
    <p:sldId id="362" r:id="rId3"/>
    <p:sldId id="364" r:id="rId4"/>
    <p:sldId id="358" r:id="rId5"/>
    <p:sldId id="367" r:id="rId6"/>
    <p:sldId id="369" r:id="rId7"/>
    <p:sldId id="373" r:id="rId8"/>
    <p:sldId id="376" r:id="rId9"/>
    <p:sldId id="375" r:id="rId10"/>
    <p:sldId id="382" r:id="rId11"/>
    <p:sldId id="383" r:id="rId12"/>
    <p:sldId id="384" r:id="rId13"/>
    <p:sldId id="368" r:id="rId14"/>
    <p:sldId id="387" r:id="rId15"/>
    <p:sldId id="388" r:id="rId16"/>
    <p:sldId id="389" r:id="rId17"/>
    <p:sldId id="390" r:id="rId18"/>
    <p:sldId id="374" r:id="rId19"/>
    <p:sldId id="391" r:id="rId20"/>
    <p:sldId id="378" r:id="rId21"/>
    <p:sldId id="379" r:id="rId22"/>
    <p:sldId id="380" r:id="rId23"/>
    <p:sldId id="385" r:id="rId24"/>
    <p:sldId id="386" r:id="rId2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99"/>
    <a:srgbClr val="638DEB"/>
    <a:srgbClr val="00458B"/>
    <a:srgbClr val="6600CC"/>
    <a:srgbClr val="0033CC"/>
    <a:srgbClr val="3366FF"/>
    <a:srgbClr val="FF6600"/>
    <a:srgbClr val="FF3300"/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871" autoAdjust="0"/>
    <p:restoredTop sz="94660"/>
  </p:normalViewPr>
  <p:slideViewPr>
    <p:cSldViewPr snapToGrid="0">
      <p:cViewPr varScale="1">
        <p:scale>
          <a:sx n="98" d="100"/>
          <a:sy n="98" d="100"/>
        </p:scale>
        <p:origin x="488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8" d="100"/>
          <a:sy n="78" d="100"/>
        </p:scale>
        <p:origin x="308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A5172-4A66-4199-8C96-CE7D6B1695B9}" type="datetimeFigureOut">
              <a:rPr lang="ru-RU" smtClean="0"/>
              <a:t>18.06.2026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07D33E-CF9F-404E-8543-65C1CC0746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13898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07D33E-CF9F-404E-8543-65C1CC0746E3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96036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6019800" cy="4667250"/>
          </a:xfrm>
        </p:spPr>
        <p:txBody>
          <a:bodyPr/>
          <a:lstStyle/>
          <a:p>
            <a:r>
              <a:rPr lang="ru-RU" dirty="0"/>
              <a:t>Основными задачами учебно-методического управления  являются:</a:t>
            </a:r>
          </a:p>
          <a:p>
            <a:r>
              <a:rPr lang="ru-RU" dirty="0"/>
              <a:t>организация учебного процесса вуза;</a:t>
            </a:r>
          </a:p>
          <a:p>
            <a:r>
              <a:rPr lang="ru-RU" dirty="0"/>
              <a:t>координация учебной и организационно-методической работы ППС университета</a:t>
            </a:r>
          </a:p>
          <a:p>
            <a:r>
              <a:rPr lang="ru-RU" dirty="0"/>
              <a:t>мониторинг образовательного процесса и обеспечение использования его результатов для принятия управленческих решений</a:t>
            </a:r>
          </a:p>
          <a:p>
            <a:r>
              <a:rPr lang="ru-RU" dirty="0"/>
              <a:t>координация работы в отношении контингента обучающихся</a:t>
            </a:r>
          </a:p>
          <a:p>
            <a:r>
              <a:rPr lang="ru-RU" dirty="0"/>
              <a:t>в соответствии с задачами управление выполняет следующие функции:</a:t>
            </a:r>
          </a:p>
          <a:p>
            <a:r>
              <a:rPr lang="ru-RU" dirty="0"/>
              <a:t>организация и планирование учебного процесса</a:t>
            </a:r>
          </a:p>
          <a:p>
            <a:r>
              <a:rPr lang="ru-RU" dirty="0"/>
              <a:t>координация деятельности факультетов и других учебных подразделений по организации учебного процесса</a:t>
            </a:r>
          </a:p>
          <a:p>
            <a:r>
              <a:rPr lang="ru-RU" dirty="0"/>
              <a:t>организация по составлению расписаний занятий и промежуточной аттестации</a:t>
            </a:r>
          </a:p>
          <a:p>
            <a:r>
              <a:rPr lang="ru-RU" dirty="0"/>
              <a:t>организационно-методическое и информационное обеспечение подготовки и реализации процедур лицензирования и аккредитации образовательных программ и </a:t>
            </a:r>
            <a:r>
              <a:rPr lang="ru-RU" dirty="0" err="1"/>
              <a:t>СибГУТИ</a:t>
            </a:r>
            <a:r>
              <a:rPr lang="ru-RU" dirty="0"/>
              <a:t> как образовательного учреждения</a:t>
            </a:r>
          </a:p>
          <a:p>
            <a:r>
              <a:rPr lang="ru-RU" dirty="0"/>
              <a:t>организационная работа по планированию и проведению практик</a:t>
            </a:r>
          </a:p>
          <a:p>
            <a:r>
              <a:rPr lang="ru-RU" dirty="0"/>
              <a:t>организационная работа ГЭК</a:t>
            </a:r>
          </a:p>
          <a:p>
            <a:r>
              <a:rPr lang="ru-RU" dirty="0"/>
              <a:t>обеспечение учебного процесса учебно-методической документацией</a:t>
            </a:r>
          </a:p>
          <a:p>
            <a:r>
              <a:rPr lang="ru-RU" dirty="0"/>
              <a:t>контроль использования аудиторного фонда, его оптимизация.</a:t>
            </a:r>
          </a:p>
          <a:p>
            <a:r>
              <a:rPr lang="ru-RU" dirty="0"/>
              <a:t>Так как решение о государственной аккредитации принимается в отношении укрупненных групп специальностей и направлений подготовки состав факультетов представлен в следующем составе…</a:t>
            </a:r>
          </a:p>
          <a:p>
            <a:endParaRPr lang="ru-RU" dirty="0"/>
          </a:p>
          <a:p>
            <a:r>
              <a:rPr lang="ru-RU" dirty="0"/>
              <a:t>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07D33E-CF9F-404E-8543-65C1CC0746E3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68808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07D33E-CF9F-404E-8543-65C1CC0746E3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40632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6019800" cy="4667250"/>
          </a:xfrm>
        </p:spPr>
        <p:txBody>
          <a:bodyPr/>
          <a:lstStyle/>
          <a:p>
            <a:r>
              <a:rPr lang="ru-RU" dirty="0"/>
              <a:t>Основными задачами учебно-методического управления  являются:</a:t>
            </a:r>
          </a:p>
          <a:p>
            <a:r>
              <a:rPr lang="ru-RU" dirty="0"/>
              <a:t>организация учебного процесса вуза;</a:t>
            </a:r>
          </a:p>
          <a:p>
            <a:r>
              <a:rPr lang="ru-RU" dirty="0"/>
              <a:t>координация учебной и организационно-методической работы ППС университета</a:t>
            </a:r>
          </a:p>
          <a:p>
            <a:r>
              <a:rPr lang="ru-RU" dirty="0"/>
              <a:t>мониторинг образовательного процесса и обеспечение использования его результатов для принятия управленческих решений</a:t>
            </a:r>
          </a:p>
          <a:p>
            <a:r>
              <a:rPr lang="ru-RU" dirty="0"/>
              <a:t>координация работы в отношении контингента обучающихся</a:t>
            </a:r>
          </a:p>
          <a:p>
            <a:r>
              <a:rPr lang="ru-RU" dirty="0"/>
              <a:t>в соответствии с задачами управление выполняет следующие функции:</a:t>
            </a:r>
          </a:p>
          <a:p>
            <a:r>
              <a:rPr lang="ru-RU" dirty="0"/>
              <a:t>организация и планирование учебного процесса</a:t>
            </a:r>
          </a:p>
          <a:p>
            <a:r>
              <a:rPr lang="ru-RU" dirty="0"/>
              <a:t>координация деятельности факультетов и других учебных подразделений по организации учебного процесса</a:t>
            </a:r>
          </a:p>
          <a:p>
            <a:r>
              <a:rPr lang="ru-RU" dirty="0"/>
              <a:t>организация по составлению расписаний занятий и промежуточной аттестации</a:t>
            </a:r>
          </a:p>
          <a:p>
            <a:r>
              <a:rPr lang="ru-RU" dirty="0"/>
              <a:t>организационно-методическое и информационное обеспечение подготовки и реализации процедур лицензирования и аккредитации образовательных программ и </a:t>
            </a:r>
            <a:r>
              <a:rPr lang="ru-RU" dirty="0" err="1"/>
              <a:t>СибГУТИ</a:t>
            </a:r>
            <a:r>
              <a:rPr lang="ru-RU" dirty="0"/>
              <a:t> как образовательного учреждения</a:t>
            </a:r>
          </a:p>
          <a:p>
            <a:r>
              <a:rPr lang="ru-RU" dirty="0"/>
              <a:t>организационная работа по планированию и проведению практик</a:t>
            </a:r>
          </a:p>
          <a:p>
            <a:r>
              <a:rPr lang="ru-RU" dirty="0"/>
              <a:t>организационная работа ГЭК</a:t>
            </a:r>
          </a:p>
          <a:p>
            <a:r>
              <a:rPr lang="ru-RU" dirty="0"/>
              <a:t>обеспечение учебного процесса учебно-методической документацией</a:t>
            </a:r>
          </a:p>
          <a:p>
            <a:r>
              <a:rPr lang="ru-RU" dirty="0"/>
              <a:t>контроль использования аудиторного фонда, его оптимизация.</a:t>
            </a:r>
          </a:p>
          <a:p>
            <a:r>
              <a:rPr lang="ru-RU" dirty="0"/>
              <a:t>Так как решение о государственной аккредитации принимается в отношении укрупненных групп специальностей и направлений подготовки состав факультетов представлен в следующем составе…</a:t>
            </a:r>
          </a:p>
          <a:p>
            <a:endParaRPr lang="ru-RU" dirty="0"/>
          </a:p>
          <a:p>
            <a:r>
              <a:rPr lang="ru-RU" dirty="0"/>
              <a:t>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07D33E-CF9F-404E-8543-65C1CC0746E3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520495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6019800" cy="4667250"/>
          </a:xfrm>
        </p:spPr>
        <p:txBody>
          <a:bodyPr/>
          <a:lstStyle/>
          <a:p>
            <a:r>
              <a:rPr lang="ru-RU" dirty="0"/>
              <a:t>Основными задачами учебно-методического управления  являются:</a:t>
            </a:r>
          </a:p>
          <a:p>
            <a:r>
              <a:rPr lang="ru-RU" dirty="0"/>
              <a:t>организация учебного процесса вуза;</a:t>
            </a:r>
          </a:p>
          <a:p>
            <a:r>
              <a:rPr lang="ru-RU" dirty="0"/>
              <a:t>координация учебной и организационно-методической работы ППС университета</a:t>
            </a:r>
          </a:p>
          <a:p>
            <a:r>
              <a:rPr lang="ru-RU" dirty="0"/>
              <a:t>мониторинг образовательного процесса и обеспечение использования его результатов для принятия управленческих решений</a:t>
            </a:r>
          </a:p>
          <a:p>
            <a:r>
              <a:rPr lang="ru-RU" dirty="0"/>
              <a:t>координация работы в отношении контингента обучающихся</a:t>
            </a:r>
          </a:p>
          <a:p>
            <a:r>
              <a:rPr lang="ru-RU" dirty="0"/>
              <a:t>в соответствии с задачами управление выполняет следующие функции:</a:t>
            </a:r>
          </a:p>
          <a:p>
            <a:r>
              <a:rPr lang="ru-RU" dirty="0"/>
              <a:t>организация и планирование учебного процесса</a:t>
            </a:r>
          </a:p>
          <a:p>
            <a:r>
              <a:rPr lang="ru-RU" dirty="0"/>
              <a:t>координация деятельности факультетов и других учебных подразделений по организации учебного процесса</a:t>
            </a:r>
          </a:p>
          <a:p>
            <a:r>
              <a:rPr lang="ru-RU" dirty="0"/>
              <a:t>организация по составлению расписаний занятий и промежуточной аттестации</a:t>
            </a:r>
          </a:p>
          <a:p>
            <a:r>
              <a:rPr lang="ru-RU" dirty="0"/>
              <a:t>организационно-методическое и информационное обеспечение подготовки и реализации процедур лицензирования и аккредитации образовательных программ и </a:t>
            </a:r>
            <a:r>
              <a:rPr lang="ru-RU" dirty="0" err="1"/>
              <a:t>СибГУТИ</a:t>
            </a:r>
            <a:r>
              <a:rPr lang="ru-RU" dirty="0"/>
              <a:t> как образовательного учреждения</a:t>
            </a:r>
          </a:p>
          <a:p>
            <a:r>
              <a:rPr lang="ru-RU" dirty="0"/>
              <a:t>организационная работа по планированию и проведению практик</a:t>
            </a:r>
          </a:p>
          <a:p>
            <a:r>
              <a:rPr lang="ru-RU" dirty="0"/>
              <a:t>организационная работа ГЭК</a:t>
            </a:r>
          </a:p>
          <a:p>
            <a:r>
              <a:rPr lang="ru-RU" dirty="0"/>
              <a:t>обеспечение учебного процесса учебно-методической документацией</a:t>
            </a:r>
          </a:p>
          <a:p>
            <a:r>
              <a:rPr lang="ru-RU" dirty="0"/>
              <a:t>контроль использования аудиторного фонда, его оптимизация.</a:t>
            </a:r>
          </a:p>
          <a:p>
            <a:r>
              <a:rPr lang="ru-RU" dirty="0"/>
              <a:t>Так как решение о государственной аккредитации принимается в отношении укрупненных групп специальностей и направлений подготовки состав факультетов представлен в следующем составе…</a:t>
            </a:r>
          </a:p>
          <a:p>
            <a:endParaRPr lang="ru-RU" dirty="0"/>
          </a:p>
          <a:p>
            <a:r>
              <a:rPr lang="ru-RU" dirty="0"/>
              <a:t>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07D33E-CF9F-404E-8543-65C1CC0746E3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498975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6019800" cy="4667250"/>
          </a:xfrm>
        </p:spPr>
        <p:txBody>
          <a:bodyPr/>
          <a:lstStyle/>
          <a:p>
            <a:r>
              <a:rPr lang="ru-RU" dirty="0"/>
              <a:t>Основными задачами учебно-методического управления  являются:</a:t>
            </a:r>
          </a:p>
          <a:p>
            <a:r>
              <a:rPr lang="ru-RU" dirty="0"/>
              <a:t>организация учебного процесса вуза;</a:t>
            </a:r>
          </a:p>
          <a:p>
            <a:r>
              <a:rPr lang="ru-RU" dirty="0"/>
              <a:t>координация учебной и организационно-методической работы ППС университета</a:t>
            </a:r>
          </a:p>
          <a:p>
            <a:r>
              <a:rPr lang="ru-RU" dirty="0"/>
              <a:t>мониторинг образовательного процесса и обеспечение использования его результатов для принятия управленческих решений</a:t>
            </a:r>
          </a:p>
          <a:p>
            <a:r>
              <a:rPr lang="ru-RU" dirty="0"/>
              <a:t>координация работы в отношении контингента обучающихся</a:t>
            </a:r>
          </a:p>
          <a:p>
            <a:r>
              <a:rPr lang="ru-RU" dirty="0"/>
              <a:t>в соответствии с задачами управление выполняет следующие функции:</a:t>
            </a:r>
          </a:p>
          <a:p>
            <a:r>
              <a:rPr lang="ru-RU" dirty="0"/>
              <a:t>организация и планирование учебного процесса</a:t>
            </a:r>
          </a:p>
          <a:p>
            <a:r>
              <a:rPr lang="ru-RU" dirty="0"/>
              <a:t>координация деятельности факультетов и других учебных подразделений по организации учебного процесса</a:t>
            </a:r>
          </a:p>
          <a:p>
            <a:r>
              <a:rPr lang="ru-RU" dirty="0"/>
              <a:t>организация по составлению расписаний занятий и промежуточной аттестации</a:t>
            </a:r>
          </a:p>
          <a:p>
            <a:r>
              <a:rPr lang="ru-RU" dirty="0"/>
              <a:t>организационно-методическое и информационное обеспечение подготовки и реализации процедур лицензирования и аккредитации образовательных программ и </a:t>
            </a:r>
            <a:r>
              <a:rPr lang="ru-RU" dirty="0" err="1"/>
              <a:t>СибГУТИ</a:t>
            </a:r>
            <a:r>
              <a:rPr lang="ru-RU" dirty="0"/>
              <a:t> как образовательного учреждения</a:t>
            </a:r>
          </a:p>
          <a:p>
            <a:r>
              <a:rPr lang="ru-RU" dirty="0"/>
              <a:t>организационная работа по планированию и проведению практик</a:t>
            </a:r>
          </a:p>
          <a:p>
            <a:r>
              <a:rPr lang="ru-RU" dirty="0"/>
              <a:t>организационная работа ГЭК</a:t>
            </a:r>
          </a:p>
          <a:p>
            <a:r>
              <a:rPr lang="ru-RU" dirty="0"/>
              <a:t>обеспечение учебного процесса учебно-методической документацией</a:t>
            </a:r>
          </a:p>
          <a:p>
            <a:r>
              <a:rPr lang="ru-RU" dirty="0"/>
              <a:t>контроль использования аудиторного фонда, его оптимизация.</a:t>
            </a:r>
          </a:p>
          <a:p>
            <a:r>
              <a:rPr lang="ru-RU" dirty="0"/>
              <a:t>Так как решение о государственной аккредитации принимается в отношении укрупненных групп специальностей и направлений подготовки состав факультетов представлен в следующем составе…</a:t>
            </a:r>
          </a:p>
          <a:p>
            <a:endParaRPr lang="ru-RU" dirty="0"/>
          </a:p>
          <a:p>
            <a:r>
              <a:rPr lang="ru-RU" dirty="0"/>
              <a:t>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07D33E-CF9F-404E-8543-65C1CC0746E3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32674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6019800" cy="4667250"/>
          </a:xfrm>
        </p:spPr>
        <p:txBody>
          <a:bodyPr/>
          <a:lstStyle/>
          <a:p>
            <a:r>
              <a:rPr lang="ru-RU" dirty="0"/>
              <a:t>Основными задачами учебно-методического управления  являются:</a:t>
            </a:r>
          </a:p>
          <a:p>
            <a:r>
              <a:rPr lang="ru-RU" dirty="0"/>
              <a:t>организация учебного процесса вуза;</a:t>
            </a:r>
          </a:p>
          <a:p>
            <a:r>
              <a:rPr lang="ru-RU" dirty="0"/>
              <a:t>координация учебной и организационно-методической работы ППС университета</a:t>
            </a:r>
          </a:p>
          <a:p>
            <a:r>
              <a:rPr lang="ru-RU" dirty="0"/>
              <a:t>мониторинг образовательного процесса и обеспечение использования его результатов для принятия управленческих решений</a:t>
            </a:r>
          </a:p>
          <a:p>
            <a:r>
              <a:rPr lang="ru-RU" dirty="0"/>
              <a:t>координация работы в отношении контингента обучающихся</a:t>
            </a:r>
          </a:p>
          <a:p>
            <a:r>
              <a:rPr lang="ru-RU" dirty="0"/>
              <a:t>в соответствии с задачами управление выполняет следующие функции:</a:t>
            </a:r>
          </a:p>
          <a:p>
            <a:r>
              <a:rPr lang="ru-RU" dirty="0"/>
              <a:t>организация и планирование учебного процесса</a:t>
            </a:r>
          </a:p>
          <a:p>
            <a:r>
              <a:rPr lang="ru-RU" dirty="0"/>
              <a:t>координация деятельности факультетов и других учебных подразделений по организации учебного процесса</a:t>
            </a:r>
          </a:p>
          <a:p>
            <a:r>
              <a:rPr lang="ru-RU" dirty="0"/>
              <a:t>организация по составлению расписаний занятий и промежуточной аттестации</a:t>
            </a:r>
          </a:p>
          <a:p>
            <a:r>
              <a:rPr lang="ru-RU" dirty="0"/>
              <a:t>организационно-методическое и информационное обеспечение подготовки и реализации процедур лицензирования и аккредитации образовательных программ и </a:t>
            </a:r>
            <a:r>
              <a:rPr lang="ru-RU" dirty="0" err="1"/>
              <a:t>СибГУТИ</a:t>
            </a:r>
            <a:r>
              <a:rPr lang="ru-RU" dirty="0"/>
              <a:t> как образовательного учреждения</a:t>
            </a:r>
          </a:p>
          <a:p>
            <a:r>
              <a:rPr lang="ru-RU" dirty="0"/>
              <a:t>организационная работа по планированию и проведению практик</a:t>
            </a:r>
          </a:p>
          <a:p>
            <a:r>
              <a:rPr lang="ru-RU" dirty="0"/>
              <a:t>организационная работа ГЭК</a:t>
            </a:r>
          </a:p>
          <a:p>
            <a:r>
              <a:rPr lang="ru-RU" dirty="0"/>
              <a:t>обеспечение учебного процесса учебно-методической документацией</a:t>
            </a:r>
          </a:p>
          <a:p>
            <a:r>
              <a:rPr lang="ru-RU" dirty="0"/>
              <a:t>контроль использования аудиторного фонда, его оптимизация.</a:t>
            </a:r>
          </a:p>
          <a:p>
            <a:r>
              <a:rPr lang="ru-RU" dirty="0"/>
              <a:t>Так как решение о государственной аккредитации принимается в отношении укрупненных групп специальностей и направлений подготовки состав факультетов представлен в следующем составе…</a:t>
            </a:r>
          </a:p>
          <a:p>
            <a:endParaRPr lang="ru-RU" dirty="0"/>
          </a:p>
          <a:p>
            <a:r>
              <a:rPr lang="ru-RU" dirty="0"/>
              <a:t>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07D33E-CF9F-404E-8543-65C1CC0746E3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31598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6019800" cy="4667250"/>
          </a:xfrm>
        </p:spPr>
        <p:txBody>
          <a:bodyPr/>
          <a:lstStyle/>
          <a:p>
            <a:r>
              <a:rPr lang="ru-RU" dirty="0"/>
              <a:t>Основными задачами учебно-методического управления  являются:</a:t>
            </a:r>
          </a:p>
          <a:p>
            <a:r>
              <a:rPr lang="ru-RU" dirty="0"/>
              <a:t>организация учебного процесса вуза;</a:t>
            </a:r>
          </a:p>
          <a:p>
            <a:r>
              <a:rPr lang="ru-RU" dirty="0"/>
              <a:t>координация учебной и организационно-методической работы ППС университета</a:t>
            </a:r>
          </a:p>
          <a:p>
            <a:r>
              <a:rPr lang="ru-RU" dirty="0"/>
              <a:t>мониторинг образовательного процесса и обеспечение использования его результатов для принятия управленческих решений</a:t>
            </a:r>
          </a:p>
          <a:p>
            <a:r>
              <a:rPr lang="ru-RU" dirty="0"/>
              <a:t>координация работы в отношении контингента обучающихся</a:t>
            </a:r>
          </a:p>
          <a:p>
            <a:r>
              <a:rPr lang="ru-RU" dirty="0"/>
              <a:t>в соответствии с задачами управление выполняет следующие функции:</a:t>
            </a:r>
          </a:p>
          <a:p>
            <a:r>
              <a:rPr lang="ru-RU" dirty="0"/>
              <a:t>организация и планирование учебного процесса</a:t>
            </a:r>
          </a:p>
          <a:p>
            <a:r>
              <a:rPr lang="ru-RU" dirty="0"/>
              <a:t>координация деятельности факультетов и других учебных подразделений по организации учебного процесса</a:t>
            </a:r>
          </a:p>
          <a:p>
            <a:r>
              <a:rPr lang="ru-RU" dirty="0"/>
              <a:t>организация по составлению расписаний занятий и промежуточной аттестации</a:t>
            </a:r>
          </a:p>
          <a:p>
            <a:r>
              <a:rPr lang="ru-RU" dirty="0"/>
              <a:t>организационно-методическое и информационное обеспечение подготовки и реализации процедур лицензирования и аккредитации образовательных программ и </a:t>
            </a:r>
            <a:r>
              <a:rPr lang="ru-RU" dirty="0" err="1"/>
              <a:t>СибГУТИ</a:t>
            </a:r>
            <a:r>
              <a:rPr lang="ru-RU" dirty="0"/>
              <a:t> как образовательного учреждения</a:t>
            </a:r>
          </a:p>
          <a:p>
            <a:r>
              <a:rPr lang="ru-RU" dirty="0"/>
              <a:t>организационная работа по планированию и проведению практик</a:t>
            </a:r>
          </a:p>
          <a:p>
            <a:r>
              <a:rPr lang="ru-RU" dirty="0"/>
              <a:t>организационная работа ГЭК</a:t>
            </a:r>
          </a:p>
          <a:p>
            <a:r>
              <a:rPr lang="ru-RU" dirty="0"/>
              <a:t>обеспечение учебного процесса учебно-методической документацией</a:t>
            </a:r>
          </a:p>
          <a:p>
            <a:r>
              <a:rPr lang="ru-RU" dirty="0"/>
              <a:t>контроль использования аудиторного фонда, его оптимизация.</a:t>
            </a:r>
          </a:p>
          <a:p>
            <a:r>
              <a:rPr lang="ru-RU" dirty="0"/>
              <a:t>Так как решение о государственной аккредитации принимается в отношении укрупненных групп специальностей и направлений подготовки состав факультетов представлен в следующем составе…</a:t>
            </a:r>
          </a:p>
          <a:p>
            <a:endParaRPr lang="ru-RU" dirty="0"/>
          </a:p>
          <a:p>
            <a:r>
              <a:rPr lang="ru-RU" dirty="0"/>
              <a:t>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07D33E-CF9F-404E-8543-65C1CC0746E3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43655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6019800" cy="4667250"/>
          </a:xfrm>
        </p:spPr>
        <p:txBody>
          <a:bodyPr/>
          <a:lstStyle/>
          <a:p>
            <a:r>
              <a:rPr lang="ru-RU" dirty="0"/>
              <a:t>Основными задачами учебно-методического управления  являются:</a:t>
            </a:r>
          </a:p>
          <a:p>
            <a:r>
              <a:rPr lang="ru-RU" dirty="0"/>
              <a:t>организация учебного процесса вуза;</a:t>
            </a:r>
          </a:p>
          <a:p>
            <a:r>
              <a:rPr lang="ru-RU" dirty="0"/>
              <a:t>координация учебной и организационно-методической работы ППС университета</a:t>
            </a:r>
          </a:p>
          <a:p>
            <a:r>
              <a:rPr lang="ru-RU" dirty="0"/>
              <a:t>мониторинг образовательного процесса и обеспечение использования его результатов для принятия управленческих решений</a:t>
            </a:r>
          </a:p>
          <a:p>
            <a:r>
              <a:rPr lang="ru-RU" dirty="0"/>
              <a:t>координация работы в отношении контингента обучающихся</a:t>
            </a:r>
          </a:p>
          <a:p>
            <a:r>
              <a:rPr lang="ru-RU" dirty="0"/>
              <a:t>в соответствии с задачами управление выполняет следующие функции:</a:t>
            </a:r>
          </a:p>
          <a:p>
            <a:r>
              <a:rPr lang="ru-RU" dirty="0"/>
              <a:t>организация и планирование учебного процесса</a:t>
            </a:r>
          </a:p>
          <a:p>
            <a:r>
              <a:rPr lang="ru-RU" dirty="0"/>
              <a:t>координация деятельности факультетов и других учебных подразделений по организации учебного процесса</a:t>
            </a:r>
          </a:p>
          <a:p>
            <a:r>
              <a:rPr lang="ru-RU" dirty="0"/>
              <a:t>организация по составлению расписаний занятий и промежуточной аттестации</a:t>
            </a:r>
          </a:p>
          <a:p>
            <a:r>
              <a:rPr lang="ru-RU" dirty="0"/>
              <a:t>организационно-методическое и информационное обеспечение подготовки и реализации процедур лицензирования и аккредитации образовательных программ и </a:t>
            </a:r>
            <a:r>
              <a:rPr lang="ru-RU" dirty="0" err="1"/>
              <a:t>СибГУТИ</a:t>
            </a:r>
            <a:r>
              <a:rPr lang="ru-RU" dirty="0"/>
              <a:t> как образовательного учреждения</a:t>
            </a:r>
          </a:p>
          <a:p>
            <a:r>
              <a:rPr lang="ru-RU" dirty="0"/>
              <a:t>организационная работа по планированию и проведению практик</a:t>
            </a:r>
          </a:p>
          <a:p>
            <a:r>
              <a:rPr lang="ru-RU" dirty="0"/>
              <a:t>организационная работа ГЭК</a:t>
            </a:r>
          </a:p>
          <a:p>
            <a:r>
              <a:rPr lang="ru-RU" dirty="0"/>
              <a:t>обеспечение учебного процесса учебно-методической документацией</a:t>
            </a:r>
          </a:p>
          <a:p>
            <a:r>
              <a:rPr lang="ru-RU" dirty="0"/>
              <a:t>контроль использования аудиторного фонда, его оптимизация.</a:t>
            </a:r>
          </a:p>
          <a:p>
            <a:r>
              <a:rPr lang="ru-RU" dirty="0"/>
              <a:t>Так как решение о государственной аккредитации принимается в отношении укрупненных групп специальностей и направлений подготовки состав факультетов представлен в следующем составе…</a:t>
            </a:r>
          </a:p>
          <a:p>
            <a:endParaRPr lang="ru-RU" dirty="0"/>
          </a:p>
          <a:p>
            <a:r>
              <a:rPr lang="ru-RU" dirty="0"/>
              <a:t>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07D33E-CF9F-404E-8543-65C1CC0746E3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01704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6019800" cy="4667250"/>
          </a:xfrm>
        </p:spPr>
        <p:txBody>
          <a:bodyPr/>
          <a:lstStyle/>
          <a:p>
            <a:r>
              <a:rPr lang="ru-RU" dirty="0"/>
              <a:t>Основными задачами учебно-методического управления  являются:</a:t>
            </a:r>
          </a:p>
          <a:p>
            <a:r>
              <a:rPr lang="ru-RU" dirty="0"/>
              <a:t>организация учебного процесса вуза;</a:t>
            </a:r>
          </a:p>
          <a:p>
            <a:r>
              <a:rPr lang="ru-RU" dirty="0"/>
              <a:t>координация учебной и организационно-методической работы ППС университета</a:t>
            </a:r>
          </a:p>
          <a:p>
            <a:r>
              <a:rPr lang="ru-RU" dirty="0"/>
              <a:t>мониторинг образовательного процесса и обеспечение использования его результатов для принятия управленческих решений</a:t>
            </a:r>
          </a:p>
          <a:p>
            <a:r>
              <a:rPr lang="ru-RU" dirty="0"/>
              <a:t>координация работы в отношении контингента обучающихся</a:t>
            </a:r>
          </a:p>
          <a:p>
            <a:r>
              <a:rPr lang="ru-RU" dirty="0"/>
              <a:t>в соответствии с задачами управление выполняет следующие функции:</a:t>
            </a:r>
          </a:p>
          <a:p>
            <a:r>
              <a:rPr lang="ru-RU" dirty="0"/>
              <a:t>организация и планирование учебного процесса</a:t>
            </a:r>
          </a:p>
          <a:p>
            <a:r>
              <a:rPr lang="ru-RU" dirty="0"/>
              <a:t>координация деятельности факультетов и других учебных подразделений по организации учебного процесса</a:t>
            </a:r>
          </a:p>
          <a:p>
            <a:r>
              <a:rPr lang="ru-RU" dirty="0"/>
              <a:t>организация по составлению расписаний занятий и промежуточной аттестации</a:t>
            </a:r>
          </a:p>
          <a:p>
            <a:r>
              <a:rPr lang="ru-RU" dirty="0"/>
              <a:t>организационно-методическое и информационное обеспечение подготовки и реализации процедур лицензирования и аккредитации образовательных программ и </a:t>
            </a:r>
            <a:r>
              <a:rPr lang="ru-RU" dirty="0" err="1"/>
              <a:t>СибГУТИ</a:t>
            </a:r>
            <a:r>
              <a:rPr lang="ru-RU" dirty="0"/>
              <a:t> как образовательного учреждения</a:t>
            </a:r>
          </a:p>
          <a:p>
            <a:r>
              <a:rPr lang="ru-RU" dirty="0"/>
              <a:t>организационная работа по планированию и проведению практик</a:t>
            </a:r>
          </a:p>
          <a:p>
            <a:r>
              <a:rPr lang="ru-RU" dirty="0"/>
              <a:t>организационная работа ГЭК</a:t>
            </a:r>
          </a:p>
          <a:p>
            <a:r>
              <a:rPr lang="ru-RU" dirty="0"/>
              <a:t>обеспечение учебного процесса учебно-методической документацией</a:t>
            </a:r>
          </a:p>
          <a:p>
            <a:r>
              <a:rPr lang="ru-RU" dirty="0"/>
              <a:t>контроль использования аудиторного фонда, его оптимизация.</a:t>
            </a:r>
          </a:p>
          <a:p>
            <a:r>
              <a:rPr lang="ru-RU" dirty="0"/>
              <a:t>Так как решение о государственной аккредитации принимается в отношении укрупненных групп специальностей и направлений подготовки состав факультетов представлен в следующем составе…</a:t>
            </a:r>
          </a:p>
          <a:p>
            <a:endParaRPr lang="ru-RU" dirty="0"/>
          </a:p>
          <a:p>
            <a:r>
              <a:rPr lang="ru-RU" dirty="0"/>
              <a:t>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07D33E-CF9F-404E-8543-65C1CC0746E3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79356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6019800" cy="4667250"/>
          </a:xfrm>
        </p:spPr>
        <p:txBody>
          <a:bodyPr/>
          <a:lstStyle/>
          <a:p>
            <a:r>
              <a:rPr lang="ru-RU" dirty="0"/>
              <a:t>Основными задачами учебно-методического управления  являются:</a:t>
            </a:r>
          </a:p>
          <a:p>
            <a:r>
              <a:rPr lang="ru-RU" dirty="0"/>
              <a:t>организация учебного процесса вуза;</a:t>
            </a:r>
          </a:p>
          <a:p>
            <a:r>
              <a:rPr lang="ru-RU" dirty="0"/>
              <a:t>координация учебной и организационно-методической работы ППС университета</a:t>
            </a:r>
          </a:p>
          <a:p>
            <a:r>
              <a:rPr lang="ru-RU" dirty="0"/>
              <a:t>мониторинг образовательного процесса и обеспечение использования его результатов для принятия управленческих решений</a:t>
            </a:r>
          </a:p>
          <a:p>
            <a:r>
              <a:rPr lang="ru-RU" dirty="0"/>
              <a:t>координация работы в отношении контингента обучающихся</a:t>
            </a:r>
          </a:p>
          <a:p>
            <a:r>
              <a:rPr lang="ru-RU" dirty="0"/>
              <a:t>в соответствии с задачами управление выполняет следующие функции:</a:t>
            </a:r>
          </a:p>
          <a:p>
            <a:r>
              <a:rPr lang="ru-RU" dirty="0"/>
              <a:t>организация и планирование учебного процесса</a:t>
            </a:r>
          </a:p>
          <a:p>
            <a:r>
              <a:rPr lang="ru-RU" dirty="0"/>
              <a:t>координация деятельности факультетов и других учебных подразделений по организации учебного процесса</a:t>
            </a:r>
          </a:p>
          <a:p>
            <a:r>
              <a:rPr lang="ru-RU" dirty="0"/>
              <a:t>организация по составлению расписаний занятий и промежуточной аттестации</a:t>
            </a:r>
          </a:p>
          <a:p>
            <a:r>
              <a:rPr lang="ru-RU" dirty="0"/>
              <a:t>организационно-методическое и информационное обеспечение подготовки и реализации процедур лицензирования и аккредитации образовательных программ и </a:t>
            </a:r>
            <a:r>
              <a:rPr lang="ru-RU" dirty="0" err="1"/>
              <a:t>СибГУТИ</a:t>
            </a:r>
            <a:r>
              <a:rPr lang="ru-RU" dirty="0"/>
              <a:t> как образовательного учреждения</a:t>
            </a:r>
          </a:p>
          <a:p>
            <a:r>
              <a:rPr lang="ru-RU" dirty="0"/>
              <a:t>организационная работа по планированию и проведению практик</a:t>
            </a:r>
          </a:p>
          <a:p>
            <a:r>
              <a:rPr lang="ru-RU" dirty="0"/>
              <a:t>организационная работа ГЭК</a:t>
            </a:r>
          </a:p>
          <a:p>
            <a:r>
              <a:rPr lang="ru-RU" dirty="0"/>
              <a:t>обеспечение учебного процесса учебно-методической документацией</a:t>
            </a:r>
          </a:p>
          <a:p>
            <a:r>
              <a:rPr lang="ru-RU" dirty="0"/>
              <a:t>контроль использования аудиторного фонда, его оптимизация.</a:t>
            </a:r>
          </a:p>
          <a:p>
            <a:r>
              <a:rPr lang="ru-RU" dirty="0"/>
              <a:t>Так как решение о государственной аккредитации принимается в отношении укрупненных групп специальностей и направлений подготовки состав факультетов представлен в следующем составе…</a:t>
            </a:r>
          </a:p>
          <a:p>
            <a:endParaRPr lang="ru-RU" dirty="0"/>
          </a:p>
          <a:p>
            <a:r>
              <a:rPr lang="ru-RU" dirty="0"/>
              <a:t>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07D33E-CF9F-404E-8543-65C1CC0746E3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63043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6019800" cy="4667250"/>
          </a:xfrm>
        </p:spPr>
        <p:txBody>
          <a:bodyPr/>
          <a:lstStyle/>
          <a:p>
            <a:r>
              <a:rPr lang="ru-RU" dirty="0"/>
              <a:t>Основными задачами учебно-методического управления  являются:</a:t>
            </a:r>
          </a:p>
          <a:p>
            <a:r>
              <a:rPr lang="ru-RU" dirty="0"/>
              <a:t>организация учебного процесса вуза;</a:t>
            </a:r>
          </a:p>
          <a:p>
            <a:r>
              <a:rPr lang="ru-RU" dirty="0"/>
              <a:t>координация учебной и организационно-методической работы ППС университета</a:t>
            </a:r>
          </a:p>
          <a:p>
            <a:r>
              <a:rPr lang="ru-RU" dirty="0"/>
              <a:t>мониторинг образовательного процесса и обеспечение использования его результатов для принятия управленческих решений</a:t>
            </a:r>
          </a:p>
          <a:p>
            <a:r>
              <a:rPr lang="ru-RU" dirty="0"/>
              <a:t>координация работы в отношении контингента обучающихся</a:t>
            </a:r>
          </a:p>
          <a:p>
            <a:r>
              <a:rPr lang="ru-RU" dirty="0"/>
              <a:t>в соответствии с задачами управление выполняет следующие функции:</a:t>
            </a:r>
          </a:p>
          <a:p>
            <a:r>
              <a:rPr lang="ru-RU" dirty="0"/>
              <a:t>организация и планирование учебного процесса</a:t>
            </a:r>
          </a:p>
          <a:p>
            <a:r>
              <a:rPr lang="ru-RU" dirty="0"/>
              <a:t>координация деятельности факультетов и других учебных подразделений по организации учебного процесса</a:t>
            </a:r>
          </a:p>
          <a:p>
            <a:r>
              <a:rPr lang="ru-RU" dirty="0"/>
              <a:t>организация по составлению расписаний занятий и промежуточной аттестации</a:t>
            </a:r>
          </a:p>
          <a:p>
            <a:r>
              <a:rPr lang="ru-RU" dirty="0"/>
              <a:t>организационно-методическое и информационное обеспечение подготовки и реализации процедур лицензирования и аккредитации образовательных программ и </a:t>
            </a:r>
            <a:r>
              <a:rPr lang="ru-RU" dirty="0" err="1"/>
              <a:t>СибГУТИ</a:t>
            </a:r>
            <a:r>
              <a:rPr lang="ru-RU" dirty="0"/>
              <a:t> как образовательного учреждения</a:t>
            </a:r>
          </a:p>
          <a:p>
            <a:r>
              <a:rPr lang="ru-RU" dirty="0"/>
              <a:t>организационная работа по планированию и проведению практик</a:t>
            </a:r>
          </a:p>
          <a:p>
            <a:r>
              <a:rPr lang="ru-RU" dirty="0"/>
              <a:t>организационная работа ГЭК</a:t>
            </a:r>
          </a:p>
          <a:p>
            <a:r>
              <a:rPr lang="ru-RU" dirty="0"/>
              <a:t>обеспечение учебного процесса учебно-методической документацией</a:t>
            </a:r>
          </a:p>
          <a:p>
            <a:r>
              <a:rPr lang="ru-RU" dirty="0"/>
              <a:t>контроль использования аудиторного фонда, его оптимизация.</a:t>
            </a:r>
          </a:p>
          <a:p>
            <a:r>
              <a:rPr lang="ru-RU" dirty="0"/>
              <a:t>Так как решение о государственной аккредитации принимается в отношении укрупненных групп специальностей и направлений подготовки состав факультетов представлен в следующем составе…</a:t>
            </a:r>
          </a:p>
          <a:p>
            <a:endParaRPr lang="ru-RU" dirty="0"/>
          </a:p>
          <a:p>
            <a:r>
              <a:rPr lang="ru-RU" dirty="0"/>
              <a:t>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07D33E-CF9F-404E-8543-65C1CC0746E3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33124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6019800" cy="4667250"/>
          </a:xfrm>
        </p:spPr>
        <p:txBody>
          <a:bodyPr/>
          <a:lstStyle/>
          <a:p>
            <a:r>
              <a:rPr lang="ru-RU" dirty="0"/>
              <a:t>Основными задачами учебно-методического управления  являются:</a:t>
            </a:r>
          </a:p>
          <a:p>
            <a:r>
              <a:rPr lang="ru-RU" dirty="0"/>
              <a:t>организация учебного процесса вуза;</a:t>
            </a:r>
          </a:p>
          <a:p>
            <a:r>
              <a:rPr lang="ru-RU" dirty="0"/>
              <a:t>координация учебной и организационно-методической работы ППС университета</a:t>
            </a:r>
          </a:p>
          <a:p>
            <a:r>
              <a:rPr lang="ru-RU" dirty="0"/>
              <a:t>мониторинг образовательного процесса и обеспечение использования его результатов для принятия управленческих решений</a:t>
            </a:r>
          </a:p>
          <a:p>
            <a:r>
              <a:rPr lang="ru-RU" dirty="0"/>
              <a:t>координация работы в отношении контингента обучающихся</a:t>
            </a:r>
          </a:p>
          <a:p>
            <a:r>
              <a:rPr lang="ru-RU" dirty="0"/>
              <a:t>в соответствии с задачами управление выполняет следующие функции:</a:t>
            </a:r>
          </a:p>
          <a:p>
            <a:r>
              <a:rPr lang="ru-RU" dirty="0"/>
              <a:t>организация и планирование учебного процесса</a:t>
            </a:r>
          </a:p>
          <a:p>
            <a:r>
              <a:rPr lang="ru-RU" dirty="0"/>
              <a:t>координация деятельности факультетов и других учебных подразделений по организации учебного процесса</a:t>
            </a:r>
          </a:p>
          <a:p>
            <a:r>
              <a:rPr lang="ru-RU" dirty="0"/>
              <a:t>организация по составлению расписаний занятий и промежуточной аттестации</a:t>
            </a:r>
          </a:p>
          <a:p>
            <a:r>
              <a:rPr lang="ru-RU" dirty="0"/>
              <a:t>организационно-методическое и информационное обеспечение подготовки и реализации процедур лицензирования и аккредитации образовательных программ и </a:t>
            </a:r>
            <a:r>
              <a:rPr lang="ru-RU" dirty="0" err="1"/>
              <a:t>СибГУТИ</a:t>
            </a:r>
            <a:r>
              <a:rPr lang="ru-RU" dirty="0"/>
              <a:t> как образовательного учреждения</a:t>
            </a:r>
          </a:p>
          <a:p>
            <a:r>
              <a:rPr lang="ru-RU" dirty="0"/>
              <a:t>организационная работа по планированию и проведению практик</a:t>
            </a:r>
          </a:p>
          <a:p>
            <a:r>
              <a:rPr lang="ru-RU" dirty="0"/>
              <a:t>организационная работа ГЭК</a:t>
            </a:r>
          </a:p>
          <a:p>
            <a:r>
              <a:rPr lang="ru-RU" dirty="0"/>
              <a:t>обеспечение учебного процесса учебно-методической документацией</a:t>
            </a:r>
          </a:p>
          <a:p>
            <a:r>
              <a:rPr lang="ru-RU" dirty="0"/>
              <a:t>контроль использования аудиторного фонда, его оптимизация.</a:t>
            </a:r>
          </a:p>
          <a:p>
            <a:r>
              <a:rPr lang="ru-RU" dirty="0"/>
              <a:t>Так как решение о государственной аккредитации принимается в отношении укрупненных групп специальностей и направлений подготовки состав факультетов представлен в следующем составе…</a:t>
            </a:r>
          </a:p>
          <a:p>
            <a:endParaRPr lang="ru-RU" dirty="0"/>
          </a:p>
          <a:p>
            <a:r>
              <a:rPr lang="ru-RU" dirty="0"/>
              <a:t>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07D33E-CF9F-404E-8543-65C1CC0746E3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99639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6019800" cy="4667250"/>
          </a:xfrm>
        </p:spPr>
        <p:txBody>
          <a:bodyPr/>
          <a:lstStyle/>
          <a:p>
            <a:r>
              <a:rPr lang="ru-RU" dirty="0"/>
              <a:t>Основными задачами учебно-методического управления  являются:</a:t>
            </a:r>
          </a:p>
          <a:p>
            <a:r>
              <a:rPr lang="ru-RU" dirty="0"/>
              <a:t>организация учебного процесса вуза;</a:t>
            </a:r>
          </a:p>
          <a:p>
            <a:r>
              <a:rPr lang="ru-RU" dirty="0"/>
              <a:t>координация учебной и организационно-методической работы ППС университета</a:t>
            </a:r>
          </a:p>
          <a:p>
            <a:r>
              <a:rPr lang="ru-RU" dirty="0"/>
              <a:t>мониторинг образовательного процесса и обеспечение использования его результатов для принятия управленческих решений</a:t>
            </a:r>
          </a:p>
          <a:p>
            <a:r>
              <a:rPr lang="ru-RU" dirty="0"/>
              <a:t>координация работы в отношении контингента обучающихся</a:t>
            </a:r>
          </a:p>
          <a:p>
            <a:r>
              <a:rPr lang="ru-RU" dirty="0"/>
              <a:t>в соответствии с задачами управление выполняет следующие функции:</a:t>
            </a:r>
          </a:p>
          <a:p>
            <a:r>
              <a:rPr lang="ru-RU" dirty="0"/>
              <a:t>организация и планирование учебного процесса</a:t>
            </a:r>
          </a:p>
          <a:p>
            <a:r>
              <a:rPr lang="ru-RU" dirty="0"/>
              <a:t>координация деятельности факультетов и других учебных подразделений по организации учебного процесса</a:t>
            </a:r>
          </a:p>
          <a:p>
            <a:r>
              <a:rPr lang="ru-RU" dirty="0"/>
              <a:t>организация по составлению расписаний занятий и промежуточной аттестации</a:t>
            </a:r>
          </a:p>
          <a:p>
            <a:r>
              <a:rPr lang="ru-RU" dirty="0"/>
              <a:t>организационно-методическое и информационное обеспечение подготовки и реализации процедур лицензирования и аккредитации образовательных программ и </a:t>
            </a:r>
            <a:r>
              <a:rPr lang="ru-RU" dirty="0" err="1"/>
              <a:t>СибГУТИ</a:t>
            </a:r>
            <a:r>
              <a:rPr lang="ru-RU" dirty="0"/>
              <a:t> как образовательного учреждения</a:t>
            </a:r>
          </a:p>
          <a:p>
            <a:r>
              <a:rPr lang="ru-RU" dirty="0"/>
              <a:t>организационная работа по планированию и проведению практик</a:t>
            </a:r>
          </a:p>
          <a:p>
            <a:r>
              <a:rPr lang="ru-RU" dirty="0"/>
              <a:t>организационная работа ГЭК</a:t>
            </a:r>
          </a:p>
          <a:p>
            <a:r>
              <a:rPr lang="ru-RU" dirty="0"/>
              <a:t>обеспечение учебного процесса учебно-методической документацией</a:t>
            </a:r>
          </a:p>
          <a:p>
            <a:r>
              <a:rPr lang="ru-RU" dirty="0"/>
              <a:t>контроль использования аудиторного фонда, его оптимизация.</a:t>
            </a:r>
          </a:p>
          <a:p>
            <a:r>
              <a:rPr lang="ru-RU" dirty="0"/>
              <a:t>Так как решение о государственной аккредитации принимается в отношении укрупненных групп специальностей и направлений подготовки состав факультетов представлен в следующем составе…</a:t>
            </a:r>
          </a:p>
          <a:p>
            <a:endParaRPr lang="ru-RU" dirty="0"/>
          </a:p>
          <a:p>
            <a:r>
              <a:rPr lang="ru-RU" dirty="0"/>
              <a:t>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07D33E-CF9F-404E-8543-65C1CC0746E3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67814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6019800" cy="4667250"/>
          </a:xfrm>
        </p:spPr>
        <p:txBody>
          <a:bodyPr/>
          <a:lstStyle/>
          <a:p>
            <a:r>
              <a:rPr lang="ru-RU" dirty="0"/>
              <a:t>Основными задачами учебно-методического управления  являются:</a:t>
            </a:r>
          </a:p>
          <a:p>
            <a:r>
              <a:rPr lang="ru-RU" dirty="0"/>
              <a:t>организация учебного процесса вуза;</a:t>
            </a:r>
          </a:p>
          <a:p>
            <a:r>
              <a:rPr lang="ru-RU" dirty="0"/>
              <a:t>координация учебной и организационно-методической работы ППС университета</a:t>
            </a:r>
          </a:p>
          <a:p>
            <a:r>
              <a:rPr lang="ru-RU" dirty="0"/>
              <a:t>мониторинг образовательного процесса и обеспечение использования его результатов для принятия управленческих решений</a:t>
            </a:r>
          </a:p>
          <a:p>
            <a:r>
              <a:rPr lang="ru-RU" dirty="0"/>
              <a:t>координация работы в отношении контингента обучающихся</a:t>
            </a:r>
          </a:p>
          <a:p>
            <a:r>
              <a:rPr lang="ru-RU" dirty="0"/>
              <a:t>в соответствии с задачами управление выполняет следующие функции:</a:t>
            </a:r>
          </a:p>
          <a:p>
            <a:r>
              <a:rPr lang="ru-RU" dirty="0"/>
              <a:t>организация и планирование учебного процесса</a:t>
            </a:r>
          </a:p>
          <a:p>
            <a:r>
              <a:rPr lang="ru-RU" dirty="0"/>
              <a:t>координация деятельности факультетов и других учебных подразделений по организации учебного процесса</a:t>
            </a:r>
          </a:p>
          <a:p>
            <a:r>
              <a:rPr lang="ru-RU" dirty="0"/>
              <a:t>организация по составлению расписаний занятий и промежуточной аттестации</a:t>
            </a:r>
          </a:p>
          <a:p>
            <a:r>
              <a:rPr lang="ru-RU" dirty="0"/>
              <a:t>организационно-методическое и информационное обеспечение подготовки и реализации процедур лицензирования и аккредитации образовательных программ и </a:t>
            </a:r>
            <a:r>
              <a:rPr lang="ru-RU" dirty="0" err="1"/>
              <a:t>СибГУТИ</a:t>
            </a:r>
            <a:r>
              <a:rPr lang="ru-RU" dirty="0"/>
              <a:t> как образовательного учреждения</a:t>
            </a:r>
          </a:p>
          <a:p>
            <a:r>
              <a:rPr lang="ru-RU" dirty="0"/>
              <a:t>организационная работа по планированию и проведению практик</a:t>
            </a:r>
          </a:p>
          <a:p>
            <a:r>
              <a:rPr lang="ru-RU" dirty="0"/>
              <a:t>организационная работа ГЭК</a:t>
            </a:r>
          </a:p>
          <a:p>
            <a:r>
              <a:rPr lang="ru-RU" dirty="0"/>
              <a:t>обеспечение учебного процесса учебно-методической документацией</a:t>
            </a:r>
          </a:p>
          <a:p>
            <a:r>
              <a:rPr lang="ru-RU" dirty="0"/>
              <a:t>контроль использования аудиторного фонда, его оптимизация.</a:t>
            </a:r>
          </a:p>
          <a:p>
            <a:r>
              <a:rPr lang="ru-RU" dirty="0"/>
              <a:t>Так как решение о государственной аккредитации принимается в отношении укрупненных групп специальностей и направлений подготовки состав факультетов представлен в следующем составе…</a:t>
            </a:r>
          </a:p>
          <a:p>
            <a:endParaRPr lang="ru-RU" dirty="0"/>
          </a:p>
          <a:p>
            <a:r>
              <a:rPr lang="ru-RU" dirty="0"/>
              <a:t>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07D33E-CF9F-404E-8543-65C1CC0746E3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33413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6019800" cy="4667250"/>
          </a:xfrm>
        </p:spPr>
        <p:txBody>
          <a:bodyPr/>
          <a:lstStyle/>
          <a:p>
            <a:r>
              <a:rPr lang="ru-RU" dirty="0"/>
              <a:t>Основными задачами учебно-методического управления  являются:</a:t>
            </a:r>
          </a:p>
          <a:p>
            <a:r>
              <a:rPr lang="ru-RU" dirty="0"/>
              <a:t>организация учебного процесса вуза;</a:t>
            </a:r>
          </a:p>
          <a:p>
            <a:r>
              <a:rPr lang="ru-RU" dirty="0"/>
              <a:t>координация учебной и организационно-методической работы ППС университета</a:t>
            </a:r>
          </a:p>
          <a:p>
            <a:r>
              <a:rPr lang="ru-RU" dirty="0"/>
              <a:t>мониторинг образовательного процесса и обеспечение использования его результатов для принятия управленческих решений</a:t>
            </a:r>
          </a:p>
          <a:p>
            <a:r>
              <a:rPr lang="ru-RU" dirty="0"/>
              <a:t>координация работы в отношении контингента обучающихся</a:t>
            </a:r>
          </a:p>
          <a:p>
            <a:r>
              <a:rPr lang="ru-RU" dirty="0"/>
              <a:t>в соответствии с задачами управление выполняет следующие функции:</a:t>
            </a:r>
          </a:p>
          <a:p>
            <a:r>
              <a:rPr lang="ru-RU" dirty="0"/>
              <a:t>организация и планирование учебного процесса</a:t>
            </a:r>
          </a:p>
          <a:p>
            <a:r>
              <a:rPr lang="ru-RU" dirty="0"/>
              <a:t>координация деятельности факультетов и других учебных подразделений по организации учебного процесса</a:t>
            </a:r>
          </a:p>
          <a:p>
            <a:r>
              <a:rPr lang="ru-RU" dirty="0"/>
              <a:t>организация по составлению расписаний занятий и промежуточной аттестации</a:t>
            </a:r>
          </a:p>
          <a:p>
            <a:r>
              <a:rPr lang="ru-RU" dirty="0"/>
              <a:t>организационно-методическое и информационное обеспечение подготовки и реализации процедур лицензирования и аккредитации образовательных программ и </a:t>
            </a:r>
            <a:r>
              <a:rPr lang="ru-RU" dirty="0" err="1"/>
              <a:t>СибГУТИ</a:t>
            </a:r>
            <a:r>
              <a:rPr lang="ru-RU" dirty="0"/>
              <a:t> как образовательного учреждения</a:t>
            </a:r>
          </a:p>
          <a:p>
            <a:r>
              <a:rPr lang="ru-RU" dirty="0"/>
              <a:t>организационная работа по планированию и проведению практик</a:t>
            </a:r>
          </a:p>
          <a:p>
            <a:r>
              <a:rPr lang="ru-RU" dirty="0"/>
              <a:t>организационная работа ГЭК</a:t>
            </a:r>
          </a:p>
          <a:p>
            <a:r>
              <a:rPr lang="ru-RU" dirty="0"/>
              <a:t>обеспечение учебного процесса учебно-методической документацией</a:t>
            </a:r>
          </a:p>
          <a:p>
            <a:r>
              <a:rPr lang="ru-RU" dirty="0"/>
              <a:t>контроль использования аудиторного фонда, его оптимизация.</a:t>
            </a:r>
          </a:p>
          <a:p>
            <a:r>
              <a:rPr lang="ru-RU" dirty="0"/>
              <a:t>Так как решение о государственной аккредитации принимается в отношении укрупненных групп специальностей и направлений подготовки состав факультетов представлен в следующем составе…</a:t>
            </a:r>
          </a:p>
          <a:p>
            <a:endParaRPr lang="ru-RU" dirty="0"/>
          </a:p>
          <a:p>
            <a:r>
              <a:rPr lang="ru-RU" dirty="0"/>
              <a:t>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07D33E-CF9F-404E-8543-65C1CC0746E3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0403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DAEEB-C476-4154-B071-21DFF7D167BB}" type="datetime1">
              <a:rPr lang="ru-RU" smtClean="0"/>
              <a:t>18.06.2026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D9A40-0DA0-4CFA-8685-C506D2D01B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0358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ED251-E0A6-4975-B4EB-F5A9DD29016A}" type="datetime1">
              <a:rPr lang="ru-RU" smtClean="0"/>
              <a:t>18.06.2026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D9A40-0DA0-4CFA-8685-C506D2D01B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63771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425AA-3861-480C-936F-EBBFB184916C}" type="datetime1">
              <a:rPr lang="ru-RU" smtClean="0"/>
              <a:t>18.06.2026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D9A40-0DA0-4CFA-8685-C506D2D01B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59999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043FF-A258-4792-BF2A-38CB80C0570A}" type="datetime1">
              <a:rPr lang="ru-RU" smtClean="0"/>
              <a:t>18.06.2026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D9A40-0DA0-4CFA-8685-C506D2D01B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15966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E1B30-5565-4DF0-9334-211F59BB082F}" type="datetime1">
              <a:rPr lang="ru-RU" smtClean="0"/>
              <a:t>18.06.2026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D9A40-0DA0-4CFA-8685-C506D2D01B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64291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91DBA-8A3B-49F6-A1C5-45531381D893}" type="datetime1">
              <a:rPr lang="ru-RU" smtClean="0"/>
              <a:t>18.06.2026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D9A40-0DA0-4CFA-8685-C506D2D01B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54345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1DE1C-0C70-4B73-8CD9-97067217C779}" type="datetime1">
              <a:rPr lang="ru-RU" smtClean="0"/>
              <a:t>18.06.2026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D9A40-0DA0-4CFA-8685-C506D2D01B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04176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AA751-4F3B-475D-991F-5E326DDB3658}" type="datetime1">
              <a:rPr lang="ru-RU" smtClean="0"/>
              <a:t>18.06.2026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D9A40-0DA0-4CFA-8685-C506D2D01B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58542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BDD4C-0228-4662-BE40-871CEF1922DD}" type="datetime1">
              <a:rPr lang="ru-RU" smtClean="0"/>
              <a:t>18.06.2026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D9A40-0DA0-4CFA-8685-C506D2D01B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7081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81597-1EF8-4D00-8604-8054BA06F289}" type="datetime1">
              <a:rPr lang="ru-RU" smtClean="0"/>
              <a:t>18.06.2026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D9A40-0DA0-4CFA-8685-C506D2D01B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23548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A93DB-AB0D-4DA7-9EAF-12A20C7F986F}" type="datetime1">
              <a:rPr lang="ru-RU" smtClean="0"/>
              <a:t>18.06.2026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D9A40-0DA0-4CFA-8685-C506D2D01B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70313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812A9-D37A-4E5A-B518-DF6685E56975}" type="datetime1">
              <a:rPr lang="ru-RU" smtClean="0"/>
              <a:t>18.06.2026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1D9A40-0DA0-4CFA-8685-C506D2D01B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47284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emf"/><Relationship Id="rId5" Type="http://schemas.openxmlformats.org/officeDocument/2006/relationships/image" Target="../media/image20.png"/><Relationship Id="rId4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4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3.gif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4.jpeg"/><Relationship Id="rId9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0.png"/><Relationship Id="rId5" Type="http://schemas.openxmlformats.org/officeDocument/2006/relationships/image" Target="../media/image32.png"/><Relationship Id="rId4" Type="http://schemas.openxmlformats.org/officeDocument/2006/relationships/image" Target="../media/image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4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0.png"/><Relationship Id="rId3" Type="http://schemas.openxmlformats.org/officeDocument/2006/relationships/image" Target="../media/image3.gif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0.png"/><Relationship Id="rId5" Type="http://schemas.openxmlformats.org/officeDocument/2006/relationships/image" Target="../media/image200.png"/><Relationship Id="rId4" Type="http://schemas.openxmlformats.org/officeDocument/2006/relationships/image" Target="../media/image4.jpeg"/><Relationship Id="rId9" Type="http://schemas.openxmlformats.org/officeDocument/2006/relationships/image" Target="../media/image24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0" y="7434"/>
            <a:ext cx="12191999" cy="6850566"/>
          </a:xfrm>
          <a:prstGeom prst="rect">
            <a:avLst/>
          </a:prstGeom>
          <a:solidFill>
            <a:srgbClr val="0045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60C8FDE2-8D69-4B57-93C8-9DBBB978A578}"/>
              </a:ext>
            </a:extLst>
          </p:cNvPr>
          <p:cNvSpPr/>
          <p:nvPr/>
        </p:nvSpPr>
        <p:spPr>
          <a:xfrm>
            <a:off x="1205333" y="4381501"/>
            <a:ext cx="3321620" cy="1737198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CBAB5B58-D96C-46D6-80D2-344F99BBC81D}"/>
              </a:ext>
            </a:extLst>
          </p:cNvPr>
          <p:cNvSpPr/>
          <p:nvPr/>
        </p:nvSpPr>
        <p:spPr>
          <a:xfrm>
            <a:off x="1682456" y="3904456"/>
            <a:ext cx="100013" cy="2595563"/>
          </a:xfrm>
          <a:prstGeom prst="rect">
            <a:avLst/>
          </a:prstGeom>
          <a:solidFill>
            <a:srgbClr val="6600CC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60C8FDE2-8D69-4B57-93C8-9DBBB978A578}"/>
              </a:ext>
            </a:extLst>
          </p:cNvPr>
          <p:cNvSpPr/>
          <p:nvPr/>
        </p:nvSpPr>
        <p:spPr>
          <a:xfrm>
            <a:off x="8585396" y="4381501"/>
            <a:ext cx="3613660" cy="1737198"/>
          </a:xfrm>
          <a:prstGeom prst="rect">
            <a:avLst/>
          </a:prstGeom>
          <a:solidFill>
            <a:schemeClr val="bg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60C8FDE2-8D69-4B57-93C8-9DBBB978A578}"/>
              </a:ext>
            </a:extLst>
          </p:cNvPr>
          <p:cNvSpPr/>
          <p:nvPr/>
        </p:nvSpPr>
        <p:spPr>
          <a:xfrm>
            <a:off x="0" y="4381501"/>
            <a:ext cx="993776" cy="1737198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2154651" y="3261247"/>
            <a:ext cx="1337447" cy="1336619"/>
          </a:xfrm>
          <a:prstGeom prst="rect">
            <a:avLst/>
          </a:prstGeom>
          <a:solidFill>
            <a:srgbClr val="92D05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3928193" y="5151730"/>
            <a:ext cx="1337447" cy="1336619"/>
          </a:xfrm>
          <a:prstGeom prst="rect">
            <a:avLst/>
          </a:prstGeom>
          <a:solidFill>
            <a:srgbClr val="6600CC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2787954" y="4850382"/>
            <a:ext cx="704144" cy="703708"/>
          </a:xfrm>
          <a:prstGeom prst="rect">
            <a:avLst/>
          </a:prstGeom>
          <a:solidFill>
            <a:schemeClr val="accent4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2787954" y="1555265"/>
            <a:ext cx="704144" cy="703708"/>
          </a:xfrm>
          <a:prstGeom prst="rect">
            <a:avLst/>
          </a:prstGeom>
          <a:solidFill>
            <a:srgbClr val="6600CC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pic>
        <p:nvPicPr>
          <p:cNvPr id="34" name="Рисунок 3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9752" y="2258973"/>
            <a:ext cx="3845685" cy="180266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888" y="498876"/>
            <a:ext cx="1920407" cy="57533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DD8664BA-917F-45DA-8483-612B83A27DB5}"/>
              </a:ext>
            </a:extLst>
          </p:cNvPr>
          <p:cNvSpPr txBox="1"/>
          <p:nvPr/>
        </p:nvSpPr>
        <p:spPr>
          <a:xfrm>
            <a:off x="628808" y="1675665"/>
            <a:ext cx="7936215" cy="193899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трехмерного четырехпозиционного датчика магнитного поля</a:t>
            </a:r>
          </a:p>
        </p:txBody>
      </p:sp>
      <p:sp>
        <p:nvSpPr>
          <p:cNvPr id="17" name="Text 2">
            <a:extLst>
              <a:ext uri="{FF2B5EF4-FFF2-40B4-BE49-F238E27FC236}">
                <a16:creationId xmlns:a16="http://schemas.microsoft.com/office/drawing/2014/main" id="{560ED47B-1F2F-4F54-A46E-7CB043196607}"/>
              </a:ext>
            </a:extLst>
          </p:cNvPr>
          <p:cNvSpPr/>
          <p:nvPr/>
        </p:nvSpPr>
        <p:spPr>
          <a:xfrm>
            <a:off x="714592" y="3733264"/>
            <a:ext cx="6898598" cy="85695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 err="1">
                <a:solidFill>
                  <a:srgbClr val="DDEE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направление</a:t>
            </a:r>
            <a:r>
              <a:rPr lang="en-US" sz="2000" dirty="0">
                <a:solidFill>
                  <a:srgbClr val="DDEE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11.03.04 «</a:t>
            </a:r>
            <a:r>
              <a:rPr lang="en-US" sz="2000" dirty="0" err="1">
                <a:solidFill>
                  <a:srgbClr val="DDEE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Электроника</a:t>
            </a:r>
            <a:r>
              <a:rPr lang="en-US" sz="2000" dirty="0">
                <a:solidFill>
                  <a:srgbClr val="DDEE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sz="2000" dirty="0" err="1">
                <a:solidFill>
                  <a:srgbClr val="DDEE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наноэлектроника</a:t>
            </a:r>
            <a:r>
              <a:rPr lang="en-US" sz="2000" dirty="0">
                <a:solidFill>
                  <a:srgbClr val="DDEE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dirty="0" err="1">
                <a:solidFill>
                  <a:srgbClr val="DDEE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кафедра</a:t>
            </a:r>
            <a:r>
              <a:rPr lang="en-US" sz="2000" dirty="0">
                <a:solidFill>
                  <a:srgbClr val="DDEE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DDEE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технической</a:t>
            </a:r>
            <a:r>
              <a:rPr lang="en-US" sz="2000" dirty="0">
                <a:solidFill>
                  <a:srgbClr val="DDEE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DDEE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электроники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 3">
            <a:extLst>
              <a:ext uri="{FF2B5EF4-FFF2-40B4-BE49-F238E27FC236}">
                <a16:creationId xmlns:a16="http://schemas.microsoft.com/office/drawing/2014/main" id="{6AE85535-09B3-427F-8D81-B996895481B7}"/>
              </a:ext>
            </a:extLst>
          </p:cNvPr>
          <p:cNvSpPr/>
          <p:nvPr/>
        </p:nvSpPr>
        <p:spPr>
          <a:xfrm>
            <a:off x="714592" y="5086587"/>
            <a:ext cx="5212080" cy="7498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Студент: </a:t>
            </a:r>
            <a:r>
              <a:rPr lang="ru-RU" sz="24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Наумов Б.С.</a:t>
            </a:r>
            <a:r>
              <a:rPr lang="en-US" sz="24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., группа ТЭН-21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4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Руководитель: </a:t>
            </a:r>
            <a:r>
              <a:rPr lang="ru-RU" sz="24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Старший преподаватель</a:t>
            </a:r>
            <a:r>
              <a:rPr lang="en-US" sz="24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Шабронов</a:t>
            </a:r>
            <a:r>
              <a:rPr lang="ru-RU" sz="24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4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Новосибирск, 2026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05665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C16E496-822D-49C8-B5E2-ACC44B043F2A}"/>
              </a:ext>
            </a:extLst>
          </p:cNvPr>
          <p:cNvSpPr/>
          <p:nvPr/>
        </p:nvSpPr>
        <p:spPr>
          <a:xfrm>
            <a:off x="11012488" y="1"/>
            <a:ext cx="1179512" cy="1215108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10036175" y="3432175"/>
            <a:ext cx="819150" cy="2595563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5C16E496-822D-49C8-B5E2-ACC44B043F2A}"/>
              </a:ext>
            </a:extLst>
          </p:cNvPr>
          <p:cNvSpPr/>
          <p:nvPr/>
        </p:nvSpPr>
        <p:spPr>
          <a:xfrm>
            <a:off x="11012488" y="3432175"/>
            <a:ext cx="1179512" cy="2595563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127F4C41-A183-4F6A-9348-4DA00599379B}"/>
              </a:ext>
            </a:extLst>
          </p:cNvPr>
          <p:cNvSpPr/>
          <p:nvPr/>
        </p:nvSpPr>
        <p:spPr>
          <a:xfrm>
            <a:off x="0" y="3432175"/>
            <a:ext cx="2185988" cy="2595563"/>
          </a:xfrm>
          <a:prstGeom prst="rect">
            <a:avLst/>
          </a:prstGeom>
          <a:solidFill>
            <a:srgbClr val="00B0F0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60C8FDE2-8D69-4B57-93C8-9DBBB978A578}"/>
              </a:ext>
            </a:extLst>
          </p:cNvPr>
          <p:cNvSpPr/>
          <p:nvPr/>
        </p:nvSpPr>
        <p:spPr>
          <a:xfrm>
            <a:off x="11185525" y="0"/>
            <a:ext cx="1006475" cy="5567364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10036175" y="1"/>
            <a:ext cx="819150" cy="1215108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115E065F-B383-4EE2-8E40-503AE416AC55}"/>
              </a:ext>
            </a:extLst>
          </p:cNvPr>
          <p:cNvSpPr/>
          <p:nvPr/>
        </p:nvSpPr>
        <p:spPr>
          <a:xfrm>
            <a:off x="358356" y="3904455"/>
            <a:ext cx="100012" cy="2595563"/>
          </a:xfrm>
          <a:prstGeom prst="rect">
            <a:avLst/>
          </a:prstGeom>
          <a:solidFill>
            <a:srgbClr val="6600C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9205508" y="5130497"/>
            <a:ext cx="1370370" cy="1369521"/>
          </a:xfrm>
          <a:prstGeom prst="rect">
            <a:avLst/>
          </a:prstGeom>
          <a:solidFill>
            <a:schemeClr val="accent4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8362" y="149090"/>
            <a:ext cx="777104" cy="96166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069" y="322743"/>
            <a:ext cx="2050659" cy="614359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99A7DB80-85C7-4FFE-A765-122504FCDAC3}"/>
              </a:ext>
            </a:extLst>
          </p:cNvPr>
          <p:cNvSpPr txBox="1"/>
          <p:nvPr/>
        </p:nvSpPr>
        <p:spPr>
          <a:xfrm>
            <a:off x="845474" y="937102"/>
            <a:ext cx="35786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Экспериментальная часть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FC2A364A-6574-49C1-B18D-D75B5E768F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C84DA00-DD73-4CFB-91E0-ED1EF30A44A8}"/>
              </a:ext>
            </a:extLst>
          </p:cNvPr>
          <p:cNvSpPr txBox="1"/>
          <p:nvPr/>
        </p:nvSpPr>
        <p:spPr>
          <a:xfrm>
            <a:off x="719847" y="4999078"/>
            <a:ext cx="51798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Рисунок 22 – Определение направления до магнита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BAC2EE4-A6DA-44A2-8648-DC09DE55A634}"/>
              </a:ext>
            </a:extLst>
          </p:cNvPr>
          <p:cNvSpPr txBox="1"/>
          <p:nvPr/>
        </p:nvSpPr>
        <p:spPr>
          <a:xfrm>
            <a:off x="5709466" y="1754329"/>
            <a:ext cx="6096000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эксперимента была подготовлена бумага с нанесенной на нее градусной шкалой магнит будет перемещаться по окружности с шагом 90 градусов. 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kern="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 результате измерений прибор показал </a:t>
            </a:r>
            <a:r>
              <a:rPr lang="ru-RU" sz="2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3°</a:t>
            </a:r>
            <a:r>
              <a:rPr lang="ru-RU" sz="2800" kern="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при отметке </a:t>
            </a:r>
            <a:r>
              <a:rPr lang="ru-RU" sz="2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0°, 90° при отметке 90°, 176° при отметке 180°, 270° при отметке 270°.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71A26BB-93A7-4670-AC2F-3341F24A87F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3933" y="1633496"/>
            <a:ext cx="4632474" cy="3307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5849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C16E496-822D-49C8-B5E2-ACC44B043F2A}"/>
              </a:ext>
            </a:extLst>
          </p:cNvPr>
          <p:cNvSpPr/>
          <p:nvPr/>
        </p:nvSpPr>
        <p:spPr>
          <a:xfrm>
            <a:off x="11012488" y="1"/>
            <a:ext cx="1179512" cy="1215108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10036175" y="3432175"/>
            <a:ext cx="819150" cy="2595563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5C16E496-822D-49C8-B5E2-ACC44B043F2A}"/>
              </a:ext>
            </a:extLst>
          </p:cNvPr>
          <p:cNvSpPr/>
          <p:nvPr/>
        </p:nvSpPr>
        <p:spPr>
          <a:xfrm>
            <a:off x="11012488" y="3432175"/>
            <a:ext cx="1179512" cy="2595563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127F4C41-A183-4F6A-9348-4DA00599379B}"/>
              </a:ext>
            </a:extLst>
          </p:cNvPr>
          <p:cNvSpPr/>
          <p:nvPr/>
        </p:nvSpPr>
        <p:spPr>
          <a:xfrm>
            <a:off x="0" y="3432175"/>
            <a:ext cx="2185988" cy="2595563"/>
          </a:xfrm>
          <a:prstGeom prst="rect">
            <a:avLst/>
          </a:prstGeom>
          <a:solidFill>
            <a:srgbClr val="00B0F0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60C8FDE2-8D69-4B57-93C8-9DBBB978A578}"/>
              </a:ext>
            </a:extLst>
          </p:cNvPr>
          <p:cNvSpPr/>
          <p:nvPr/>
        </p:nvSpPr>
        <p:spPr>
          <a:xfrm>
            <a:off x="11185525" y="0"/>
            <a:ext cx="1006475" cy="5567364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10036175" y="1"/>
            <a:ext cx="819150" cy="1215108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115E065F-B383-4EE2-8E40-503AE416AC55}"/>
              </a:ext>
            </a:extLst>
          </p:cNvPr>
          <p:cNvSpPr/>
          <p:nvPr/>
        </p:nvSpPr>
        <p:spPr>
          <a:xfrm>
            <a:off x="358356" y="3904455"/>
            <a:ext cx="100012" cy="2595563"/>
          </a:xfrm>
          <a:prstGeom prst="rect">
            <a:avLst/>
          </a:prstGeom>
          <a:solidFill>
            <a:srgbClr val="6600C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9205508" y="5130497"/>
            <a:ext cx="1370370" cy="1369521"/>
          </a:xfrm>
          <a:prstGeom prst="rect">
            <a:avLst/>
          </a:prstGeom>
          <a:solidFill>
            <a:schemeClr val="accent4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8362" y="149090"/>
            <a:ext cx="777104" cy="96166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069" y="322743"/>
            <a:ext cx="2050659" cy="614359"/>
          </a:xfrm>
          <a:prstGeom prst="rect">
            <a:avLst/>
          </a:prstGeom>
        </p:spPr>
      </p:pic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FC2A364A-6574-49C1-B18D-D75B5E768F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C84DA00-DD73-4CFB-91E0-ED1EF30A44A8}"/>
              </a:ext>
            </a:extLst>
          </p:cNvPr>
          <p:cNvSpPr txBox="1"/>
          <p:nvPr/>
        </p:nvSpPr>
        <p:spPr>
          <a:xfrm>
            <a:off x="719847" y="4999078"/>
            <a:ext cx="51798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Рисунок 23 – Определение частоты вращения магнита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BAC2EE4-A6DA-44A2-8648-DC09DE55A634}"/>
              </a:ext>
            </a:extLst>
          </p:cNvPr>
          <p:cNvSpPr txBox="1"/>
          <p:nvPr/>
        </p:nvSpPr>
        <p:spPr>
          <a:xfrm>
            <a:off x="5414551" y="1110756"/>
            <a:ext cx="6274211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kern="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Чтобы сравнить результат измерений с действительностью, было подсчитано количество оборотов электродвигателя через камеру замедленной съемки. За время </a:t>
            </a:r>
            <a:r>
              <a:rPr lang="en-US" sz="1800" kern="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</a:t>
            </a:r>
            <a:r>
              <a:rPr lang="ru-RU" sz="1800" kern="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= 5 секунд работы электродвигателя было посчитано </a:t>
            </a:r>
            <a:r>
              <a:rPr lang="en-US" sz="1800" kern="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</a:t>
            </a:r>
            <a:r>
              <a:rPr lang="ru-RU" sz="1800" kern="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= 65 полных оборота, что сравнимо с частотой: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32A1B91-0C27-4A88-AF3A-8F0B2677329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50730" y="1881752"/>
            <a:ext cx="4050325" cy="291909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AB37656-5795-4D85-83B0-A8C4E41A1F5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43449" y="2839456"/>
            <a:ext cx="5942076" cy="40690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70A6333-3EA9-4E9A-9143-6F787E8CD8F8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21881"/>
          <a:stretch/>
        </p:blipFill>
        <p:spPr>
          <a:xfrm>
            <a:off x="7153691" y="4148885"/>
            <a:ext cx="2121592" cy="1576397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06AF6497-4BCA-412B-A41F-850B2B9CD1AB}"/>
              </a:ext>
            </a:extLst>
          </p:cNvPr>
          <p:cNvSpPr txBox="1"/>
          <p:nvPr/>
        </p:nvSpPr>
        <p:spPr>
          <a:xfrm>
            <a:off x="5414551" y="5837121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Рисунок 24 – Результат измерения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31B8B89-7E12-49DC-8BF2-133838F0EF99}"/>
              </a:ext>
            </a:extLst>
          </p:cNvPr>
          <p:cNvSpPr txBox="1"/>
          <p:nvPr/>
        </p:nvSpPr>
        <p:spPr>
          <a:xfrm>
            <a:off x="5506244" y="3397224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kern="0" dirty="0">
                <a:latin typeface="Times New Roman" panose="02020603050405020304" pitchFamily="18" charset="0"/>
                <a:ea typeface="Calibri" panose="020F0502020204030204" pitchFamily="34" charset="0"/>
              </a:rPr>
              <a:t>В переводе об/мин 13Гц = 780 об/мин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185682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C16E496-822D-49C8-B5E2-ACC44B043F2A}"/>
              </a:ext>
            </a:extLst>
          </p:cNvPr>
          <p:cNvSpPr/>
          <p:nvPr/>
        </p:nvSpPr>
        <p:spPr>
          <a:xfrm>
            <a:off x="11012488" y="1"/>
            <a:ext cx="1179512" cy="1215108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10036175" y="3432175"/>
            <a:ext cx="819150" cy="2595563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5C16E496-822D-49C8-B5E2-ACC44B043F2A}"/>
              </a:ext>
            </a:extLst>
          </p:cNvPr>
          <p:cNvSpPr/>
          <p:nvPr/>
        </p:nvSpPr>
        <p:spPr>
          <a:xfrm>
            <a:off x="11012488" y="3432175"/>
            <a:ext cx="1179512" cy="2595563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127F4C41-A183-4F6A-9348-4DA00599379B}"/>
              </a:ext>
            </a:extLst>
          </p:cNvPr>
          <p:cNvSpPr/>
          <p:nvPr/>
        </p:nvSpPr>
        <p:spPr>
          <a:xfrm>
            <a:off x="0" y="3432175"/>
            <a:ext cx="2185988" cy="2595563"/>
          </a:xfrm>
          <a:prstGeom prst="rect">
            <a:avLst/>
          </a:prstGeom>
          <a:solidFill>
            <a:srgbClr val="00B0F0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60C8FDE2-8D69-4B57-93C8-9DBBB978A578}"/>
              </a:ext>
            </a:extLst>
          </p:cNvPr>
          <p:cNvSpPr/>
          <p:nvPr/>
        </p:nvSpPr>
        <p:spPr>
          <a:xfrm>
            <a:off x="11185525" y="0"/>
            <a:ext cx="1006475" cy="5567364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10036175" y="1"/>
            <a:ext cx="819150" cy="1215108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115E065F-B383-4EE2-8E40-503AE416AC55}"/>
              </a:ext>
            </a:extLst>
          </p:cNvPr>
          <p:cNvSpPr/>
          <p:nvPr/>
        </p:nvSpPr>
        <p:spPr>
          <a:xfrm>
            <a:off x="358356" y="3904455"/>
            <a:ext cx="100012" cy="2595563"/>
          </a:xfrm>
          <a:prstGeom prst="rect">
            <a:avLst/>
          </a:prstGeom>
          <a:solidFill>
            <a:srgbClr val="6600C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8362" y="149090"/>
            <a:ext cx="777104" cy="96166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069" y="322743"/>
            <a:ext cx="2050659" cy="614359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99A7DB80-85C7-4FFE-A765-122504FCDAC3}"/>
              </a:ext>
            </a:extLst>
          </p:cNvPr>
          <p:cNvSpPr txBox="1"/>
          <p:nvPr/>
        </p:nvSpPr>
        <p:spPr>
          <a:xfrm>
            <a:off x="458368" y="2401054"/>
            <a:ext cx="11689995" cy="3539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Разработан магнитометр на 4 датчиках QMC5883L.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диапазоном измерений </a:t>
            </a:r>
            <a:r>
              <a:rPr lang="ru-RU" sz="32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±</a:t>
            </a:r>
            <a:r>
              <a:rPr lang="en-US" sz="32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 </a:t>
            </a:r>
            <a:r>
              <a:rPr lang="ru-RU" sz="3200" kern="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Гс</a:t>
            </a:r>
            <a:r>
              <a:rPr lang="ru-RU" sz="32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и ±</a:t>
            </a:r>
            <a:r>
              <a:rPr lang="ru-RU" sz="3200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8</a:t>
            </a:r>
            <a:r>
              <a:rPr lang="en-US" sz="32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kern="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Гс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Реализована автоматическая калибровка.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Азимут: точность ~2°.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Вращение: абсолютная погрешность 0.04 Гц.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Максимальное значение измерений вращения МП: 6000 об/мин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Себестоимость: 2000руб.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FC2A364A-6574-49C1-B18D-D75B5E768F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C48A9A32-64A2-40BC-A317-2BC924FE62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285" y="1642447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6" name="Rectangle 6">
            <a:extLst>
              <a:ext uri="{FF2B5EF4-FFF2-40B4-BE49-F238E27FC236}">
                <a16:creationId xmlns:a16="http://schemas.microsoft.com/office/drawing/2014/main" id="{94616813-2F4C-40DC-BED1-C34B339083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15667" y="1897775"/>
            <a:ext cx="1241940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664490B-F485-48C8-9B62-6D448132C8A8}"/>
              </a:ext>
            </a:extLst>
          </p:cNvPr>
          <p:cNvSpPr txBox="1"/>
          <p:nvPr/>
        </p:nvSpPr>
        <p:spPr>
          <a:xfrm>
            <a:off x="741811" y="1698141"/>
            <a:ext cx="124848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Итоги</a:t>
            </a:r>
          </a:p>
        </p:txBody>
      </p:sp>
    </p:spTree>
    <p:extLst>
      <p:ext uri="{BB962C8B-B14F-4D97-AF65-F5344CB8AC3E}">
        <p14:creationId xmlns:p14="http://schemas.microsoft.com/office/powerpoint/2010/main" val="30398873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0" y="7434"/>
            <a:ext cx="12191999" cy="6850566"/>
          </a:xfrm>
          <a:prstGeom prst="rect">
            <a:avLst/>
          </a:prstGeom>
          <a:solidFill>
            <a:srgbClr val="0045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60C8FDE2-8D69-4B57-93C8-9DBBB978A578}"/>
              </a:ext>
            </a:extLst>
          </p:cNvPr>
          <p:cNvSpPr/>
          <p:nvPr/>
        </p:nvSpPr>
        <p:spPr>
          <a:xfrm>
            <a:off x="1205333" y="4381501"/>
            <a:ext cx="3321620" cy="1737198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CBAB5B58-D96C-46D6-80D2-344F99BBC81D}"/>
              </a:ext>
            </a:extLst>
          </p:cNvPr>
          <p:cNvSpPr/>
          <p:nvPr/>
        </p:nvSpPr>
        <p:spPr>
          <a:xfrm>
            <a:off x="1682456" y="3904456"/>
            <a:ext cx="100013" cy="2595563"/>
          </a:xfrm>
          <a:prstGeom prst="rect">
            <a:avLst/>
          </a:prstGeom>
          <a:solidFill>
            <a:srgbClr val="6600CC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60C8FDE2-8D69-4B57-93C8-9DBBB978A578}"/>
              </a:ext>
            </a:extLst>
          </p:cNvPr>
          <p:cNvSpPr/>
          <p:nvPr/>
        </p:nvSpPr>
        <p:spPr>
          <a:xfrm>
            <a:off x="8585396" y="4381501"/>
            <a:ext cx="3613660" cy="1737198"/>
          </a:xfrm>
          <a:prstGeom prst="rect">
            <a:avLst/>
          </a:prstGeom>
          <a:solidFill>
            <a:schemeClr val="bg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60C8FDE2-8D69-4B57-93C8-9DBBB978A578}"/>
              </a:ext>
            </a:extLst>
          </p:cNvPr>
          <p:cNvSpPr/>
          <p:nvPr/>
        </p:nvSpPr>
        <p:spPr>
          <a:xfrm>
            <a:off x="0" y="4381501"/>
            <a:ext cx="993776" cy="1737198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2154651" y="3261247"/>
            <a:ext cx="1337447" cy="1336619"/>
          </a:xfrm>
          <a:prstGeom prst="rect">
            <a:avLst/>
          </a:prstGeom>
          <a:solidFill>
            <a:srgbClr val="92D05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3928193" y="5151730"/>
            <a:ext cx="1337447" cy="1336619"/>
          </a:xfrm>
          <a:prstGeom prst="rect">
            <a:avLst/>
          </a:prstGeom>
          <a:solidFill>
            <a:srgbClr val="6600CC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2787954" y="4850382"/>
            <a:ext cx="704144" cy="703708"/>
          </a:xfrm>
          <a:prstGeom prst="rect">
            <a:avLst/>
          </a:prstGeom>
          <a:solidFill>
            <a:schemeClr val="accent4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2787954" y="1555265"/>
            <a:ext cx="704144" cy="703708"/>
          </a:xfrm>
          <a:prstGeom prst="rect">
            <a:avLst/>
          </a:prstGeom>
          <a:solidFill>
            <a:srgbClr val="6600CC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pic>
        <p:nvPicPr>
          <p:cNvPr id="34" name="Рисунок 3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8321" y="2389556"/>
            <a:ext cx="3845685" cy="180266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888" y="498876"/>
            <a:ext cx="1920407" cy="57533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DD8664BA-917F-45DA-8483-612B83A27DB5}"/>
              </a:ext>
            </a:extLst>
          </p:cNvPr>
          <p:cNvSpPr txBox="1"/>
          <p:nvPr/>
        </p:nvSpPr>
        <p:spPr>
          <a:xfrm>
            <a:off x="993776" y="2029681"/>
            <a:ext cx="5241217" cy="143116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29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трехмерного четырехпозиционного датчика магнитного поля</a:t>
            </a:r>
          </a:p>
        </p:txBody>
      </p:sp>
      <p:sp>
        <p:nvSpPr>
          <p:cNvPr id="17" name="Text 2">
            <a:extLst>
              <a:ext uri="{FF2B5EF4-FFF2-40B4-BE49-F238E27FC236}">
                <a16:creationId xmlns:a16="http://schemas.microsoft.com/office/drawing/2014/main" id="{560ED47B-1F2F-4F54-A46E-7CB043196607}"/>
              </a:ext>
            </a:extLst>
          </p:cNvPr>
          <p:cNvSpPr/>
          <p:nvPr/>
        </p:nvSpPr>
        <p:spPr>
          <a:xfrm>
            <a:off x="993776" y="3660438"/>
            <a:ext cx="53035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500" dirty="0" err="1">
                <a:solidFill>
                  <a:srgbClr val="DDEE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направление</a:t>
            </a:r>
            <a:r>
              <a:rPr lang="en-US" sz="1500" dirty="0">
                <a:solidFill>
                  <a:srgbClr val="DDEE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11.03.04 «</a:t>
            </a:r>
            <a:r>
              <a:rPr lang="en-US" sz="1500" dirty="0" err="1">
                <a:solidFill>
                  <a:srgbClr val="DDEE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Электроника</a:t>
            </a:r>
            <a:r>
              <a:rPr lang="en-US" sz="1500" dirty="0">
                <a:solidFill>
                  <a:srgbClr val="DDEE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sz="1500" dirty="0" err="1">
                <a:solidFill>
                  <a:srgbClr val="DDEE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наноэлектроника</a:t>
            </a:r>
            <a:r>
              <a:rPr lang="en-US" sz="1500" dirty="0">
                <a:solidFill>
                  <a:srgbClr val="DDEE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en-US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500" dirty="0" err="1">
                <a:solidFill>
                  <a:srgbClr val="DDEE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кафедра</a:t>
            </a:r>
            <a:r>
              <a:rPr lang="en-US" sz="1500" dirty="0">
                <a:solidFill>
                  <a:srgbClr val="DDEE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DDEE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технической</a:t>
            </a:r>
            <a:r>
              <a:rPr lang="en-US" sz="1500" dirty="0">
                <a:solidFill>
                  <a:srgbClr val="DDEE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DDEE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электроники</a:t>
            </a:r>
            <a:endParaRPr lang="en-US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 3">
            <a:extLst>
              <a:ext uri="{FF2B5EF4-FFF2-40B4-BE49-F238E27FC236}">
                <a16:creationId xmlns:a16="http://schemas.microsoft.com/office/drawing/2014/main" id="{6AE85535-09B3-427F-8D81-B996895481B7}"/>
              </a:ext>
            </a:extLst>
          </p:cNvPr>
          <p:cNvSpPr/>
          <p:nvPr/>
        </p:nvSpPr>
        <p:spPr>
          <a:xfrm>
            <a:off x="1000565" y="4966166"/>
            <a:ext cx="5212080" cy="7498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4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Студент: </a:t>
            </a:r>
            <a:r>
              <a:rPr lang="ru-RU" sz="14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Наумов Б.С.</a:t>
            </a:r>
            <a:r>
              <a:rPr lang="en-US" sz="14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., группа ТЭН-21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4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Руководитель: </a:t>
            </a:r>
            <a:r>
              <a:rPr lang="ru-RU" sz="14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Старший преподаватель</a:t>
            </a:r>
            <a:r>
              <a:rPr lang="en-US" sz="14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Шабронов</a:t>
            </a:r>
            <a:r>
              <a:rPr lang="ru-RU" sz="14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4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Новосибирск, 2026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93941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0FBCD928-0D50-4BE2-B38B-42DBA3593A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D9A40-0DA0-4CFA-8685-C506D2D01BF5}" type="slidenum">
              <a:rPr lang="ru-RU" smtClean="0"/>
              <a:t>14</a:t>
            </a:fld>
            <a:endParaRPr lang="ru-RU"/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4B25CD80-5F8D-4FBD-A2F9-D46B9AE306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6848895"/>
              </p:ext>
            </p:extLst>
          </p:nvPr>
        </p:nvGraphicFramePr>
        <p:xfrm>
          <a:off x="617497" y="1435668"/>
          <a:ext cx="6619882" cy="5082928"/>
        </p:xfrm>
        <a:graphic>
          <a:graphicData uri="http://schemas.openxmlformats.org/drawingml/2006/table">
            <a:tbl>
              <a:tblPr firstRow="1" firstCol="1" bandRow="1"/>
              <a:tblGrid>
                <a:gridCol w="4865102">
                  <a:extLst>
                    <a:ext uri="{9D8B030D-6E8A-4147-A177-3AD203B41FA5}">
                      <a16:colId xmlns:a16="http://schemas.microsoft.com/office/drawing/2014/main" val="1708214931"/>
                    </a:ext>
                  </a:extLst>
                </a:gridCol>
                <a:gridCol w="1754780">
                  <a:extLst>
                    <a:ext uri="{9D8B030D-6E8A-4147-A177-3AD203B41FA5}">
                      <a16:colId xmlns:a16="http://schemas.microsoft.com/office/drawing/2014/main" val="3435873238"/>
                    </a:ext>
                  </a:extLst>
                </a:gridCol>
              </a:tblGrid>
              <a:tr h="27686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Параметр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5009356"/>
                  </a:ext>
                </a:extLst>
              </a:tr>
              <a:tr h="57247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Тип чувствительного элемента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Магниторезистивная пленка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9668874"/>
                  </a:ext>
                </a:extLst>
              </a:tr>
              <a:tr h="28688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Напряжение питания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solidFill>
                            <a:srgbClr val="0F1115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2,16 – 3,6 В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7702631"/>
                  </a:ext>
                </a:extLst>
              </a:tr>
              <a:tr h="28688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Диапазон измерений 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solidFill>
                            <a:srgbClr val="0F1115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±2 Гс, ±8 Гс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5223363"/>
                  </a:ext>
                </a:extLst>
              </a:tr>
              <a:tr h="27686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Разрядность АЦП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 бит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0055457"/>
                  </a:ext>
                </a:extLst>
              </a:tr>
              <a:tr h="28688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Разрешающая способность для  </a:t>
                      </a:r>
                      <a:r>
                        <a:rPr lang="ru-RU" sz="1800">
                          <a:solidFill>
                            <a:srgbClr val="0F1115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±8 Гс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0,33 мГс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8008277"/>
                  </a:ext>
                </a:extLst>
              </a:tr>
              <a:tr h="28688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Разрешающая способность для  </a:t>
                      </a:r>
                      <a:r>
                        <a:rPr lang="ru-RU" sz="1800" dirty="0">
                          <a:solidFill>
                            <a:srgbClr val="0F1115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±2 </a:t>
                      </a:r>
                      <a:r>
                        <a:rPr lang="ru-RU" sz="1800" dirty="0" err="1">
                          <a:solidFill>
                            <a:srgbClr val="0F1115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Гс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0,083 мГс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514879"/>
                  </a:ext>
                </a:extLst>
              </a:tr>
              <a:tr h="27686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Интерфейс передачи данных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I2C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6114737"/>
                  </a:ext>
                </a:extLst>
              </a:tr>
              <a:tr h="27686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Адрес на шине </a:t>
                      </a: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I2C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0x0D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434616"/>
                  </a:ext>
                </a:extLst>
              </a:tr>
              <a:tr h="57247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Частота обновления данных 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 / 50 / 100 / 200 (Гц)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8638971"/>
                  </a:ext>
                </a:extLst>
              </a:tr>
              <a:tr h="2768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Потребляемый ток в режиме измерений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75 мкА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1350"/>
                  </a:ext>
                </a:extLst>
              </a:tr>
              <a:tr h="27686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Потребляемый ток в режиме ожидания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 мкА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5543274"/>
                  </a:ext>
                </a:extLst>
              </a:tr>
              <a:tr h="57247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Рабочий диапазон температур 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От -40°C до +85°C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1510965"/>
                  </a:ext>
                </a:extLst>
              </a:tr>
              <a:tr h="27686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Стоимость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 руб.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7771029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CF16FFA2-85D2-4D9E-B34B-F58247D66B87}"/>
              </a:ext>
            </a:extLst>
          </p:cNvPr>
          <p:cNvSpPr txBox="1"/>
          <p:nvPr/>
        </p:nvSpPr>
        <p:spPr>
          <a:xfrm>
            <a:off x="411707" y="454953"/>
            <a:ext cx="831905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Таблица 1 – </a:t>
            </a:r>
            <a:r>
              <a:rPr lang="en-US" sz="24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ru-RU" sz="2400" kern="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ехнические</a:t>
            </a:r>
            <a:r>
              <a:rPr lang="ru-RU" sz="2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характеристики микросхемы </a:t>
            </a:r>
            <a:r>
              <a:rPr lang="en-US" sz="2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QMC</a:t>
            </a:r>
            <a:r>
              <a:rPr lang="ru-RU" sz="2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5883</a:t>
            </a:r>
            <a:r>
              <a:rPr lang="en-US" sz="2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ru-RU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195575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869375E-2724-4672-B7DB-9DF730AE65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D9A40-0DA0-4CFA-8685-C506D2D01BF5}" type="slidenum">
              <a:rPr lang="ru-RU" smtClean="0"/>
              <a:t>15</a:t>
            </a:fld>
            <a:endParaRPr lang="ru-RU"/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59EB1C6F-610D-43B8-8012-8F067E8C72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9892566"/>
              </p:ext>
            </p:extLst>
          </p:nvPr>
        </p:nvGraphicFramePr>
        <p:xfrm>
          <a:off x="1127944" y="1027906"/>
          <a:ext cx="7482656" cy="4983788"/>
        </p:xfrm>
        <a:graphic>
          <a:graphicData uri="http://schemas.openxmlformats.org/drawingml/2006/table">
            <a:tbl>
              <a:tblPr firstRow="1" firstCol="1" bandRow="1"/>
              <a:tblGrid>
                <a:gridCol w="3214530">
                  <a:extLst>
                    <a:ext uri="{9D8B030D-6E8A-4147-A177-3AD203B41FA5}">
                      <a16:colId xmlns:a16="http://schemas.microsoft.com/office/drawing/2014/main" val="3048756857"/>
                    </a:ext>
                  </a:extLst>
                </a:gridCol>
                <a:gridCol w="4268126">
                  <a:extLst>
                    <a:ext uri="{9D8B030D-6E8A-4147-A177-3AD203B41FA5}">
                      <a16:colId xmlns:a16="http://schemas.microsoft.com/office/drawing/2014/main" val="3470321585"/>
                    </a:ext>
                  </a:extLst>
                </a:gridCol>
              </a:tblGrid>
              <a:tr h="37884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Параметр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897292"/>
                  </a:ext>
                </a:extLst>
              </a:tr>
              <a:tr h="37884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Процессор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Xtensa LX6,</a:t>
                      </a: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2 ядра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3838168"/>
                  </a:ext>
                </a:extLst>
              </a:tr>
              <a:tr h="39255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Архитектура 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solidFill>
                            <a:srgbClr val="0F1115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32 бит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1261735"/>
                  </a:ext>
                </a:extLst>
              </a:tr>
              <a:tr h="37884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Тактовая частота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До 240 МГц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716176"/>
                  </a:ext>
                </a:extLst>
              </a:tr>
              <a:tr h="37884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Оперативная память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520 Кбайт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2076028"/>
                  </a:ext>
                </a:extLst>
              </a:tr>
              <a:tr h="37884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Флеш-память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 Мбайт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6166517"/>
                  </a:ext>
                </a:extLst>
              </a:tr>
              <a:tr h="37884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Аппаратные интерфейсы 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I2C (2 </a:t>
                      </a:r>
                      <a:r>
                        <a:rPr lang="ru-RU" sz="2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шт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.), SPI(2 </a:t>
                      </a:r>
                      <a:r>
                        <a:rPr lang="ru-RU" sz="2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шт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.), UART(3 </a:t>
                      </a:r>
                      <a:r>
                        <a:rPr lang="ru-RU" sz="2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шт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1795450"/>
                  </a:ext>
                </a:extLst>
              </a:tr>
              <a:tr h="37884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Беспроводные модули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Wi-Fi, Bluetooth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345052"/>
                  </a:ext>
                </a:extLst>
              </a:tr>
              <a:tr h="37884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Напряжение питания 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3,3 В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4300087"/>
                  </a:ext>
                </a:extLst>
              </a:tr>
              <a:tr h="7833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Потребляемый ток в активном режиме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80 мА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9420958"/>
                  </a:ext>
                </a:extLst>
              </a:tr>
              <a:tr h="3788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Рабочая температура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От -40°C до +85°C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6637221"/>
                  </a:ext>
                </a:extLst>
              </a:tr>
              <a:tr h="39830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Стоимость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300 руб.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5949019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55DA0362-EB4C-45DC-A1B0-16060B5A8A99}"/>
              </a:ext>
            </a:extLst>
          </p:cNvPr>
          <p:cNvSpPr txBox="1"/>
          <p:nvPr/>
        </p:nvSpPr>
        <p:spPr>
          <a:xfrm>
            <a:off x="1191865" y="547760"/>
            <a:ext cx="943722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Таблица 2 – Технические характеристики микроконтроллера ESP32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34873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869375E-2724-4672-B7DB-9DF730AE65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D9A40-0DA0-4CFA-8685-C506D2D01BF5}" type="slidenum">
              <a:rPr lang="ru-RU" smtClean="0"/>
              <a:t>16</a:t>
            </a:fld>
            <a:endParaRPr lang="ru-RU"/>
          </a:p>
        </p:txBody>
      </p:sp>
      <p:graphicFrame>
        <p:nvGraphicFramePr>
          <p:cNvPr id="7" name="Таблица 6">
            <a:extLst>
              <a:ext uri="{FF2B5EF4-FFF2-40B4-BE49-F238E27FC236}">
                <a16:creationId xmlns:a16="http://schemas.microsoft.com/office/drawing/2014/main" id="{525242D7-E3BB-4D79-99B7-99E6D66AAF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1173892"/>
              </p:ext>
            </p:extLst>
          </p:nvPr>
        </p:nvGraphicFramePr>
        <p:xfrm>
          <a:off x="787549" y="1284963"/>
          <a:ext cx="7532842" cy="4288073"/>
        </p:xfrm>
        <a:graphic>
          <a:graphicData uri="http://schemas.openxmlformats.org/drawingml/2006/table">
            <a:tbl>
              <a:tblPr firstRow="1" firstCol="1" bandRow="1"/>
              <a:tblGrid>
                <a:gridCol w="3236090">
                  <a:extLst>
                    <a:ext uri="{9D8B030D-6E8A-4147-A177-3AD203B41FA5}">
                      <a16:colId xmlns:a16="http://schemas.microsoft.com/office/drawing/2014/main" val="1698018539"/>
                    </a:ext>
                  </a:extLst>
                </a:gridCol>
                <a:gridCol w="4296752">
                  <a:extLst>
                    <a:ext uri="{9D8B030D-6E8A-4147-A177-3AD203B41FA5}">
                      <a16:colId xmlns:a16="http://schemas.microsoft.com/office/drawing/2014/main" val="1774859802"/>
                    </a:ext>
                  </a:extLst>
                </a:gridCol>
              </a:tblGrid>
              <a:tr h="35230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Параметр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8373427"/>
                  </a:ext>
                </a:extLst>
              </a:tr>
              <a:tr h="35230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Тип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I2C </a:t>
                      </a: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мультиплексор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9921087"/>
                  </a:ext>
                </a:extLst>
              </a:tr>
              <a:tr h="36505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каналов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solidFill>
                            <a:srgbClr val="0F1115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1061405"/>
                  </a:ext>
                </a:extLst>
              </a:tr>
              <a:tr h="72845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Адрес на шине </a:t>
                      </a:r>
                      <a:r>
                        <a:rPr lang="en-US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I2C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ОТ 0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70 до 0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77, изменяется комбинацией выводов 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 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 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5367269"/>
                  </a:ext>
                </a:extLst>
              </a:tr>
              <a:tr h="72845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Поддерживаемые режимы </a:t>
                      </a:r>
                      <a:r>
                        <a:rPr lang="en-US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I2C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Standard(100 </a:t>
                      </a: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кГц</a:t>
                      </a:r>
                      <a:r>
                        <a:rPr lang="en-US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Fast(400 </a:t>
                      </a: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кГц</a:t>
                      </a:r>
                      <a:r>
                        <a:rPr lang="en-US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6436259"/>
                  </a:ext>
                </a:extLst>
              </a:tr>
              <a:tr h="35230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Напряжение питания 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3,3 В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4614044"/>
                  </a:ext>
                </a:extLst>
              </a:tr>
              <a:tr h="35230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Максимальный ток канала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50 мА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8984900"/>
                  </a:ext>
                </a:extLst>
              </a:tr>
              <a:tr h="35230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Потребляемый ток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 мкА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4037159"/>
                  </a:ext>
                </a:extLst>
              </a:tr>
              <a:tr h="35230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Корпус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TSSOP-24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9041756"/>
                  </a:ext>
                </a:extLst>
              </a:tr>
              <a:tr h="35230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Стоимость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200 руб.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8625620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7A8CDAAD-F64A-41B2-AFAB-33929BB6F5B1}"/>
              </a:ext>
            </a:extLst>
          </p:cNvPr>
          <p:cNvSpPr txBox="1"/>
          <p:nvPr/>
        </p:nvSpPr>
        <p:spPr>
          <a:xfrm>
            <a:off x="731423" y="703403"/>
            <a:ext cx="831905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Таблица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2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Технические характеристики мультиплексора</a:t>
            </a:r>
            <a:r>
              <a:rPr lang="en-US" sz="2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59094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869375E-2724-4672-B7DB-9DF730AE65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D9A40-0DA0-4CFA-8685-C506D2D01BF5}" type="slidenum">
              <a:rPr lang="ru-RU" smtClean="0"/>
              <a:t>17</a:t>
            </a:fld>
            <a:endParaRPr lang="ru-RU"/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429ECE8A-42EE-4DB6-A8A6-77B035C2A31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9677109"/>
              </p:ext>
            </p:extLst>
          </p:nvPr>
        </p:nvGraphicFramePr>
        <p:xfrm>
          <a:off x="1063456" y="1641895"/>
          <a:ext cx="7547144" cy="4714453"/>
        </p:xfrm>
        <a:graphic>
          <a:graphicData uri="http://schemas.openxmlformats.org/drawingml/2006/table">
            <a:tbl>
              <a:tblPr firstRow="1" firstCol="1" bandRow="1"/>
              <a:tblGrid>
                <a:gridCol w="3242234">
                  <a:extLst>
                    <a:ext uri="{9D8B030D-6E8A-4147-A177-3AD203B41FA5}">
                      <a16:colId xmlns:a16="http://schemas.microsoft.com/office/drawing/2014/main" val="2223909935"/>
                    </a:ext>
                  </a:extLst>
                </a:gridCol>
                <a:gridCol w="4304910">
                  <a:extLst>
                    <a:ext uri="{9D8B030D-6E8A-4147-A177-3AD203B41FA5}">
                      <a16:colId xmlns:a16="http://schemas.microsoft.com/office/drawing/2014/main" val="2112029959"/>
                    </a:ext>
                  </a:extLst>
                </a:gridCol>
              </a:tblGrid>
              <a:tr h="42439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Параметр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8497529"/>
                  </a:ext>
                </a:extLst>
              </a:tr>
              <a:tr h="42439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Контроллер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ST7735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9669297"/>
                  </a:ext>
                </a:extLst>
              </a:tr>
              <a:tr h="43975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Тип матрицы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>
                          <a:solidFill>
                            <a:srgbClr val="0F1115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TFT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1454358"/>
                  </a:ext>
                </a:extLst>
              </a:tr>
              <a:tr h="42439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Диагональ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1,8 дюйма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5165732"/>
                  </a:ext>
                </a:extLst>
              </a:tr>
              <a:tr h="43975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Разрешение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solidFill>
                            <a:srgbClr val="0F1115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128×160 пикселей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4524560"/>
                  </a:ext>
                </a:extLst>
              </a:tr>
              <a:tr h="42439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Цветность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 бит, 65536 цветов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8370139"/>
                  </a:ext>
                </a:extLst>
              </a:tr>
              <a:tr h="42439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Интерфейс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SPI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2760343"/>
                  </a:ext>
                </a:extLst>
              </a:tr>
              <a:tr h="42439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Напряжение питания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3,3 В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5105018"/>
                  </a:ext>
                </a:extLst>
              </a:tr>
              <a:tr h="42439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Потребляемый ток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50 – 60 мА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7863565"/>
                  </a:ext>
                </a:extLst>
              </a:tr>
              <a:tr h="4397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Габариты модуля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35 </a:t>
                      </a:r>
                      <a:r>
                        <a:rPr lang="ru-RU" sz="2000">
                          <a:solidFill>
                            <a:srgbClr val="0F1115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×56 мм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8101607"/>
                  </a:ext>
                </a:extLst>
              </a:tr>
              <a:tr h="4243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Стоимость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200 – 300 руб.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4777504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2BA9D841-3E18-48DF-90F2-EB7E4DD75D4F}"/>
              </a:ext>
            </a:extLst>
          </p:cNvPr>
          <p:cNvSpPr txBox="1"/>
          <p:nvPr/>
        </p:nvSpPr>
        <p:spPr>
          <a:xfrm>
            <a:off x="1063456" y="1047114"/>
            <a:ext cx="831905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Таблица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2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Технические характеристики дисплея</a:t>
            </a:r>
            <a:r>
              <a:rPr lang="en-US" sz="2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63862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C16E496-822D-49C8-B5E2-ACC44B043F2A}"/>
              </a:ext>
            </a:extLst>
          </p:cNvPr>
          <p:cNvSpPr/>
          <p:nvPr/>
        </p:nvSpPr>
        <p:spPr>
          <a:xfrm>
            <a:off x="11012488" y="1"/>
            <a:ext cx="1179512" cy="1215108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10036175" y="3432175"/>
            <a:ext cx="819150" cy="2595563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5C16E496-822D-49C8-B5E2-ACC44B043F2A}"/>
              </a:ext>
            </a:extLst>
          </p:cNvPr>
          <p:cNvSpPr/>
          <p:nvPr/>
        </p:nvSpPr>
        <p:spPr>
          <a:xfrm>
            <a:off x="11012488" y="3432175"/>
            <a:ext cx="1179512" cy="2595563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127F4C41-A183-4F6A-9348-4DA00599379B}"/>
              </a:ext>
            </a:extLst>
          </p:cNvPr>
          <p:cNvSpPr/>
          <p:nvPr/>
        </p:nvSpPr>
        <p:spPr>
          <a:xfrm>
            <a:off x="0" y="3432175"/>
            <a:ext cx="2185988" cy="2595563"/>
          </a:xfrm>
          <a:prstGeom prst="rect">
            <a:avLst/>
          </a:prstGeom>
          <a:solidFill>
            <a:srgbClr val="00B0F0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60C8FDE2-8D69-4B57-93C8-9DBBB978A578}"/>
              </a:ext>
            </a:extLst>
          </p:cNvPr>
          <p:cNvSpPr/>
          <p:nvPr/>
        </p:nvSpPr>
        <p:spPr>
          <a:xfrm>
            <a:off x="11185525" y="0"/>
            <a:ext cx="1006475" cy="5567364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10036175" y="1"/>
            <a:ext cx="819150" cy="1215108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115E065F-B383-4EE2-8E40-503AE416AC55}"/>
              </a:ext>
            </a:extLst>
          </p:cNvPr>
          <p:cNvSpPr/>
          <p:nvPr/>
        </p:nvSpPr>
        <p:spPr>
          <a:xfrm>
            <a:off x="358356" y="3904455"/>
            <a:ext cx="100012" cy="2595563"/>
          </a:xfrm>
          <a:prstGeom prst="rect">
            <a:avLst/>
          </a:prstGeom>
          <a:solidFill>
            <a:srgbClr val="6600C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9205508" y="5130497"/>
            <a:ext cx="1370370" cy="1369521"/>
          </a:xfrm>
          <a:prstGeom prst="rect">
            <a:avLst/>
          </a:prstGeom>
          <a:solidFill>
            <a:schemeClr val="accent4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8362" y="149090"/>
            <a:ext cx="777104" cy="96166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069" y="322743"/>
            <a:ext cx="2050659" cy="614359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99A7DB80-85C7-4FFE-A765-122504FCDAC3}"/>
              </a:ext>
            </a:extLst>
          </p:cNvPr>
          <p:cNvSpPr txBox="1"/>
          <p:nvPr/>
        </p:nvSpPr>
        <p:spPr>
          <a:xfrm>
            <a:off x="845474" y="937102"/>
            <a:ext cx="48428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Искажения и метод их устранения 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FC2A364A-6574-49C1-B18D-D75B5E768F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C48A9A32-64A2-40BC-A317-2BC924FE62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285" y="1642447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33AADD8-3F5B-49BF-92D1-EDA41CD835E8}"/>
              </a:ext>
            </a:extLst>
          </p:cNvPr>
          <p:cNvSpPr txBox="1"/>
          <p:nvPr/>
        </p:nvSpPr>
        <p:spPr>
          <a:xfrm>
            <a:off x="2504135" y="5551566"/>
            <a:ext cx="54849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Рисунок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– </a:t>
            </a:r>
            <a:r>
              <a:rPr lang="ru-RU" sz="1800" kern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Принципиальная схема устройства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Rectangle 6">
            <a:extLst>
              <a:ext uri="{FF2B5EF4-FFF2-40B4-BE49-F238E27FC236}">
                <a16:creationId xmlns:a16="http://schemas.microsoft.com/office/drawing/2014/main" id="{94616813-2F4C-40DC-BED1-C34B339083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15667" y="1897775"/>
            <a:ext cx="1241940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F9146E2-470A-4215-AB93-F1912E56E6D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16122" y="2212172"/>
            <a:ext cx="7536688" cy="3187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71191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C16E496-822D-49C8-B5E2-ACC44B043F2A}"/>
              </a:ext>
            </a:extLst>
          </p:cNvPr>
          <p:cNvSpPr/>
          <p:nvPr/>
        </p:nvSpPr>
        <p:spPr>
          <a:xfrm>
            <a:off x="11012488" y="1"/>
            <a:ext cx="1179512" cy="1215108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10036175" y="3432175"/>
            <a:ext cx="819150" cy="2595563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5C16E496-822D-49C8-B5E2-ACC44B043F2A}"/>
              </a:ext>
            </a:extLst>
          </p:cNvPr>
          <p:cNvSpPr/>
          <p:nvPr/>
        </p:nvSpPr>
        <p:spPr>
          <a:xfrm>
            <a:off x="11012488" y="3432175"/>
            <a:ext cx="1179512" cy="2595563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127F4C41-A183-4F6A-9348-4DA00599379B}"/>
              </a:ext>
            </a:extLst>
          </p:cNvPr>
          <p:cNvSpPr/>
          <p:nvPr/>
        </p:nvSpPr>
        <p:spPr>
          <a:xfrm>
            <a:off x="0" y="3432175"/>
            <a:ext cx="2185988" cy="2595563"/>
          </a:xfrm>
          <a:prstGeom prst="rect">
            <a:avLst/>
          </a:prstGeom>
          <a:solidFill>
            <a:srgbClr val="00B0F0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60C8FDE2-8D69-4B57-93C8-9DBBB978A578}"/>
              </a:ext>
            </a:extLst>
          </p:cNvPr>
          <p:cNvSpPr/>
          <p:nvPr/>
        </p:nvSpPr>
        <p:spPr>
          <a:xfrm>
            <a:off x="11185525" y="0"/>
            <a:ext cx="1006475" cy="5567364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10036175" y="1"/>
            <a:ext cx="819150" cy="1215108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115E065F-B383-4EE2-8E40-503AE416AC55}"/>
              </a:ext>
            </a:extLst>
          </p:cNvPr>
          <p:cNvSpPr/>
          <p:nvPr/>
        </p:nvSpPr>
        <p:spPr>
          <a:xfrm>
            <a:off x="358356" y="3904455"/>
            <a:ext cx="100012" cy="2595563"/>
          </a:xfrm>
          <a:prstGeom prst="rect">
            <a:avLst/>
          </a:prstGeom>
          <a:solidFill>
            <a:srgbClr val="6600C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9205508" y="5130497"/>
            <a:ext cx="1370370" cy="1369521"/>
          </a:xfrm>
          <a:prstGeom prst="rect">
            <a:avLst/>
          </a:prstGeom>
          <a:solidFill>
            <a:schemeClr val="accent4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8362" y="149090"/>
            <a:ext cx="777104" cy="96166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069" y="322743"/>
            <a:ext cx="2050659" cy="614359"/>
          </a:xfrm>
          <a:prstGeom prst="rect">
            <a:avLst/>
          </a:prstGeom>
        </p:spPr>
      </p:pic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FC2A364A-6574-49C1-B18D-D75B5E768F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C48A9A32-64A2-40BC-A317-2BC924FE62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285" y="1642447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6" name="Rectangle 6">
            <a:extLst>
              <a:ext uri="{FF2B5EF4-FFF2-40B4-BE49-F238E27FC236}">
                <a16:creationId xmlns:a16="http://schemas.microsoft.com/office/drawing/2014/main" id="{94616813-2F4C-40DC-BED1-C34B339083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15667" y="1897775"/>
            <a:ext cx="1241940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43F2ED3D-E119-49D1-BDF9-90D35D61F79C}"/>
                  </a:ext>
                </a:extLst>
              </p:cNvPr>
              <p:cNvSpPr txBox="1"/>
              <p:nvPr/>
            </p:nvSpPr>
            <p:spPr>
              <a:xfrm>
                <a:off x="985630" y="1897775"/>
                <a:ext cx="8319052" cy="59368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𝑂𝑓𝑓𝑠𝑒𝑡</m:t>
                          </m:r>
                        </m:e>
                        <m:sub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sub>
                      </m:sSub>
                      <m:r>
                        <a:rPr lang="ru-RU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𝑚𝑎𝑥</m:t>
                              </m:r>
                            </m:sub>
                          </m:sSub>
                          <m:r>
                            <a:rPr lang="ru-RU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𝑚𝑖𝑛</m:t>
                              </m:r>
                            </m:sub>
                          </m:sSub>
                        </m:num>
                        <m:den>
                          <m:r>
                            <a:rPr lang="ru-RU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ru-RU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, </m:t>
                      </m:r>
                      <m:sSub>
                        <m:sSubPr>
                          <m:ctrlP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𝑂𝑓𝑓𝑠𝑒𝑡</m:t>
                          </m:r>
                        </m:e>
                        <m:sub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sub>
                      </m:sSub>
                      <m:r>
                        <a:rPr lang="ru-RU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𝑚𝑎𝑥</m:t>
                              </m:r>
                            </m:sub>
                          </m:sSub>
                          <m:r>
                            <a:rPr lang="ru-RU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𝑚𝑖𝑛</m:t>
                              </m:r>
                            </m:sub>
                          </m:sSub>
                        </m:num>
                        <m:den>
                          <m:r>
                            <a:rPr lang="ru-RU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ru-RU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, </m:t>
                      </m:r>
                      <m:sSub>
                        <m:sSubPr>
                          <m:ctrlP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𝑂𝑓𝑓𝑠𝑒𝑡</m:t>
                          </m:r>
                        </m:e>
                        <m:sub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𝑧</m:t>
                          </m:r>
                        </m:sub>
                      </m:sSub>
                      <m:r>
                        <a:rPr lang="ru-RU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𝑚𝑎𝑥</m:t>
                              </m:r>
                            </m:sub>
                          </m:sSub>
                          <m:r>
                            <a:rPr lang="ru-RU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𝑚𝑖𝑛</m:t>
                              </m:r>
                            </m:sub>
                          </m:sSub>
                        </m:num>
                        <m:den>
                          <m:r>
                            <a:rPr lang="ru-RU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ru-RU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</m:oMath>
                  </m:oMathPara>
                </a14:m>
                <a:endParaRPr lang="ru-RU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43F2ED3D-E119-49D1-BDF9-90D35D61F7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5630" y="1897775"/>
                <a:ext cx="8319052" cy="59368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TextBox 30">
            <a:extLst>
              <a:ext uri="{FF2B5EF4-FFF2-40B4-BE49-F238E27FC236}">
                <a16:creationId xmlns:a16="http://schemas.microsoft.com/office/drawing/2014/main" id="{DF6D2EFE-65F3-4B62-B6AF-F9FFCD9AC23F}"/>
              </a:ext>
            </a:extLst>
          </p:cNvPr>
          <p:cNvSpPr txBox="1"/>
          <p:nvPr/>
        </p:nvSpPr>
        <p:spPr>
          <a:xfrm>
            <a:off x="702184" y="1387119"/>
            <a:ext cx="34604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kern="0" dirty="0">
                <a:solidFill>
                  <a:srgbClr val="0F1115"/>
                </a:solidFill>
                <a:latin typeface="Times New Roman" panose="02020603050405020304" pitchFamily="18" charset="0"/>
              </a:rPr>
              <a:t>1) Компенсация смещения нуля</a:t>
            </a:r>
            <a:endParaRPr lang="ru-RU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BB37036-107B-42EB-ABCC-ACCC3A76299C}"/>
              </a:ext>
            </a:extLst>
          </p:cNvPr>
          <p:cNvSpPr txBox="1"/>
          <p:nvPr/>
        </p:nvSpPr>
        <p:spPr>
          <a:xfrm>
            <a:off x="702184" y="3029566"/>
            <a:ext cx="261748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kern="0" dirty="0">
                <a:solidFill>
                  <a:srgbClr val="0F1115"/>
                </a:solidFill>
                <a:latin typeface="Times New Roman" panose="02020603050405020304" pitchFamily="18" charset="0"/>
              </a:rPr>
              <a:t>2) Компенсация сжатия</a:t>
            </a:r>
            <a:endParaRPr lang="ru-RU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06605ACA-5324-4C37-A1E7-AF1E35D8CCDE}"/>
                  </a:ext>
                </a:extLst>
              </p:cNvPr>
              <p:cNvSpPr txBox="1"/>
              <p:nvPr/>
            </p:nvSpPr>
            <p:spPr>
              <a:xfrm>
                <a:off x="909430" y="3720345"/>
                <a:ext cx="8319052" cy="69916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𝑥</m:t>
                          </m:r>
                        </m:sub>
                      </m:sSub>
                      <m:r>
                        <a:rPr lang="ru-RU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ru-RU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ru-RU" i="1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ru-RU" i="0">
                                  <a:latin typeface="Cambria Math" panose="02040503050406030204" pitchFamily="18" charset="0"/>
                                </a:rPr>
                                <m:t>сред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ru-RU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ru-RU" i="1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e>
                            <m:sub>
                              <m:r>
                                <a:rPr lang="ru-RU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sub>
                          </m:sSub>
                        </m:den>
                      </m:f>
                      <m:r>
                        <a:rPr lang="ru-RU" i="0">
                          <a:latin typeface="Cambria Math" panose="02040503050406030204" pitchFamily="18" charset="0"/>
                        </a:rPr>
                        <m:t>, </m:t>
                      </m:r>
                      <m:sSub>
                        <m:sSubPr>
                          <m:ctrlPr>
                            <a:rPr lang="ru-RU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𝑦</m:t>
                          </m:r>
                        </m:sub>
                      </m:sSub>
                      <m:r>
                        <a:rPr lang="ru-RU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ru-RU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ru-RU" i="1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ru-RU" i="0">
                                  <a:latin typeface="Cambria Math" panose="02040503050406030204" pitchFamily="18" charset="0"/>
                                </a:rPr>
                                <m:t>сред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ru-RU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ru-RU" i="1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e>
                            <m:sub>
                              <m:r>
                                <a:rPr lang="ru-RU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sub>
                          </m:sSub>
                        </m:den>
                      </m:f>
                      <m:r>
                        <a:rPr lang="ru-RU" i="0">
                          <a:latin typeface="Cambria Math" panose="02040503050406030204" pitchFamily="18" charset="0"/>
                        </a:rPr>
                        <m:t>, </m:t>
                      </m:r>
                      <m:sSub>
                        <m:sSubPr>
                          <m:ctrlPr>
                            <a:rPr lang="ru-RU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𝑧</m:t>
                          </m:r>
                        </m:sub>
                      </m:sSub>
                      <m:r>
                        <a:rPr lang="ru-RU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ru-RU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ru-RU" i="1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ru-RU" i="0">
                                  <a:latin typeface="Cambria Math" panose="02040503050406030204" pitchFamily="18" charset="0"/>
                                </a:rPr>
                                <m:t>сред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ru-RU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ru-RU" i="1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e>
                            <m:sub>
                              <m:r>
                                <a:rPr lang="ru-RU" i="1">
                                  <a:latin typeface="Cambria Math" panose="02040503050406030204" pitchFamily="18" charset="0"/>
                                </a:rPr>
                                <m:t>𝑧</m:t>
                              </m:r>
                            </m:sub>
                          </m:sSub>
                        </m:den>
                      </m:f>
                      <m:r>
                        <a:rPr lang="ru-RU" i="0">
                          <a:latin typeface="Cambria Math" panose="02040503050406030204" pitchFamily="18" charset="0"/>
                        </a:rPr>
                        <m:t>,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06605ACA-5324-4C37-A1E7-AF1E35D8CC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9430" y="3720345"/>
                <a:ext cx="8319052" cy="699166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323785BD-95E2-43B9-BF4F-E5E5E3BFDBCB}"/>
                  </a:ext>
                </a:extLst>
              </p:cNvPr>
              <p:cNvSpPr txBox="1"/>
              <p:nvPr/>
            </p:nvSpPr>
            <p:spPr>
              <a:xfrm>
                <a:off x="833230" y="2564884"/>
                <a:ext cx="8471452" cy="39126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где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𝑂𝑓𝑓𝑠𝑒𝑡</m:t>
                        </m:r>
                      </m:e>
                      <m:sub>
                        <m:r>
                          <a:rPr lang="ru-RU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ru-RU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ru-RU" i="1"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lang="ru-RU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z</m:t>
                        </m:r>
                      </m:sub>
                    </m:sSub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 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смещение по осям</a:t>
                </a:r>
              </a:p>
            </p:txBody>
          </p:sp>
        </mc:Choice>
        <mc:Fallback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323785BD-95E2-43B9-BF4F-E5E5E3BFDB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3230" y="2564884"/>
                <a:ext cx="8471452" cy="391261"/>
              </a:xfrm>
              <a:prstGeom prst="rect">
                <a:avLst/>
              </a:prstGeom>
              <a:blipFill>
                <a:blip r:embed="rId7"/>
                <a:stretch>
                  <a:fillRect l="-648" t="-9375" b="-1875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8F4139D0-F44E-4153-B243-53AA33FF1A86}"/>
                  </a:ext>
                </a:extLst>
              </p:cNvPr>
              <p:cNvSpPr txBox="1"/>
              <p:nvPr/>
            </p:nvSpPr>
            <p:spPr>
              <a:xfrm>
                <a:off x="816724" y="4512681"/>
                <a:ext cx="8471452" cy="39126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где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ru-RU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ru-RU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ru-RU" i="1"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lang="ru-RU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z</m:t>
                        </m:r>
                      </m:sub>
                    </m:sSub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 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коэффициент масштабирования</a:t>
                </a:r>
              </a:p>
            </p:txBody>
          </p:sp>
        </mc:Choice>
        <mc:Fallback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8F4139D0-F44E-4153-B243-53AA33FF1A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6724" y="4512681"/>
                <a:ext cx="8471452" cy="391261"/>
              </a:xfrm>
              <a:prstGeom prst="rect">
                <a:avLst/>
              </a:prstGeom>
              <a:blipFill>
                <a:blip r:embed="rId8"/>
                <a:stretch>
                  <a:fillRect l="-647" t="-7813" b="-1875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6" name="TextBox 35">
            <a:extLst>
              <a:ext uri="{FF2B5EF4-FFF2-40B4-BE49-F238E27FC236}">
                <a16:creationId xmlns:a16="http://schemas.microsoft.com/office/drawing/2014/main" id="{CBFF171A-7804-47A0-932A-5193BA1F3C32}"/>
              </a:ext>
            </a:extLst>
          </p:cNvPr>
          <p:cNvSpPr txBox="1"/>
          <p:nvPr/>
        </p:nvSpPr>
        <p:spPr>
          <a:xfrm>
            <a:off x="788568" y="5202081"/>
            <a:ext cx="84714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kern="0" dirty="0">
                <a:solidFill>
                  <a:srgbClr val="0F1115"/>
                </a:solidFill>
                <a:latin typeface="Times New Roman" panose="02020603050405020304" pitchFamily="18" charset="0"/>
              </a:rPr>
              <a:t>3) Откалиброванное значение</a:t>
            </a:r>
            <a:endParaRPr lang="ru-RU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F976CCB1-A67E-4B33-83CB-B5DFF5D23DE9}"/>
                  </a:ext>
                </a:extLst>
              </p:cNvPr>
              <p:cNvSpPr txBox="1"/>
              <p:nvPr/>
            </p:nvSpPr>
            <p:spPr>
              <a:xfrm>
                <a:off x="985630" y="5776746"/>
                <a:ext cx="8471452" cy="37427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ru-RU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𝐵</m:t>
                          </m:r>
                        </m:e>
                        <m:sub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sub>
                        <m:sup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𝑐𝑎𝑙</m:t>
                          </m:r>
                        </m:sup>
                      </m:sSubSup>
                      <m:r>
                        <a:rPr lang="ru-RU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Sup>
                            <m:sSubSupPr>
                              <m:ctrlP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e>
                            <m:sub>
                              <m: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sub>
                            <m:sup>
                              <m: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𝑟𝑎𝑤</m:t>
                              </m:r>
                            </m:sup>
                          </m:sSubSup>
                          <m:r>
                            <a:rPr lang="ru-RU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𝑂𝑓𝑓𝑠𝑒𝑡</m:t>
                              </m:r>
                            </m:e>
                            <m:sub>
                              <m: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sub>
                          </m:sSub>
                        </m:e>
                      </m:d>
                      <m:r>
                        <a:rPr lang="ru-RU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·</m:t>
                      </m:r>
                      <m:sSub>
                        <m:sSubPr>
                          <m:ctrlP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sub>
                      </m:sSub>
                      <m:r>
                        <a:rPr lang="ru-RU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F976CCB1-A67E-4B33-83CB-B5DFF5D23DE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5630" y="5776746"/>
                <a:ext cx="8471452" cy="374270"/>
              </a:xfrm>
              <a:prstGeom prst="rect">
                <a:avLst/>
              </a:prstGeom>
              <a:blipFill>
                <a:blip r:embed="rId9"/>
                <a:stretch>
                  <a:fillRect b="-1311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340765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3E62935-5D3B-4D0F-A8F7-3DCBF826C29C}"/>
              </a:ext>
            </a:extLst>
          </p:cNvPr>
          <p:cNvSpPr/>
          <p:nvPr/>
        </p:nvSpPr>
        <p:spPr>
          <a:xfrm>
            <a:off x="10030840" y="5300025"/>
            <a:ext cx="819150" cy="1579129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8498AD84-3DD3-4871-989C-5C7A1201B457}"/>
              </a:ext>
            </a:extLst>
          </p:cNvPr>
          <p:cNvSpPr/>
          <p:nvPr/>
        </p:nvSpPr>
        <p:spPr>
          <a:xfrm>
            <a:off x="11007153" y="5300025"/>
            <a:ext cx="1179512" cy="1579129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A37A19D9-9509-4803-A365-5C3D54CCE529}"/>
              </a:ext>
            </a:extLst>
          </p:cNvPr>
          <p:cNvSpPr/>
          <p:nvPr/>
        </p:nvSpPr>
        <p:spPr>
          <a:xfrm>
            <a:off x="11180190" y="3823216"/>
            <a:ext cx="1006475" cy="2595563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0784C04E-9582-4BF1-882B-2AD8D15EDC93}"/>
              </a:ext>
            </a:extLst>
          </p:cNvPr>
          <p:cNvSpPr/>
          <p:nvPr/>
        </p:nvSpPr>
        <p:spPr>
          <a:xfrm>
            <a:off x="8238088" y="2318254"/>
            <a:ext cx="100013" cy="2595563"/>
          </a:xfrm>
          <a:prstGeom prst="rect">
            <a:avLst/>
          </a:prstGeom>
          <a:solidFill>
            <a:srgbClr val="6600CC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10706100" y="4283592"/>
            <a:ext cx="288354" cy="2595562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10073303" y="566410"/>
            <a:ext cx="1337447" cy="1336619"/>
          </a:xfrm>
          <a:prstGeom prst="rect">
            <a:avLst/>
          </a:prstGeom>
          <a:solidFill>
            <a:srgbClr val="6600CC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10706100" y="332673"/>
            <a:ext cx="996441" cy="995824"/>
          </a:xfrm>
          <a:prstGeom prst="rect">
            <a:avLst/>
          </a:prstGeom>
          <a:solidFill>
            <a:schemeClr val="bg1"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5278961" y="4870558"/>
            <a:ext cx="1370370" cy="1369521"/>
          </a:xfrm>
          <a:prstGeom prst="rect">
            <a:avLst/>
          </a:prstGeom>
          <a:solidFill>
            <a:schemeClr val="accent4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8362" y="149090"/>
            <a:ext cx="777104" cy="96166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069" y="322743"/>
            <a:ext cx="2050659" cy="614359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780DD547-97EC-4350-B286-6448F8A84959}"/>
              </a:ext>
            </a:extLst>
          </p:cNvPr>
          <p:cNvSpPr txBox="1"/>
          <p:nvPr/>
        </p:nvSpPr>
        <p:spPr>
          <a:xfrm>
            <a:off x="496030" y="992548"/>
            <a:ext cx="1161815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Цель:Разработка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бюджетного устройства для определения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положения источника магнитного поля и измерение частоты его вращения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898C68D5-A0EE-45D9-8A19-2A48AD5C1F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D3E72FB-6A59-497A-B373-B8ED54A79DBF}"/>
              </a:ext>
            </a:extLst>
          </p:cNvPr>
          <p:cNvSpPr txBox="1"/>
          <p:nvPr/>
        </p:nvSpPr>
        <p:spPr>
          <a:xfrm>
            <a:off x="496030" y="2574711"/>
            <a:ext cx="9740520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AutoNum type="arabicPeriod"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Выбор компонентной базы.</a:t>
            </a:r>
          </a:p>
          <a:p>
            <a:pPr marL="457200" indent="-457200">
              <a:buAutoNum type="arabicPeriod"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принципиальной схемы.</a:t>
            </a:r>
          </a:p>
          <a:p>
            <a:pPr marL="457200" indent="-457200">
              <a:buAutoNum type="arabicPeriod"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программного обеспечения, для реализации алгоритмов калибровки и спектрального анализа.</a:t>
            </a:r>
          </a:p>
          <a:p>
            <a:pPr marL="457200" indent="-457200">
              <a:buAutoNum type="arabicPeriod"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экспериментальной проверки. 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43182015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C16E496-822D-49C8-B5E2-ACC44B043F2A}"/>
              </a:ext>
            </a:extLst>
          </p:cNvPr>
          <p:cNvSpPr/>
          <p:nvPr/>
        </p:nvSpPr>
        <p:spPr>
          <a:xfrm>
            <a:off x="11012488" y="1"/>
            <a:ext cx="1179512" cy="1215108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10036175" y="3432175"/>
            <a:ext cx="819150" cy="2595563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5C16E496-822D-49C8-B5E2-ACC44B043F2A}"/>
              </a:ext>
            </a:extLst>
          </p:cNvPr>
          <p:cNvSpPr/>
          <p:nvPr/>
        </p:nvSpPr>
        <p:spPr>
          <a:xfrm>
            <a:off x="11012488" y="3432175"/>
            <a:ext cx="1179512" cy="2595563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127F4C41-A183-4F6A-9348-4DA00599379B}"/>
              </a:ext>
            </a:extLst>
          </p:cNvPr>
          <p:cNvSpPr/>
          <p:nvPr/>
        </p:nvSpPr>
        <p:spPr>
          <a:xfrm>
            <a:off x="0" y="3432175"/>
            <a:ext cx="2185988" cy="2595563"/>
          </a:xfrm>
          <a:prstGeom prst="rect">
            <a:avLst/>
          </a:prstGeom>
          <a:solidFill>
            <a:srgbClr val="00B0F0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60C8FDE2-8D69-4B57-93C8-9DBBB978A578}"/>
              </a:ext>
            </a:extLst>
          </p:cNvPr>
          <p:cNvSpPr/>
          <p:nvPr/>
        </p:nvSpPr>
        <p:spPr>
          <a:xfrm>
            <a:off x="11185525" y="0"/>
            <a:ext cx="1006475" cy="5567364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10036175" y="1"/>
            <a:ext cx="819150" cy="1215108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115E065F-B383-4EE2-8E40-503AE416AC55}"/>
              </a:ext>
            </a:extLst>
          </p:cNvPr>
          <p:cNvSpPr/>
          <p:nvPr/>
        </p:nvSpPr>
        <p:spPr>
          <a:xfrm>
            <a:off x="358356" y="3904455"/>
            <a:ext cx="100012" cy="2595563"/>
          </a:xfrm>
          <a:prstGeom prst="rect">
            <a:avLst/>
          </a:prstGeom>
          <a:solidFill>
            <a:srgbClr val="6600C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9205508" y="5130497"/>
            <a:ext cx="1370370" cy="1369521"/>
          </a:xfrm>
          <a:prstGeom prst="rect">
            <a:avLst/>
          </a:prstGeom>
          <a:solidFill>
            <a:schemeClr val="accent4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8362" y="149090"/>
            <a:ext cx="777104" cy="96166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069" y="322743"/>
            <a:ext cx="2050659" cy="614359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99A7DB80-85C7-4FFE-A765-122504FCDAC3}"/>
              </a:ext>
            </a:extLst>
          </p:cNvPr>
          <p:cNvSpPr txBox="1"/>
          <p:nvPr/>
        </p:nvSpPr>
        <p:spPr>
          <a:xfrm>
            <a:off x="845474" y="937102"/>
            <a:ext cx="63883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частоты вращения источника МП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FC2A364A-6574-49C1-B18D-D75B5E768F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C84DA00-DD73-4CFB-91E0-ED1EF30A44A8}"/>
              </a:ext>
            </a:extLst>
          </p:cNvPr>
          <p:cNvSpPr txBox="1"/>
          <p:nvPr/>
        </p:nvSpPr>
        <p:spPr>
          <a:xfrm>
            <a:off x="719847" y="4999078"/>
            <a:ext cx="51798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Рисунок 16 – Построение спектра синусоиды частотой 50 Гц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5457F8C-A68F-4100-9242-63D0D9FDC688}"/>
              </a:ext>
            </a:extLst>
          </p:cNvPr>
          <p:cNvSpPr txBox="1"/>
          <p:nvPr/>
        </p:nvSpPr>
        <p:spPr>
          <a:xfrm>
            <a:off x="6318610" y="5779317"/>
            <a:ext cx="52836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Рисунок 17 – </a:t>
            </a:r>
            <a:r>
              <a:rPr lang="ru-RU" sz="1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Пример периодического продолжения синусоиды с частотой 55 Гц.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6FF5E03-45E3-41DF-832D-CBD599611A8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2727" y="2281308"/>
            <a:ext cx="5494960" cy="2490245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0BAC2EE4-A6DA-44A2-8648-DC09DE55A634}"/>
              </a:ext>
            </a:extLst>
          </p:cNvPr>
          <p:cNvSpPr txBox="1"/>
          <p:nvPr/>
        </p:nvSpPr>
        <p:spPr>
          <a:xfrm>
            <a:off x="6565528" y="1750228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начало и конец не совпадают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979DA02-E2AA-4B3D-96E5-71D411E75C9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73500" y="2255288"/>
            <a:ext cx="4758704" cy="3375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76950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C16E496-822D-49C8-B5E2-ACC44B043F2A}"/>
              </a:ext>
            </a:extLst>
          </p:cNvPr>
          <p:cNvSpPr/>
          <p:nvPr/>
        </p:nvSpPr>
        <p:spPr>
          <a:xfrm>
            <a:off x="11012488" y="1"/>
            <a:ext cx="1179512" cy="1215108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10036175" y="3432175"/>
            <a:ext cx="819150" cy="2595563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5C16E496-822D-49C8-B5E2-ACC44B043F2A}"/>
              </a:ext>
            </a:extLst>
          </p:cNvPr>
          <p:cNvSpPr/>
          <p:nvPr/>
        </p:nvSpPr>
        <p:spPr>
          <a:xfrm>
            <a:off x="11012488" y="3432175"/>
            <a:ext cx="1179512" cy="2595563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127F4C41-A183-4F6A-9348-4DA00599379B}"/>
              </a:ext>
            </a:extLst>
          </p:cNvPr>
          <p:cNvSpPr/>
          <p:nvPr/>
        </p:nvSpPr>
        <p:spPr>
          <a:xfrm>
            <a:off x="0" y="3432175"/>
            <a:ext cx="2185988" cy="2595563"/>
          </a:xfrm>
          <a:prstGeom prst="rect">
            <a:avLst/>
          </a:prstGeom>
          <a:solidFill>
            <a:srgbClr val="00B0F0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60C8FDE2-8D69-4B57-93C8-9DBBB978A578}"/>
              </a:ext>
            </a:extLst>
          </p:cNvPr>
          <p:cNvSpPr/>
          <p:nvPr/>
        </p:nvSpPr>
        <p:spPr>
          <a:xfrm>
            <a:off x="11185525" y="0"/>
            <a:ext cx="1006475" cy="5567364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10036175" y="1"/>
            <a:ext cx="819150" cy="1215108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115E065F-B383-4EE2-8E40-503AE416AC55}"/>
              </a:ext>
            </a:extLst>
          </p:cNvPr>
          <p:cNvSpPr/>
          <p:nvPr/>
        </p:nvSpPr>
        <p:spPr>
          <a:xfrm>
            <a:off x="358356" y="3904455"/>
            <a:ext cx="100012" cy="2595563"/>
          </a:xfrm>
          <a:prstGeom prst="rect">
            <a:avLst/>
          </a:prstGeom>
          <a:solidFill>
            <a:srgbClr val="6600C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9205508" y="5130497"/>
            <a:ext cx="1370370" cy="1369521"/>
          </a:xfrm>
          <a:prstGeom prst="rect">
            <a:avLst/>
          </a:prstGeom>
          <a:solidFill>
            <a:schemeClr val="accent4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8362" y="149090"/>
            <a:ext cx="777104" cy="96166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069" y="322743"/>
            <a:ext cx="2050659" cy="614359"/>
          </a:xfrm>
          <a:prstGeom prst="rect">
            <a:avLst/>
          </a:prstGeom>
        </p:spPr>
      </p:pic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FC2A364A-6574-49C1-B18D-D75B5E768F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C84DA00-DD73-4CFB-91E0-ED1EF30A44A8}"/>
              </a:ext>
            </a:extLst>
          </p:cNvPr>
          <p:cNvSpPr txBox="1"/>
          <p:nvPr/>
        </p:nvSpPr>
        <p:spPr>
          <a:xfrm>
            <a:off x="581770" y="5704572"/>
            <a:ext cx="51798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Рисунок 18 – Построение спектра синусоиды частотой 55 Гц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5457F8C-A68F-4100-9242-63D0D9FDC688}"/>
              </a:ext>
            </a:extLst>
          </p:cNvPr>
          <p:cNvSpPr txBox="1"/>
          <p:nvPr/>
        </p:nvSpPr>
        <p:spPr>
          <a:xfrm>
            <a:off x="5209657" y="1829468"/>
            <a:ext cx="52836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решения данной проблемы используется оконная функция Ханна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16FD096-39FF-4AA7-AFEB-F6FECFBCF27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3388"/>
          <a:stretch/>
        </p:blipFill>
        <p:spPr>
          <a:xfrm>
            <a:off x="1616122" y="1874320"/>
            <a:ext cx="3340898" cy="369304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41F4431B-401F-40AD-86E0-30496C022D82}"/>
                  </a:ext>
                </a:extLst>
              </p:cNvPr>
              <p:cNvSpPr txBox="1"/>
              <p:nvPr/>
            </p:nvSpPr>
            <p:spPr>
              <a:xfrm>
                <a:off x="4743408" y="2731123"/>
                <a:ext cx="6096000" cy="7146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𝑊</m:t>
                          </m:r>
                        </m:e>
                        <m:sub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  <m:r>
                        <a:rPr lang="ru-RU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=0.5∙</m:t>
                      </m:r>
                      <m:d>
                        <m:dPr>
                          <m:ctrlP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ru-RU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1−</m:t>
                          </m:r>
                          <m:func>
                            <m:funcPr>
                              <m:ctrlP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ru-RU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cos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ru-RU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ctrlPr>
                                        <a:rPr lang="ru-RU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ru-RU" i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  <m:r>
                                        <a:rPr lang="ru-RU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𝜋</m:t>
                                      </m:r>
                                      <m:r>
                                        <a:rPr lang="ru-RU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𝑛</m:t>
                                      </m:r>
                                    </m:num>
                                    <m:den>
                                      <m:d>
                                        <m:dPr>
                                          <m:ctrlPr>
                                            <a:rPr lang="ru-RU" i="1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ru-RU" i="1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𝑁</m:t>
                                          </m:r>
                                          <m:r>
                                            <a:rPr lang="ru-RU" i="0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−1</m:t>
                                          </m:r>
                                        </m:e>
                                      </m:d>
                                    </m:den>
                                  </m:f>
                                </m:e>
                              </m:d>
                            </m:e>
                          </m:func>
                        </m:e>
                      </m:d>
                    </m:oMath>
                  </m:oMathPara>
                </a14:m>
                <a:endParaRPr lang="ru-RU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41F4431B-401F-40AD-86E0-30496C022D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43408" y="2731123"/>
                <a:ext cx="6096000" cy="714683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TextBox 28">
            <a:extLst>
              <a:ext uri="{FF2B5EF4-FFF2-40B4-BE49-F238E27FC236}">
                <a16:creationId xmlns:a16="http://schemas.microsoft.com/office/drawing/2014/main" id="{5A4AE0F0-C7CE-4DAC-B1D2-F693DE57B2DA}"/>
              </a:ext>
            </a:extLst>
          </p:cNvPr>
          <p:cNvSpPr txBox="1"/>
          <p:nvPr/>
        </p:nvSpPr>
        <p:spPr>
          <a:xfrm>
            <a:off x="4957020" y="5769135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Рисунок 19 – Оконная функция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57BE903-8982-47A9-90D7-B75233BE7D9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73142" y="3892686"/>
            <a:ext cx="2602057" cy="177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17730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C16E496-822D-49C8-B5E2-ACC44B043F2A}"/>
              </a:ext>
            </a:extLst>
          </p:cNvPr>
          <p:cNvSpPr/>
          <p:nvPr/>
        </p:nvSpPr>
        <p:spPr>
          <a:xfrm>
            <a:off x="11012488" y="1"/>
            <a:ext cx="1179512" cy="1215108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10036175" y="3432175"/>
            <a:ext cx="819150" cy="2595563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5C16E496-822D-49C8-B5E2-ACC44B043F2A}"/>
              </a:ext>
            </a:extLst>
          </p:cNvPr>
          <p:cNvSpPr/>
          <p:nvPr/>
        </p:nvSpPr>
        <p:spPr>
          <a:xfrm>
            <a:off x="11012488" y="3432175"/>
            <a:ext cx="1179512" cy="2595563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127F4C41-A183-4F6A-9348-4DA00599379B}"/>
              </a:ext>
            </a:extLst>
          </p:cNvPr>
          <p:cNvSpPr/>
          <p:nvPr/>
        </p:nvSpPr>
        <p:spPr>
          <a:xfrm>
            <a:off x="0" y="3432175"/>
            <a:ext cx="2185988" cy="2595563"/>
          </a:xfrm>
          <a:prstGeom prst="rect">
            <a:avLst/>
          </a:prstGeom>
          <a:solidFill>
            <a:srgbClr val="00B0F0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60C8FDE2-8D69-4B57-93C8-9DBBB978A578}"/>
              </a:ext>
            </a:extLst>
          </p:cNvPr>
          <p:cNvSpPr/>
          <p:nvPr/>
        </p:nvSpPr>
        <p:spPr>
          <a:xfrm>
            <a:off x="11185525" y="0"/>
            <a:ext cx="1006475" cy="5567364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10036175" y="1"/>
            <a:ext cx="819150" cy="1215108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115E065F-B383-4EE2-8E40-503AE416AC55}"/>
              </a:ext>
            </a:extLst>
          </p:cNvPr>
          <p:cNvSpPr/>
          <p:nvPr/>
        </p:nvSpPr>
        <p:spPr>
          <a:xfrm>
            <a:off x="358356" y="3904455"/>
            <a:ext cx="100012" cy="2595563"/>
          </a:xfrm>
          <a:prstGeom prst="rect">
            <a:avLst/>
          </a:prstGeom>
          <a:solidFill>
            <a:srgbClr val="6600C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9205508" y="5130497"/>
            <a:ext cx="1370370" cy="1369521"/>
          </a:xfrm>
          <a:prstGeom prst="rect">
            <a:avLst/>
          </a:prstGeom>
          <a:solidFill>
            <a:schemeClr val="accent4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8362" y="149090"/>
            <a:ext cx="777104" cy="96166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069" y="322743"/>
            <a:ext cx="2050659" cy="614359"/>
          </a:xfrm>
          <a:prstGeom prst="rect">
            <a:avLst/>
          </a:prstGeom>
        </p:spPr>
      </p:pic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FC2A364A-6574-49C1-B18D-D75B5E768F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C84DA00-DD73-4CFB-91E0-ED1EF30A44A8}"/>
              </a:ext>
            </a:extLst>
          </p:cNvPr>
          <p:cNvSpPr txBox="1"/>
          <p:nvPr/>
        </p:nvSpPr>
        <p:spPr>
          <a:xfrm>
            <a:off x="581770" y="5704572"/>
            <a:ext cx="51798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Рисунок 20 – Сигнал после умножения на окно Ханна.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A4AE0F0-C7CE-4DAC-B1D2-F693DE57B2DA}"/>
              </a:ext>
            </a:extLst>
          </p:cNvPr>
          <p:cNvSpPr txBox="1"/>
          <p:nvPr/>
        </p:nvSpPr>
        <p:spPr>
          <a:xfrm>
            <a:off x="5592762" y="5727540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Рисунок 21 – </a:t>
            </a:r>
            <a:r>
              <a:rPr lang="ru-RU" sz="1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построение спектра синусоиды 55 Гц используя оконную функцию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71EFB7CE-4585-4D9D-BA62-B4688DBCFE34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921755" y="2558061"/>
            <a:ext cx="4256087" cy="3009303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BE27D23-95EC-4A42-B7A5-C3F263D5A10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04546" y="1848256"/>
            <a:ext cx="3274466" cy="3824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34464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E7E265D-4DE8-42E2-B3BC-024BEEC99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D9A40-0DA0-4CFA-8685-C506D2D01BF5}" type="slidenum">
              <a:rPr lang="ru-RU" smtClean="0"/>
              <a:t>23</a:t>
            </a:fld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80B060A-C992-4567-A75C-C965F926B820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96411"/>
            <a:ext cx="2821022" cy="5980552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39DC711-618C-4D47-8B82-58475BB8F29C}"/>
              </a:ext>
            </a:extLst>
          </p:cNvPr>
          <p:cNvSpPr txBox="1"/>
          <p:nvPr/>
        </p:nvSpPr>
        <p:spPr>
          <a:xfrm>
            <a:off x="4876800" y="1085216"/>
            <a:ext cx="6096000" cy="7741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Consolas" panose="020B06090202040302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dsps_wind_hann_f32(</a:t>
            </a:r>
            <a:r>
              <a:rPr lang="en-US" sz="1800" dirty="0" err="1">
                <a:effectLst/>
                <a:latin typeface="Consolas" panose="020B06090202040302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hann_buffer</a:t>
            </a:r>
            <a:r>
              <a:rPr lang="en-US" sz="1800" dirty="0">
                <a:effectLst/>
                <a:latin typeface="Consolas" panose="020B06090202040302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N);// 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Consolas" panose="020B06090202040302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dsps_fft2r_fc32(</a:t>
            </a:r>
            <a:r>
              <a:rPr lang="en-US" sz="1800" dirty="0" err="1">
                <a:effectLst/>
                <a:latin typeface="Consolas" panose="020B06090202040302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complex_table</a:t>
            </a:r>
            <a:r>
              <a:rPr lang="en-US" sz="1800" dirty="0">
                <a:effectLst/>
                <a:latin typeface="Consolas" panose="020B06090202040302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N);// 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802555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DDB443-8D7B-44B6-807F-2AED502816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9E0D9D99-5DA2-4A88-B750-B7285C16CDE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829303" y="2291632"/>
            <a:ext cx="5163760" cy="2822693"/>
          </a:xfrm>
          <a:prstGeom prst="rect">
            <a:avLst/>
          </a:prstGeom>
        </p:spPr>
      </p:pic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39616CC-625D-42D8-8773-0C7F5F602F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D9A40-0DA0-4CFA-8685-C506D2D01BF5}" type="slidenum">
              <a:rPr lang="ru-RU" smtClean="0"/>
              <a:t>24</a:t>
            </a:fld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11ED588-D112-40FA-88DB-77FFC62CA6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6053" y="2721922"/>
            <a:ext cx="4054191" cy="1621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4564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3E62935-5D3B-4D0F-A8F7-3DCBF826C29C}"/>
              </a:ext>
            </a:extLst>
          </p:cNvPr>
          <p:cNvSpPr/>
          <p:nvPr/>
        </p:nvSpPr>
        <p:spPr>
          <a:xfrm>
            <a:off x="10030840" y="5300025"/>
            <a:ext cx="819150" cy="1579129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8498AD84-3DD3-4871-989C-5C7A1201B457}"/>
              </a:ext>
            </a:extLst>
          </p:cNvPr>
          <p:cNvSpPr/>
          <p:nvPr/>
        </p:nvSpPr>
        <p:spPr>
          <a:xfrm>
            <a:off x="11007153" y="5300025"/>
            <a:ext cx="1179512" cy="1579129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A37A19D9-9509-4803-A365-5C3D54CCE529}"/>
              </a:ext>
            </a:extLst>
          </p:cNvPr>
          <p:cNvSpPr/>
          <p:nvPr/>
        </p:nvSpPr>
        <p:spPr>
          <a:xfrm>
            <a:off x="11180190" y="3823216"/>
            <a:ext cx="1006475" cy="2595563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0784C04E-9582-4BF1-882B-2AD8D15EDC93}"/>
              </a:ext>
            </a:extLst>
          </p:cNvPr>
          <p:cNvSpPr/>
          <p:nvPr/>
        </p:nvSpPr>
        <p:spPr>
          <a:xfrm>
            <a:off x="8238088" y="2318254"/>
            <a:ext cx="100013" cy="2595563"/>
          </a:xfrm>
          <a:prstGeom prst="rect">
            <a:avLst/>
          </a:prstGeom>
          <a:solidFill>
            <a:srgbClr val="6600CC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10706100" y="4283592"/>
            <a:ext cx="288354" cy="2595562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10073303" y="566410"/>
            <a:ext cx="1337447" cy="1336619"/>
          </a:xfrm>
          <a:prstGeom prst="rect">
            <a:avLst/>
          </a:prstGeom>
          <a:solidFill>
            <a:srgbClr val="6600CC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10706100" y="332673"/>
            <a:ext cx="996441" cy="995824"/>
          </a:xfrm>
          <a:prstGeom prst="rect">
            <a:avLst/>
          </a:prstGeom>
          <a:solidFill>
            <a:schemeClr val="bg1"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5278961" y="4870558"/>
            <a:ext cx="1370370" cy="1369521"/>
          </a:xfrm>
          <a:prstGeom prst="rect">
            <a:avLst/>
          </a:prstGeom>
          <a:solidFill>
            <a:schemeClr val="accent4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8362" y="149090"/>
            <a:ext cx="777104" cy="96166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069" y="322743"/>
            <a:ext cx="2050659" cy="614359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780DD547-97EC-4350-B286-6448F8A84959}"/>
              </a:ext>
            </a:extLst>
          </p:cNvPr>
          <p:cNvSpPr txBox="1"/>
          <p:nvPr/>
        </p:nvSpPr>
        <p:spPr>
          <a:xfrm>
            <a:off x="852867" y="1041871"/>
            <a:ext cx="95614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существующих решений.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898C68D5-A0EE-45D9-8A19-2A48AD5C1F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F127F94-3442-4E09-BF49-91E87D250A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8186" y="1822558"/>
            <a:ext cx="3489798" cy="232653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74194F1-6EC0-4F18-8BF8-677AAA311A7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56320" y="1610536"/>
            <a:ext cx="3048000" cy="30480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22ED265-C281-45DA-8172-247B4F74763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7131" y="1827562"/>
            <a:ext cx="2448652" cy="2448652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56F829A8-433E-4078-AB69-21990ED30A73}"/>
              </a:ext>
            </a:extLst>
          </p:cNvPr>
          <p:cNvSpPr txBox="1"/>
          <p:nvPr/>
        </p:nvSpPr>
        <p:spPr>
          <a:xfrm>
            <a:off x="774659" y="4149090"/>
            <a:ext cx="234112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Рисунок 1 –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Техномаг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Диапазон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1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±</a:t>
            </a:r>
            <a:r>
              <a:rPr lang="en-US" sz="1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20 </a:t>
            </a:r>
            <a:r>
              <a:rPr lang="ru-RU" sz="1800" kern="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Гс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Цена: 110 000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руб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D736E4E-B642-407B-BE0E-04323DBDFD36}"/>
              </a:ext>
            </a:extLst>
          </p:cNvPr>
          <p:cNvSpPr txBox="1"/>
          <p:nvPr/>
        </p:nvSpPr>
        <p:spPr>
          <a:xfrm>
            <a:off x="4035680" y="4149090"/>
            <a:ext cx="304799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Рисунок 2 –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Magex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Диапазон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0,2 до 1 </a:t>
            </a:r>
            <a:r>
              <a:rPr lang="ru-RU" kern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Гс</a:t>
            </a:r>
            <a:r>
              <a:rPr lang="ru-RU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Цена: 3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00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0 000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руб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5ACD099-DEE5-4324-A8EC-30EFF5BE5B6B}"/>
              </a:ext>
            </a:extLst>
          </p:cNvPr>
          <p:cNvSpPr txBox="1"/>
          <p:nvPr/>
        </p:nvSpPr>
        <p:spPr>
          <a:xfrm>
            <a:off x="8597211" y="4149090"/>
            <a:ext cx="275658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Рисунок 3 - </a:t>
            </a:r>
            <a:r>
              <a:rPr lang="ru-RU" sz="1800" kern="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Dexinmag</a:t>
            </a:r>
            <a:endParaRPr lang="ru-RU" sz="1800" kern="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Диапазон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1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±300 000 </a:t>
            </a:r>
            <a:r>
              <a:rPr lang="ru-RU" sz="1800" kern="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Гс</a:t>
            </a:r>
            <a:endParaRPr lang="en-US" sz="1800" kern="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kern="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Цена: 1 000 000 </a:t>
            </a:r>
            <a:r>
              <a:rPr lang="ru-RU" kern="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руб</a:t>
            </a:r>
            <a:r>
              <a:rPr lang="ru-RU" sz="1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827E6B5-C107-44C9-A052-0488C1A85FDD}"/>
              </a:ext>
            </a:extLst>
          </p:cNvPr>
          <p:cNvSpPr txBox="1"/>
          <p:nvPr/>
        </p:nvSpPr>
        <p:spPr>
          <a:xfrm>
            <a:off x="1574946" y="5548996"/>
            <a:ext cx="886546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измеряют частоту вращения МП !</a:t>
            </a:r>
          </a:p>
        </p:txBody>
      </p:sp>
    </p:spTree>
    <p:extLst>
      <p:ext uri="{BB962C8B-B14F-4D97-AF65-F5344CB8AC3E}">
        <p14:creationId xmlns:p14="http://schemas.microsoft.com/office/powerpoint/2010/main" val="20061792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C16E496-822D-49C8-B5E2-ACC44B043F2A}"/>
              </a:ext>
            </a:extLst>
          </p:cNvPr>
          <p:cNvSpPr/>
          <p:nvPr/>
        </p:nvSpPr>
        <p:spPr>
          <a:xfrm>
            <a:off x="11012488" y="1"/>
            <a:ext cx="1179512" cy="1215108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10036175" y="3432175"/>
            <a:ext cx="819150" cy="2595563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5C16E496-822D-49C8-B5E2-ACC44B043F2A}"/>
              </a:ext>
            </a:extLst>
          </p:cNvPr>
          <p:cNvSpPr/>
          <p:nvPr/>
        </p:nvSpPr>
        <p:spPr>
          <a:xfrm>
            <a:off x="11012488" y="3432175"/>
            <a:ext cx="1179512" cy="2595563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127F4C41-A183-4F6A-9348-4DA00599379B}"/>
              </a:ext>
            </a:extLst>
          </p:cNvPr>
          <p:cNvSpPr/>
          <p:nvPr/>
        </p:nvSpPr>
        <p:spPr>
          <a:xfrm>
            <a:off x="0" y="3432175"/>
            <a:ext cx="2185988" cy="2595563"/>
          </a:xfrm>
          <a:prstGeom prst="rect">
            <a:avLst/>
          </a:prstGeom>
          <a:solidFill>
            <a:srgbClr val="00B0F0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60C8FDE2-8D69-4B57-93C8-9DBBB978A578}"/>
              </a:ext>
            </a:extLst>
          </p:cNvPr>
          <p:cNvSpPr/>
          <p:nvPr/>
        </p:nvSpPr>
        <p:spPr>
          <a:xfrm>
            <a:off x="11185525" y="0"/>
            <a:ext cx="1006475" cy="5567364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10036175" y="1"/>
            <a:ext cx="819150" cy="1215108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115E065F-B383-4EE2-8E40-503AE416AC55}"/>
              </a:ext>
            </a:extLst>
          </p:cNvPr>
          <p:cNvSpPr/>
          <p:nvPr/>
        </p:nvSpPr>
        <p:spPr>
          <a:xfrm>
            <a:off x="358356" y="3904455"/>
            <a:ext cx="100012" cy="2595563"/>
          </a:xfrm>
          <a:prstGeom prst="rect">
            <a:avLst/>
          </a:prstGeom>
          <a:solidFill>
            <a:srgbClr val="6600C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9205508" y="5130497"/>
            <a:ext cx="1370370" cy="1369521"/>
          </a:xfrm>
          <a:prstGeom prst="rect">
            <a:avLst/>
          </a:prstGeom>
          <a:solidFill>
            <a:schemeClr val="accent4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8362" y="149090"/>
            <a:ext cx="777104" cy="96166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069" y="322743"/>
            <a:ext cx="2050659" cy="614359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99A7DB80-85C7-4FFE-A765-122504FCDAC3}"/>
              </a:ext>
            </a:extLst>
          </p:cNvPr>
          <p:cNvSpPr txBox="1"/>
          <p:nvPr/>
        </p:nvSpPr>
        <p:spPr>
          <a:xfrm>
            <a:off x="845474" y="937102"/>
            <a:ext cx="33683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Аппаратная реализация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FC2A364A-6574-49C1-B18D-D75B5E768F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CC7D9D7-1094-4E3E-A3E6-835D3279C6F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6712" y="1922568"/>
            <a:ext cx="3593347" cy="259661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83EF554-9B04-4335-8FCF-48516E2D966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75921" y="1922568"/>
            <a:ext cx="2624274" cy="259556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9BC74BB-CF25-4B36-973A-4C3DB2AB8A7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49140" y="2013053"/>
            <a:ext cx="2876830" cy="2595563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95607478-741C-4780-86A2-05464FB794B1}"/>
              </a:ext>
            </a:extLst>
          </p:cNvPr>
          <p:cNvSpPr txBox="1"/>
          <p:nvPr/>
        </p:nvSpPr>
        <p:spPr>
          <a:xfrm>
            <a:off x="816724" y="4713643"/>
            <a:ext cx="366612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Рисунок 4 – Готовое устройство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Себестоимость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2000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руб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CCA90F9-33D2-43FE-8992-40B58527B6D3}"/>
              </a:ext>
            </a:extLst>
          </p:cNvPr>
          <p:cNvSpPr txBox="1"/>
          <p:nvPr/>
        </p:nvSpPr>
        <p:spPr>
          <a:xfrm>
            <a:off x="4307128" y="4713643"/>
            <a:ext cx="322246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Рисунок 5 –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Блок с чувствительными элементами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EEB2741-B540-455A-9E32-3AC7ED63F9B4}"/>
              </a:ext>
            </a:extLst>
          </p:cNvPr>
          <p:cNvSpPr txBox="1"/>
          <p:nvPr/>
        </p:nvSpPr>
        <p:spPr>
          <a:xfrm>
            <a:off x="7861024" y="4596859"/>
            <a:ext cx="36013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Рисунок 6 – Обработчик данных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49587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C16E496-822D-49C8-B5E2-ACC44B043F2A}"/>
              </a:ext>
            </a:extLst>
          </p:cNvPr>
          <p:cNvSpPr/>
          <p:nvPr/>
        </p:nvSpPr>
        <p:spPr>
          <a:xfrm>
            <a:off x="11012488" y="1"/>
            <a:ext cx="1179512" cy="1215108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10036175" y="3432175"/>
            <a:ext cx="819150" cy="2595563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5C16E496-822D-49C8-B5E2-ACC44B043F2A}"/>
              </a:ext>
            </a:extLst>
          </p:cNvPr>
          <p:cNvSpPr/>
          <p:nvPr/>
        </p:nvSpPr>
        <p:spPr>
          <a:xfrm>
            <a:off x="11012488" y="3432175"/>
            <a:ext cx="1179512" cy="2595563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127F4C41-A183-4F6A-9348-4DA00599379B}"/>
              </a:ext>
            </a:extLst>
          </p:cNvPr>
          <p:cNvSpPr/>
          <p:nvPr/>
        </p:nvSpPr>
        <p:spPr>
          <a:xfrm>
            <a:off x="0" y="3432175"/>
            <a:ext cx="2185988" cy="2595563"/>
          </a:xfrm>
          <a:prstGeom prst="rect">
            <a:avLst/>
          </a:prstGeom>
          <a:solidFill>
            <a:srgbClr val="00B0F0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60C8FDE2-8D69-4B57-93C8-9DBBB978A578}"/>
              </a:ext>
            </a:extLst>
          </p:cNvPr>
          <p:cNvSpPr/>
          <p:nvPr/>
        </p:nvSpPr>
        <p:spPr>
          <a:xfrm>
            <a:off x="11185525" y="0"/>
            <a:ext cx="1006475" cy="5567364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10036175" y="1"/>
            <a:ext cx="819150" cy="1215108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115E065F-B383-4EE2-8E40-503AE416AC55}"/>
              </a:ext>
            </a:extLst>
          </p:cNvPr>
          <p:cNvSpPr/>
          <p:nvPr/>
        </p:nvSpPr>
        <p:spPr>
          <a:xfrm>
            <a:off x="358356" y="3904455"/>
            <a:ext cx="100012" cy="2595563"/>
          </a:xfrm>
          <a:prstGeom prst="rect">
            <a:avLst/>
          </a:prstGeom>
          <a:solidFill>
            <a:srgbClr val="6600C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9205508" y="5130497"/>
            <a:ext cx="1370370" cy="1369521"/>
          </a:xfrm>
          <a:prstGeom prst="rect">
            <a:avLst/>
          </a:prstGeom>
          <a:solidFill>
            <a:schemeClr val="accent4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8362" y="149090"/>
            <a:ext cx="777104" cy="96166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069" y="322743"/>
            <a:ext cx="2050659" cy="614359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99A7DB80-85C7-4FFE-A765-122504FCDAC3}"/>
              </a:ext>
            </a:extLst>
          </p:cNvPr>
          <p:cNvSpPr txBox="1"/>
          <p:nvPr/>
        </p:nvSpPr>
        <p:spPr>
          <a:xfrm>
            <a:off x="845474" y="937102"/>
            <a:ext cx="25539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Функции прибора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FC2A364A-6574-49C1-B18D-D75B5E768F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F4C1968-18C2-415A-8F5B-ED4371A3E88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9756" y="1986602"/>
            <a:ext cx="4592041" cy="364895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8DB5814-E3BD-4502-80BD-104FFAD60DC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13185" y="1986602"/>
            <a:ext cx="6030837" cy="3143895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AC84DA00-DD73-4CFB-91E0-ED1EF30A44A8}"/>
              </a:ext>
            </a:extLst>
          </p:cNvPr>
          <p:cNvSpPr txBox="1"/>
          <p:nvPr/>
        </p:nvSpPr>
        <p:spPr>
          <a:xfrm>
            <a:off x="989962" y="5815257"/>
            <a:ext cx="404022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Рисунок 7 – Интерфейс устройства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5457F8C-A68F-4100-9242-63D0D9FDC688}"/>
              </a:ext>
            </a:extLst>
          </p:cNvPr>
          <p:cNvSpPr txBox="1"/>
          <p:nvPr/>
        </p:nvSpPr>
        <p:spPr>
          <a:xfrm>
            <a:off x="6292280" y="5266225"/>
            <a:ext cx="40726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Рисунок 8 – Вывод данных в терминал</a:t>
            </a:r>
          </a:p>
        </p:txBody>
      </p:sp>
    </p:spTree>
    <p:extLst>
      <p:ext uri="{BB962C8B-B14F-4D97-AF65-F5344CB8AC3E}">
        <p14:creationId xmlns:p14="http://schemas.microsoft.com/office/powerpoint/2010/main" val="10683094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C16E496-822D-49C8-B5E2-ACC44B043F2A}"/>
              </a:ext>
            </a:extLst>
          </p:cNvPr>
          <p:cNvSpPr/>
          <p:nvPr/>
        </p:nvSpPr>
        <p:spPr>
          <a:xfrm>
            <a:off x="11012488" y="1"/>
            <a:ext cx="1179512" cy="1215108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10036175" y="3432175"/>
            <a:ext cx="819150" cy="2595563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5C16E496-822D-49C8-B5E2-ACC44B043F2A}"/>
              </a:ext>
            </a:extLst>
          </p:cNvPr>
          <p:cNvSpPr/>
          <p:nvPr/>
        </p:nvSpPr>
        <p:spPr>
          <a:xfrm>
            <a:off x="11012488" y="3432175"/>
            <a:ext cx="1179512" cy="2595563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127F4C41-A183-4F6A-9348-4DA00599379B}"/>
              </a:ext>
            </a:extLst>
          </p:cNvPr>
          <p:cNvSpPr/>
          <p:nvPr/>
        </p:nvSpPr>
        <p:spPr>
          <a:xfrm>
            <a:off x="0" y="3432175"/>
            <a:ext cx="2185988" cy="2595563"/>
          </a:xfrm>
          <a:prstGeom prst="rect">
            <a:avLst/>
          </a:prstGeom>
          <a:solidFill>
            <a:srgbClr val="00B0F0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60C8FDE2-8D69-4B57-93C8-9DBBB978A578}"/>
              </a:ext>
            </a:extLst>
          </p:cNvPr>
          <p:cNvSpPr/>
          <p:nvPr/>
        </p:nvSpPr>
        <p:spPr>
          <a:xfrm>
            <a:off x="11185525" y="0"/>
            <a:ext cx="1006475" cy="5567364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10036175" y="1"/>
            <a:ext cx="819150" cy="1215108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8362" y="149090"/>
            <a:ext cx="777104" cy="96166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069" y="322743"/>
            <a:ext cx="2050659" cy="614359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99A7DB80-85C7-4FFE-A765-122504FCDAC3}"/>
              </a:ext>
            </a:extLst>
          </p:cNvPr>
          <p:cNvSpPr txBox="1"/>
          <p:nvPr/>
        </p:nvSpPr>
        <p:spPr>
          <a:xfrm>
            <a:off x="845474" y="937102"/>
            <a:ext cx="37186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Выбор компонентной базы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FC2A364A-6574-49C1-B18D-D75B5E768F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C48A9A32-64A2-40BC-A317-2BC924FE62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285" y="1642447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5" name="Рисунок 23" descr="Picture background">
            <a:extLst>
              <a:ext uri="{FF2B5EF4-FFF2-40B4-BE49-F238E27FC236}">
                <a16:creationId xmlns:a16="http://schemas.microsoft.com/office/drawing/2014/main" id="{9BC4A875-CBC7-4A3C-9A33-D7369614BD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393" y="1851399"/>
            <a:ext cx="2068608" cy="2068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933AADD8-3F5B-49BF-92D1-EDA41CD835E8}"/>
              </a:ext>
            </a:extLst>
          </p:cNvPr>
          <p:cNvSpPr txBox="1"/>
          <p:nvPr/>
        </p:nvSpPr>
        <p:spPr>
          <a:xfrm>
            <a:off x="43494" y="3850561"/>
            <a:ext cx="371554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Рисунок 9 – Модуль с микросхемой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QMC5883L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Rectangle 6">
            <a:extLst>
              <a:ext uri="{FF2B5EF4-FFF2-40B4-BE49-F238E27FC236}">
                <a16:creationId xmlns:a16="http://schemas.microsoft.com/office/drawing/2014/main" id="{94616813-2F4C-40DC-BED1-C34B339083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15667" y="1897775"/>
            <a:ext cx="1241940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9BF29CEC-0113-422E-A175-95EBB272E7F2}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1804" y="1907122"/>
            <a:ext cx="2759405" cy="2089196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B9097C9D-18D5-4CBA-A0CE-5BF703F9FD0A}"/>
              </a:ext>
            </a:extLst>
          </p:cNvPr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243"/>
          <a:stretch/>
        </p:blipFill>
        <p:spPr bwMode="auto">
          <a:xfrm>
            <a:off x="8258115" y="1851399"/>
            <a:ext cx="2470785" cy="221805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EE897DC7-E501-4CC0-9775-7080B18B53B0}"/>
              </a:ext>
            </a:extLst>
          </p:cNvPr>
          <p:cNvSpPr txBox="1"/>
          <p:nvPr/>
        </p:nvSpPr>
        <p:spPr>
          <a:xfrm>
            <a:off x="3676326" y="4211686"/>
            <a:ext cx="371554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Рисунок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Микроконтроллер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ESP32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DCABD8E-FFD2-480D-814D-756A508308E0}"/>
              </a:ext>
            </a:extLst>
          </p:cNvPr>
          <p:cNvSpPr txBox="1"/>
          <p:nvPr/>
        </p:nvSpPr>
        <p:spPr>
          <a:xfrm>
            <a:off x="7469977" y="4284822"/>
            <a:ext cx="371554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Рисунок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1800" kern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ru-RU" sz="1800" kern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en-US" sz="1800" kern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</a:t>
            </a:r>
            <a:r>
              <a:rPr lang="ru-RU" sz="1800" kern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мультиплексор </a:t>
            </a:r>
            <a:r>
              <a:rPr lang="en-US" sz="1800" kern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TCA</a:t>
            </a:r>
            <a:r>
              <a:rPr lang="ru-RU" sz="1800" kern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9548</a:t>
            </a:r>
            <a:r>
              <a:rPr lang="en-US" sz="1800" kern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Прямая со стрелкой 4">
            <a:extLst>
              <a:ext uri="{FF2B5EF4-FFF2-40B4-BE49-F238E27FC236}">
                <a16:creationId xmlns:a16="http://schemas.microsoft.com/office/drawing/2014/main" id="{9F24D5B2-F11D-407F-A47D-1C07F205FCA0}"/>
              </a:ext>
            </a:extLst>
          </p:cNvPr>
          <p:cNvCxnSpPr>
            <a:cxnSpLocks/>
          </p:cNvCxnSpPr>
          <p:nvPr/>
        </p:nvCxnSpPr>
        <p:spPr>
          <a:xfrm>
            <a:off x="827658" y="1732945"/>
            <a:ext cx="981948" cy="777273"/>
          </a:xfrm>
          <a:prstGeom prst="straightConnector1">
            <a:avLst/>
          </a:prstGeom>
          <a:ln w="762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813256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C16E496-822D-49C8-B5E2-ACC44B043F2A}"/>
              </a:ext>
            </a:extLst>
          </p:cNvPr>
          <p:cNvSpPr/>
          <p:nvPr/>
        </p:nvSpPr>
        <p:spPr>
          <a:xfrm>
            <a:off x="11012488" y="1"/>
            <a:ext cx="1179512" cy="1215108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10036175" y="3432175"/>
            <a:ext cx="819150" cy="2595563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5C16E496-822D-49C8-B5E2-ACC44B043F2A}"/>
              </a:ext>
            </a:extLst>
          </p:cNvPr>
          <p:cNvSpPr/>
          <p:nvPr/>
        </p:nvSpPr>
        <p:spPr>
          <a:xfrm>
            <a:off x="11012488" y="3432175"/>
            <a:ext cx="1179512" cy="2595563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127F4C41-A183-4F6A-9348-4DA00599379B}"/>
              </a:ext>
            </a:extLst>
          </p:cNvPr>
          <p:cNvSpPr/>
          <p:nvPr/>
        </p:nvSpPr>
        <p:spPr>
          <a:xfrm>
            <a:off x="0" y="3432175"/>
            <a:ext cx="2185988" cy="2595563"/>
          </a:xfrm>
          <a:prstGeom prst="rect">
            <a:avLst/>
          </a:prstGeom>
          <a:solidFill>
            <a:srgbClr val="00B0F0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60C8FDE2-8D69-4B57-93C8-9DBBB978A578}"/>
              </a:ext>
            </a:extLst>
          </p:cNvPr>
          <p:cNvSpPr/>
          <p:nvPr/>
        </p:nvSpPr>
        <p:spPr>
          <a:xfrm>
            <a:off x="11185525" y="0"/>
            <a:ext cx="1006475" cy="5567364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10036175" y="1"/>
            <a:ext cx="819150" cy="1215108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115E065F-B383-4EE2-8E40-503AE416AC55}"/>
              </a:ext>
            </a:extLst>
          </p:cNvPr>
          <p:cNvSpPr/>
          <p:nvPr/>
        </p:nvSpPr>
        <p:spPr>
          <a:xfrm>
            <a:off x="358356" y="3904455"/>
            <a:ext cx="100012" cy="2595563"/>
          </a:xfrm>
          <a:prstGeom prst="rect">
            <a:avLst/>
          </a:prstGeom>
          <a:solidFill>
            <a:srgbClr val="6600C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9205508" y="5130497"/>
            <a:ext cx="1370370" cy="1369521"/>
          </a:xfrm>
          <a:prstGeom prst="rect">
            <a:avLst/>
          </a:prstGeom>
          <a:solidFill>
            <a:schemeClr val="accent4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8362" y="149090"/>
            <a:ext cx="777104" cy="96166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069" y="322743"/>
            <a:ext cx="2050659" cy="614359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99A7DB80-85C7-4FFE-A765-122504FCDAC3}"/>
              </a:ext>
            </a:extLst>
          </p:cNvPr>
          <p:cNvSpPr txBox="1"/>
          <p:nvPr/>
        </p:nvSpPr>
        <p:spPr>
          <a:xfrm>
            <a:off x="845474" y="937102"/>
            <a:ext cx="33226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Принципиальная Схема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FC2A364A-6574-49C1-B18D-D75B5E768F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C48A9A32-64A2-40BC-A317-2BC924FE62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285" y="1642447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33AADD8-3F5B-49BF-92D1-EDA41CD835E8}"/>
              </a:ext>
            </a:extLst>
          </p:cNvPr>
          <p:cNvSpPr txBox="1"/>
          <p:nvPr/>
        </p:nvSpPr>
        <p:spPr>
          <a:xfrm>
            <a:off x="2366864" y="6192044"/>
            <a:ext cx="54849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Рисунок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– </a:t>
            </a:r>
            <a:r>
              <a:rPr lang="ru-RU" sz="1800" kern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Принципиальная схема устройства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Rectangle 6">
            <a:extLst>
              <a:ext uri="{FF2B5EF4-FFF2-40B4-BE49-F238E27FC236}">
                <a16:creationId xmlns:a16="http://schemas.microsoft.com/office/drawing/2014/main" id="{94616813-2F4C-40DC-BED1-C34B339083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15667" y="1897775"/>
            <a:ext cx="1241940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06F0CD1-104C-4D6A-947E-6FA52226883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24430" y="1404578"/>
            <a:ext cx="7569793" cy="4787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23427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C16E496-822D-49C8-B5E2-ACC44B043F2A}"/>
              </a:ext>
            </a:extLst>
          </p:cNvPr>
          <p:cNvSpPr/>
          <p:nvPr/>
        </p:nvSpPr>
        <p:spPr>
          <a:xfrm>
            <a:off x="11012488" y="1"/>
            <a:ext cx="1179512" cy="1215108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10036175" y="3432175"/>
            <a:ext cx="819150" cy="2595563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5C16E496-822D-49C8-B5E2-ACC44B043F2A}"/>
              </a:ext>
            </a:extLst>
          </p:cNvPr>
          <p:cNvSpPr/>
          <p:nvPr/>
        </p:nvSpPr>
        <p:spPr>
          <a:xfrm>
            <a:off x="11012488" y="3432175"/>
            <a:ext cx="1179512" cy="2595563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127F4C41-A183-4F6A-9348-4DA00599379B}"/>
              </a:ext>
            </a:extLst>
          </p:cNvPr>
          <p:cNvSpPr/>
          <p:nvPr/>
        </p:nvSpPr>
        <p:spPr>
          <a:xfrm>
            <a:off x="0" y="3432175"/>
            <a:ext cx="2185988" cy="2595563"/>
          </a:xfrm>
          <a:prstGeom prst="rect">
            <a:avLst/>
          </a:prstGeom>
          <a:solidFill>
            <a:srgbClr val="00B0F0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60C8FDE2-8D69-4B57-93C8-9DBBB978A578}"/>
              </a:ext>
            </a:extLst>
          </p:cNvPr>
          <p:cNvSpPr/>
          <p:nvPr/>
        </p:nvSpPr>
        <p:spPr>
          <a:xfrm>
            <a:off x="11185525" y="0"/>
            <a:ext cx="1006475" cy="5567364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10036175" y="1"/>
            <a:ext cx="819150" cy="1215108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115E065F-B383-4EE2-8E40-503AE416AC55}"/>
              </a:ext>
            </a:extLst>
          </p:cNvPr>
          <p:cNvSpPr/>
          <p:nvPr/>
        </p:nvSpPr>
        <p:spPr>
          <a:xfrm>
            <a:off x="358356" y="3904455"/>
            <a:ext cx="100012" cy="2595563"/>
          </a:xfrm>
          <a:prstGeom prst="rect">
            <a:avLst/>
          </a:prstGeom>
          <a:solidFill>
            <a:srgbClr val="6600C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9205508" y="5130497"/>
            <a:ext cx="1370370" cy="1369521"/>
          </a:xfrm>
          <a:prstGeom prst="rect">
            <a:avLst/>
          </a:prstGeom>
          <a:solidFill>
            <a:schemeClr val="accent4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8362" y="149090"/>
            <a:ext cx="777104" cy="96166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069" y="322743"/>
            <a:ext cx="2050659" cy="614359"/>
          </a:xfrm>
          <a:prstGeom prst="rect">
            <a:avLst/>
          </a:prstGeom>
        </p:spPr>
      </p:pic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FC2A364A-6574-49C1-B18D-D75B5E768F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C48A9A32-64A2-40BC-A317-2BC924FE62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285" y="1642447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6" name="Rectangle 6">
            <a:extLst>
              <a:ext uri="{FF2B5EF4-FFF2-40B4-BE49-F238E27FC236}">
                <a16:creationId xmlns:a16="http://schemas.microsoft.com/office/drawing/2014/main" id="{94616813-2F4C-40DC-BED1-C34B339083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15667" y="1897775"/>
            <a:ext cx="1241940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43F2ED3D-E119-49D1-BDF9-90D35D61F79C}"/>
                  </a:ext>
                </a:extLst>
              </p:cNvPr>
              <p:cNvSpPr txBox="1"/>
              <p:nvPr/>
            </p:nvSpPr>
            <p:spPr>
              <a:xfrm>
                <a:off x="985630" y="1897775"/>
                <a:ext cx="8319052" cy="59368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𝑂𝑓𝑓𝑠𝑒𝑡</m:t>
                          </m:r>
                        </m:e>
                        <m:sub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sub>
                      </m:sSub>
                      <m:r>
                        <a:rPr lang="ru-RU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𝑚𝑎𝑥</m:t>
                              </m:r>
                            </m:sub>
                          </m:sSub>
                          <m:r>
                            <a:rPr lang="ru-RU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𝑚𝑖𝑛</m:t>
                              </m:r>
                            </m:sub>
                          </m:sSub>
                        </m:num>
                        <m:den>
                          <m:r>
                            <a:rPr lang="ru-RU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ru-RU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, </m:t>
                      </m:r>
                      <m:sSub>
                        <m:sSubPr>
                          <m:ctrlP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𝑂𝑓𝑓𝑠𝑒𝑡</m:t>
                          </m:r>
                        </m:e>
                        <m:sub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sub>
                      </m:sSub>
                      <m:r>
                        <a:rPr lang="ru-RU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𝑚𝑎𝑥</m:t>
                              </m:r>
                            </m:sub>
                          </m:sSub>
                          <m:r>
                            <a:rPr lang="ru-RU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𝑚𝑖𝑛</m:t>
                              </m:r>
                            </m:sub>
                          </m:sSub>
                        </m:num>
                        <m:den>
                          <m:r>
                            <a:rPr lang="ru-RU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ru-RU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, </m:t>
                      </m:r>
                      <m:sSub>
                        <m:sSubPr>
                          <m:ctrlP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𝑂𝑓𝑓𝑠𝑒𝑡</m:t>
                          </m:r>
                        </m:e>
                        <m:sub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𝑧</m:t>
                          </m:r>
                        </m:sub>
                      </m:sSub>
                      <m:r>
                        <a:rPr lang="ru-RU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𝑚𝑎𝑥</m:t>
                              </m:r>
                            </m:sub>
                          </m:sSub>
                          <m:r>
                            <a:rPr lang="ru-RU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𝑚𝑖𝑛</m:t>
                              </m:r>
                            </m:sub>
                          </m:sSub>
                        </m:num>
                        <m:den>
                          <m:r>
                            <a:rPr lang="ru-RU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ru-RU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</m:oMath>
                  </m:oMathPara>
                </a14:m>
                <a:endParaRPr lang="ru-RU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43F2ED3D-E119-49D1-BDF9-90D35D61F7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5630" y="1897775"/>
                <a:ext cx="8319052" cy="59368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TextBox 30">
            <a:extLst>
              <a:ext uri="{FF2B5EF4-FFF2-40B4-BE49-F238E27FC236}">
                <a16:creationId xmlns:a16="http://schemas.microsoft.com/office/drawing/2014/main" id="{DF6D2EFE-65F3-4B62-B6AF-F9FFCD9AC23F}"/>
              </a:ext>
            </a:extLst>
          </p:cNvPr>
          <p:cNvSpPr txBox="1"/>
          <p:nvPr/>
        </p:nvSpPr>
        <p:spPr>
          <a:xfrm>
            <a:off x="702184" y="1387119"/>
            <a:ext cx="34604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kern="0" dirty="0">
                <a:solidFill>
                  <a:srgbClr val="0F1115"/>
                </a:solidFill>
                <a:latin typeface="Times New Roman" panose="02020603050405020304" pitchFamily="18" charset="0"/>
              </a:rPr>
              <a:t>1) Компенсация смещения нуля</a:t>
            </a:r>
            <a:endParaRPr lang="ru-RU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BB37036-107B-42EB-ABCC-ACCC3A76299C}"/>
              </a:ext>
            </a:extLst>
          </p:cNvPr>
          <p:cNvSpPr txBox="1"/>
          <p:nvPr/>
        </p:nvSpPr>
        <p:spPr>
          <a:xfrm>
            <a:off x="702184" y="3029566"/>
            <a:ext cx="261748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kern="0" dirty="0">
                <a:solidFill>
                  <a:srgbClr val="0F1115"/>
                </a:solidFill>
                <a:latin typeface="Times New Roman" panose="02020603050405020304" pitchFamily="18" charset="0"/>
              </a:rPr>
              <a:t>2) Компенсация сжатия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06605ACA-5324-4C37-A1E7-AF1E35D8CCDE}"/>
                  </a:ext>
                </a:extLst>
              </p:cNvPr>
              <p:cNvSpPr txBox="1"/>
              <p:nvPr/>
            </p:nvSpPr>
            <p:spPr>
              <a:xfrm>
                <a:off x="909430" y="3720345"/>
                <a:ext cx="8319052" cy="69916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𝑥</m:t>
                          </m:r>
                        </m:sub>
                      </m:sSub>
                      <m:r>
                        <a:rPr lang="ru-RU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ru-RU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ru-RU" i="1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ru-RU" i="0">
                                  <a:latin typeface="Cambria Math" panose="02040503050406030204" pitchFamily="18" charset="0"/>
                                </a:rPr>
                                <m:t>сред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ru-RU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ru-RU" i="1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e>
                            <m:sub>
                              <m:r>
                                <a:rPr lang="ru-RU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sub>
                          </m:sSub>
                        </m:den>
                      </m:f>
                      <m:r>
                        <a:rPr lang="ru-RU" i="0">
                          <a:latin typeface="Cambria Math" panose="02040503050406030204" pitchFamily="18" charset="0"/>
                        </a:rPr>
                        <m:t>, </m:t>
                      </m:r>
                      <m:sSub>
                        <m:sSubPr>
                          <m:ctrlPr>
                            <a:rPr lang="ru-RU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𝑦</m:t>
                          </m:r>
                        </m:sub>
                      </m:sSub>
                      <m:r>
                        <a:rPr lang="ru-RU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ru-RU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ru-RU" i="1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ru-RU" i="0">
                                  <a:latin typeface="Cambria Math" panose="02040503050406030204" pitchFamily="18" charset="0"/>
                                </a:rPr>
                                <m:t>сред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ru-RU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ru-RU" i="1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e>
                            <m:sub>
                              <m:r>
                                <a:rPr lang="ru-RU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sub>
                          </m:sSub>
                        </m:den>
                      </m:f>
                      <m:r>
                        <a:rPr lang="ru-RU" i="0">
                          <a:latin typeface="Cambria Math" panose="02040503050406030204" pitchFamily="18" charset="0"/>
                        </a:rPr>
                        <m:t>, </m:t>
                      </m:r>
                      <m:sSub>
                        <m:sSubPr>
                          <m:ctrlPr>
                            <a:rPr lang="ru-RU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𝑧</m:t>
                          </m:r>
                        </m:sub>
                      </m:sSub>
                      <m:r>
                        <a:rPr lang="ru-RU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ru-RU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ru-RU" i="1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ru-RU" i="0">
                                  <a:latin typeface="Cambria Math" panose="02040503050406030204" pitchFamily="18" charset="0"/>
                                </a:rPr>
                                <m:t>сред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ru-RU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ru-RU" i="1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e>
                            <m:sub>
                              <m:r>
                                <a:rPr lang="ru-RU" i="1">
                                  <a:latin typeface="Cambria Math" panose="02040503050406030204" pitchFamily="18" charset="0"/>
                                </a:rPr>
                                <m:t>𝑧</m:t>
                              </m:r>
                            </m:sub>
                          </m:sSub>
                        </m:den>
                      </m:f>
                      <m:r>
                        <a:rPr lang="ru-RU" i="0">
                          <a:latin typeface="Cambria Math" panose="02040503050406030204" pitchFamily="18" charset="0"/>
                        </a:rPr>
                        <m:t>,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06605ACA-5324-4C37-A1E7-AF1E35D8CC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9430" y="3720345"/>
                <a:ext cx="8319052" cy="699166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323785BD-95E2-43B9-BF4F-E5E5E3BFDBCB}"/>
                  </a:ext>
                </a:extLst>
              </p:cNvPr>
              <p:cNvSpPr txBox="1"/>
              <p:nvPr/>
            </p:nvSpPr>
            <p:spPr>
              <a:xfrm>
                <a:off x="833230" y="2564884"/>
                <a:ext cx="8471452" cy="39126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где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𝑂𝑓𝑓𝑠𝑒𝑡</m:t>
                        </m:r>
                      </m:e>
                      <m:sub>
                        <m:r>
                          <a:rPr lang="ru-RU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ru-RU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ru-RU" i="1"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lang="ru-RU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z</m:t>
                        </m:r>
                      </m:sub>
                    </m:sSub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 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смещение по осям</a:t>
                </a:r>
              </a:p>
            </p:txBody>
          </p:sp>
        </mc:Choice>
        <mc:Fallback xmlns="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323785BD-95E2-43B9-BF4F-E5E5E3BFDB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3230" y="2564884"/>
                <a:ext cx="8471452" cy="391261"/>
              </a:xfrm>
              <a:prstGeom prst="rect">
                <a:avLst/>
              </a:prstGeom>
              <a:blipFill>
                <a:blip r:embed="rId7"/>
                <a:stretch>
                  <a:fillRect l="-648" t="-9375" b="-1875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8F4139D0-F44E-4153-B243-53AA33FF1A86}"/>
                  </a:ext>
                </a:extLst>
              </p:cNvPr>
              <p:cNvSpPr txBox="1"/>
              <p:nvPr/>
            </p:nvSpPr>
            <p:spPr>
              <a:xfrm>
                <a:off x="816724" y="4512681"/>
                <a:ext cx="8471452" cy="39126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где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ru-RU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ru-RU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ru-RU" i="1"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lang="ru-RU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z</m:t>
                        </m:r>
                      </m:sub>
                    </m:sSub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 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коэффициент масштабирования</a:t>
                </a:r>
              </a:p>
            </p:txBody>
          </p:sp>
        </mc:Choice>
        <mc:Fallback xmlns="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8F4139D0-F44E-4153-B243-53AA33FF1A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6724" y="4512681"/>
                <a:ext cx="8471452" cy="391261"/>
              </a:xfrm>
              <a:prstGeom prst="rect">
                <a:avLst/>
              </a:prstGeom>
              <a:blipFill>
                <a:blip r:embed="rId8"/>
                <a:stretch>
                  <a:fillRect l="-647" t="-7813" b="-1875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6" name="TextBox 35">
            <a:extLst>
              <a:ext uri="{FF2B5EF4-FFF2-40B4-BE49-F238E27FC236}">
                <a16:creationId xmlns:a16="http://schemas.microsoft.com/office/drawing/2014/main" id="{CBFF171A-7804-47A0-932A-5193BA1F3C32}"/>
              </a:ext>
            </a:extLst>
          </p:cNvPr>
          <p:cNvSpPr txBox="1"/>
          <p:nvPr/>
        </p:nvSpPr>
        <p:spPr>
          <a:xfrm>
            <a:off x="788568" y="5202081"/>
            <a:ext cx="84714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kern="0" dirty="0">
                <a:solidFill>
                  <a:srgbClr val="0F1115"/>
                </a:solidFill>
                <a:latin typeface="Times New Roman" panose="02020603050405020304" pitchFamily="18" charset="0"/>
              </a:rPr>
              <a:t>3) Откалиброванное значение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F976CCB1-A67E-4B33-83CB-B5DFF5D23DE9}"/>
                  </a:ext>
                </a:extLst>
              </p:cNvPr>
              <p:cNvSpPr txBox="1"/>
              <p:nvPr/>
            </p:nvSpPr>
            <p:spPr>
              <a:xfrm>
                <a:off x="985630" y="5776746"/>
                <a:ext cx="8471452" cy="37427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ru-RU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𝐵</m:t>
                          </m:r>
                        </m:e>
                        <m:sub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sub>
                        <m:sup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𝑐𝑎𝑙</m:t>
                          </m:r>
                        </m:sup>
                      </m:sSubSup>
                      <m:r>
                        <a:rPr lang="ru-RU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Sup>
                            <m:sSubSupPr>
                              <m:ctrlP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e>
                            <m:sub>
                              <m: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sub>
                            <m:sup>
                              <m: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𝑟𝑎𝑤</m:t>
                              </m:r>
                            </m:sup>
                          </m:sSubSup>
                          <m:r>
                            <a:rPr lang="ru-RU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𝑂𝑓𝑓𝑠𝑒𝑡</m:t>
                              </m:r>
                            </m:e>
                            <m:sub>
                              <m: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sub>
                          </m:sSub>
                        </m:e>
                      </m:d>
                      <m:r>
                        <a:rPr lang="ru-RU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·</m:t>
                      </m:r>
                      <m:sSub>
                        <m:sSubPr>
                          <m:ctrlP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sub>
                      </m:sSub>
                      <m:r>
                        <a:rPr lang="ru-RU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F976CCB1-A67E-4B33-83CB-B5DFF5D23DE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5630" y="5776746"/>
                <a:ext cx="8471452" cy="374270"/>
              </a:xfrm>
              <a:prstGeom prst="rect">
                <a:avLst/>
              </a:prstGeom>
              <a:blipFill>
                <a:blip r:embed="rId9"/>
                <a:stretch>
                  <a:fillRect b="-1311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267646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C16E496-822D-49C8-B5E2-ACC44B043F2A}"/>
              </a:ext>
            </a:extLst>
          </p:cNvPr>
          <p:cNvSpPr/>
          <p:nvPr/>
        </p:nvSpPr>
        <p:spPr>
          <a:xfrm>
            <a:off x="11012488" y="1"/>
            <a:ext cx="1179512" cy="1215108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10036175" y="3432175"/>
            <a:ext cx="819150" cy="2595563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5C16E496-822D-49C8-B5E2-ACC44B043F2A}"/>
              </a:ext>
            </a:extLst>
          </p:cNvPr>
          <p:cNvSpPr/>
          <p:nvPr/>
        </p:nvSpPr>
        <p:spPr>
          <a:xfrm>
            <a:off x="11012488" y="3432175"/>
            <a:ext cx="1179512" cy="2595563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127F4C41-A183-4F6A-9348-4DA00599379B}"/>
              </a:ext>
            </a:extLst>
          </p:cNvPr>
          <p:cNvSpPr/>
          <p:nvPr/>
        </p:nvSpPr>
        <p:spPr>
          <a:xfrm>
            <a:off x="0" y="3432175"/>
            <a:ext cx="2185988" cy="2595563"/>
          </a:xfrm>
          <a:prstGeom prst="rect">
            <a:avLst/>
          </a:prstGeom>
          <a:solidFill>
            <a:srgbClr val="00B0F0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60C8FDE2-8D69-4B57-93C8-9DBBB978A578}"/>
              </a:ext>
            </a:extLst>
          </p:cNvPr>
          <p:cNvSpPr/>
          <p:nvPr/>
        </p:nvSpPr>
        <p:spPr>
          <a:xfrm>
            <a:off x="11185525" y="0"/>
            <a:ext cx="1006475" cy="5567364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10036175" y="1"/>
            <a:ext cx="819150" cy="1215108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115E065F-B383-4EE2-8E40-503AE416AC55}"/>
              </a:ext>
            </a:extLst>
          </p:cNvPr>
          <p:cNvSpPr/>
          <p:nvPr/>
        </p:nvSpPr>
        <p:spPr>
          <a:xfrm>
            <a:off x="358356" y="3904455"/>
            <a:ext cx="100012" cy="2595563"/>
          </a:xfrm>
          <a:prstGeom prst="rect">
            <a:avLst/>
          </a:prstGeom>
          <a:solidFill>
            <a:srgbClr val="6600C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9205508" y="5130497"/>
            <a:ext cx="1370370" cy="1369521"/>
          </a:xfrm>
          <a:prstGeom prst="rect">
            <a:avLst/>
          </a:prstGeom>
          <a:solidFill>
            <a:schemeClr val="accent4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8362" y="149090"/>
            <a:ext cx="777104" cy="96166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069" y="322743"/>
            <a:ext cx="2050659" cy="614359"/>
          </a:xfrm>
          <a:prstGeom prst="rect">
            <a:avLst/>
          </a:prstGeom>
        </p:spPr>
      </p:pic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FC2A364A-6574-49C1-B18D-D75B5E768F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C48A9A32-64A2-40BC-A317-2BC924FE62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285" y="1642447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33AADD8-3F5B-49BF-92D1-EDA41CD835E8}"/>
              </a:ext>
            </a:extLst>
          </p:cNvPr>
          <p:cNvSpPr txBox="1"/>
          <p:nvPr/>
        </p:nvSpPr>
        <p:spPr>
          <a:xfrm>
            <a:off x="1153288" y="5430321"/>
            <a:ext cx="453498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Рисунок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– </a:t>
            </a:r>
            <a:r>
              <a:rPr lang="ru-RU" sz="1800" kern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Данные до обработки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Rectangle 6">
            <a:extLst>
              <a:ext uri="{FF2B5EF4-FFF2-40B4-BE49-F238E27FC236}">
                <a16:creationId xmlns:a16="http://schemas.microsoft.com/office/drawing/2014/main" id="{94616813-2F4C-40DC-BED1-C34B339083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15667" y="1897775"/>
            <a:ext cx="1241940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AA41D0F4-5ED1-4D28-B244-7C171FCDB45B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35496" y="1305339"/>
            <a:ext cx="4839872" cy="3896897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C9D46CD-CC8C-4CD4-8E86-22758EB77E0B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5809426" y="1434019"/>
            <a:ext cx="4653527" cy="3451152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856FB215-25D9-4C3F-B484-F6BF81D6E1F5}"/>
              </a:ext>
            </a:extLst>
          </p:cNvPr>
          <p:cNvSpPr txBox="1"/>
          <p:nvPr/>
        </p:nvSpPr>
        <p:spPr>
          <a:xfrm>
            <a:off x="5703221" y="5445925"/>
            <a:ext cx="453498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Рисунок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– </a:t>
            </a:r>
            <a:r>
              <a:rPr lang="ru-RU" sz="1800" kern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Данные </a:t>
            </a:r>
            <a:r>
              <a:rPr lang="ru-RU" kern="0" dirty="0">
                <a:solidFill>
                  <a:srgbClr val="0F1115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после</a:t>
            </a:r>
            <a:r>
              <a:rPr lang="ru-RU" sz="1800" kern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обработки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510445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3019</TotalTime>
  <Words>2869</Words>
  <Application>Microsoft Office PowerPoint</Application>
  <PresentationFormat>Широкоэкранный</PresentationFormat>
  <Paragraphs>466</Paragraphs>
  <Slides>24</Slides>
  <Notes>16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1" baseType="lpstr">
      <vt:lpstr>Arial</vt:lpstr>
      <vt:lpstr>Calibri</vt:lpstr>
      <vt:lpstr>Calibri Light</vt:lpstr>
      <vt:lpstr>Cambria Math</vt:lpstr>
      <vt:lpstr>Consolas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RePack by Diakov</dc:creator>
  <cp:lastModifiedBy>Богдан Наумов</cp:lastModifiedBy>
  <cp:revision>217</cp:revision>
  <dcterms:created xsi:type="dcterms:W3CDTF">2019-02-20T18:18:01Z</dcterms:created>
  <dcterms:modified xsi:type="dcterms:W3CDTF">2026-06-18T02:47:44Z</dcterms:modified>
</cp:coreProperties>
</file>