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8" r:id="rId2"/>
    <p:sldId id="359" r:id="rId3"/>
    <p:sldId id="362" r:id="rId4"/>
    <p:sldId id="363" r:id="rId5"/>
    <p:sldId id="364" r:id="rId6"/>
    <p:sldId id="358" r:id="rId7"/>
    <p:sldId id="367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2" r:id="rId21"/>
    <p:sldId id="383" r:id="rId22"/>
    <p:sldId id="384" r:id="rId23"/>
    <p:sldId id="368" r:id="rId24"/>
    <p:sldId id="385" r:id="rId25"/>
    <p:sldId id="386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638DEB"/>
    <a:srgbClr val="00458B"/>
    <a:srgbClr val="6600CC"/>
    <a:srgbClr val="0033CC"/>
    <a:srgbClr val="3366FF"/>
    <a:srgbClr val="FF6600"/>
    <a:srgbClr val="FF33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71" autoAdjust="0"/>
    <p:restoredTop sz="94660"/>
  </p:normalViewPr>
  <p:slideViewPr>
    <p:cSldViewPr snapToGrid="0">
      <p:cViewPr varScale="1">
        <p:scale>
          <a:sx n="98" d="100"/>
          <a:sy n="98" d="100"/>
        </p:scale>
        <p:origin x="48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0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A5172-4A66-4199-8C96-CE7D6B1695B9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7D33E-CF9F-404E-8543-65C1CC074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389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603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781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963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8405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267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1598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3655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3413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40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8808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063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170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935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304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722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514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027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312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6019800" cy="4667250"/>
          </a:xfrm>
        </p:spPr>
        <p:txBody>
          <a:bodyPr/>
          <a:lstStyle/>
          <a:p>
            <a:r>
              <a:rPr lang="ru-RU" dirty="0"/>
              <a:t>Основными задачами учебно-методического управления  являются:</a:t>
            </a:r>
          </a:p>
          <a:p>
            <a:r>
              <a:rPr lang="ru-RU" dirty="0"/>
              <a:t>организация учебного процесса вуза;</a:t>
            </a:r>
          </a:p>
          <a:p>
            <a:r>
              <a:rPr lang="ru-RU" dirty="0"/>
              <a:t>координация учебной и организационно-методической работы ППС университета</a:t>
            </a:r>
          </a:p>
          <a:p>
            <a:r>
              <a:rPr lang="ru-RU" dirty="0"/>
              <a:t>мониторинг образовательного процесса и обеспечение использования его результатов для принятия управленческих решений</a:t>
            </a:r>
          </a:p>
          <a:p>
            <a:r>
              <a:rPr lang="ru-RU" dirty="0"/>
              <a:t>координация работы в отношении контингента обучающихся</a:t>
            </a:r>
          </a:p>
          <a:p>
            <a:r>
              <a:rPr lang="ru-RU" dirty="0"/>
              <a:t>в соответствии с задачами управление выполняет следующие функции:</a:t>
            </a:r>
          </a:p>
          <a:p>
            <a:r>
              <a:rPr lang="ru-RU" dirty="0"/>
              <a:t>организация и планирование учебного процесса</a:t>
            </a:r>
          </a:p>
          <a:p>
            <a:r>
              <a:rPr lang="ru-RU" dirty="0"/>
              <a:t>координация деятельности факультетов и других учебных подразделений по организации учебного процесса</a:t>
            </a:r>
          </a:p>
          <a:p>
            <a:r>
              <a:rPr lang="ru-RU" dirty="0"/>
              <a:t>организация по составлению расписаний занятий и промежуточной аттестации</a:t>
            </a:r>
          </a:p>
          <a:p>
            <a:r>
              <a:rPr lang="ru-RU" dirty="0"/>
              <a:t>организационно-методическое и информационное обеспечение подготовки и реализации процедур лицензирования и аккредитации образовательных программ и </a:t>
            </a:r>
            <a:r>
              <a:rPr lang="ru-RU" dirty="0" err="1"/>
              <a:t>СибГУТИ</a:t>
            </a:r>
            <a:r>
              <a:rPr lang="ru-RU" dirty="0"/>
              <a:t> как образовательного учреждения</a:t>
            </a:r>
          </a:p>
          <a:p>
            <a:r>
              <a:rPr lang="ru-RU" dirty="0"/>
              <a:t>организационная работа по планированию и проведению практик</a:t>
            </a:r>
          </a:p>
          <a:p>
            <a:r>
              <a:rPr lang="ru-RU" dirty="0"/>
              <a:t>организационная работа ГЭК</a:t>
            </a:r>
          </a:p>
          <a:p>
            <a:r>
              <a:rPr lang="ru-RU" dirty="0"/>
              <a:t>обеспечение учебного процесса учебно-методической документацией</a:t>
            </a:r>
          </a:p>
          <a:p>
            <a:r>
              <a:rPr lang="ru-RU" dirty="0"/>
              <a:t>контроль использования аудиторного фонда, его оптимизация.</a:t>
            </a:r>
          </a:p>
          <a:p>
            <a:r>
              <a:rPr lang="ru-RU" dirty="0"/>
              <a:t>Так как решение о государственной аккредитации принимается в отношении укрупненных групп специальностей и направлений подготовки состав факультетов представлен в следующем составе…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7D33E-CF9F-404E-8543-65C1CC0746E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204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DAEEB-C476-4154-B071-21DFF7D167BB}" type="datetime1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35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251-E0A6-4975-B4EB-F5A9DD29016A}" type="datetime1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377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25AA-3861-480C-936F-EBBFB184916C}" type="datetime1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999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43FF-A258-4792-BF2A-38CB80C0570A}" type="datetime1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596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E1B30-5565-4DF0-9334-211F59BB082F}" type="datetime1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429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DBA-8A3B-49F6-A1C5-45531381D893}" type="datetime1">
              <a:rPr lang="ru-RU" smtClean="0"/>
              <a:t>17.06.2026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434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1DE1C-0C70-4B73-8CD9-97067217C779}" type="datetime1">
              <a:rPr lang="ru-RU" smtClean="0"/>
              <a:t>17.06.2026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417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AA751-4F3B-475D-991F-5E326DDB3658}" type="datetime1">
              <a:rPr lang="ru-RU" smtClean="0"/>
              <a:t>17.06.2026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854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BDD4C-0228-4662-BE40-871CEF1922DD}" type="datetime1">
              <a:rPr lang="ru-RU" smtClean="0"/>
              <a:t>17.06.2026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08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81597-1EF8-4D00-8604-8054BA06F289}" type="datetime1">
              <a:rPr lang="ru-RU" smtClean="0"/>
              <a:t>17.06.2026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354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A93DB-AB0D-4DA7-9EAF-12A20C7F986F}" type="datetime1">
              <a:rPr lang="ru-RU" smtClean="0"/>
              <a:t>17.06.2026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031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812A9-D37A-4E5A-B518-DF6685E56975}" type="datetime1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D9A40-0DA0-4CFA-8685-C506D2D01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72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gif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.jpe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image" Target="../media/image34.png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0" y="7434"/>
            <a:ext cx="12191999" cy="6850566"/>
          </a:xfrm>
          <a:prstGeom prst="rect">
            <a:avLst/>
          </a:prstGeom>
          <a:solidFill>
            <a:srgbClr val="00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205333" y="4381501"/>
            <a:ext cx="3321620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BAB5B58-D96C-46D6-80D2-344F99BBC81D}"/>
              </a:ext>
            </a:extLst>
          </p:cNvPr>
          <p:cNvSpPr/>
          <p:nvPr/>
        </p:nvSpPr>
        <p:spPr>
          <a:xfrm>
            <a:off x="1682456" y="3904456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585396" y="4381501"/>
            <a:ext cx="3613660" cy="1737198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0" y="4381501"/>
            <a:ext cx="993776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154651" y="3261247"/>
            <a:ext cx="1337447" cy="1336619"/>
          </a:xfrm>
          <a:prstGeom prst="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3928193" y="5151730"/>
            <a:ext cx="1337447" cy="1336619"/>
          </a:xfrm>
          <a:prstGeom prst="rect">
            <a:avLst/>
          </a:prstGeom>
          <a:solidFill>
            <a:srgbClr val="6600C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4850382"/>
            <a:ext cx="704144" cy="703708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1555265"/>
            <a:ext cx="704144" cy="703708"/>
          </a:xfrm>
          <a:prstGeom prst="rect">
            <a:avLst/>
          </a:prstGeom>
          <a:solidFill>
            <a:srgbClr val="6600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321" y="2389556"/>
            <a:ext cx="3845685" cy="18026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88" y="498876"/>
            <a:ext cx="1920407" cy="57533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D8664BA-917F-45DA-8483-612B83A27DB5}"/>
              </a:ext>
            </a:extLst>
          </p:cNvPr>
          <p:cNvSpPr txBox="1"/>
          <p:nvPr/>
        </p:nvSpPr>
        <p:spPr>
          <a:xfrm>
            <a:off x="993776" y="2029681"/>
            <a:ext cx="5241217" cy="143116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трехмерного четырехпозиционного датчика магнитного поля</a:t>
            </a:r>
          </a:p>
        </p:txBody>
      </p:sp>
      <p:sp>
        <p:nvSpPr>
          <p:cNvPr id="17" name="Text 2">
            <a:extLst>
              <a:ext uri="{FF2B5EF4-FFF2-40B4-BE49-F238E27FC236}">
                <a16:creationId xmlns:a16="http://schemas.microsoft.com/office/drawing/2014/main" id="{560ED47B-1F2F-4F54-A46E-7CB043196607}"/>
              </a:ext>
            </a:extLst>
          </p:cNvPr>
          <p:cNvSpPr/>
          <p:nvPr/>
        </p:nvSpPr>
        <p:spPr>
          <a:xfrm>
            <a:off x="993776" y="3660438"/>
            <a:ext cx="5303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11.03.04 «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Электроника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наноэлектроника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технической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электроники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3">
            <a:extLst>
              <a:ext uri="{FF2B5EF4-FFF2-40B4-BE49-F238E27FC236}">
                <a16:creationId xmlns:a16="http://schemas.microsoft.com/office/drawing/2014/main" id="{6AE85535-09B3-427F-8D81-B996895481B7}"/>
              </a:ext>
            </a:extLst>
          </p:cNvPr>
          <p:cNvSpPr/>
          <p:nvPr/>
        </p:nvSpPr>
        <p:spPr>
          <a:xfrm>
            <a:off x="1000565" y="4966166"/>
            <a:ext cx="521208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Студент: </a:t>
            </a:r>
            <a:r>
              <a:rPr lang="ru-RU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Наумов Б.С.</a:t>
            </a: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группа ТЭН-21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преподаватель</a:t>
            </a: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Шабронов</a:t>
            </a:r>
            <a:r>
              <a:rPr lang="ru-RU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Новосибирск, 2026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566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358356" y="4231985"/>
            <a:ext cx="37155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мультиплексор </a:t>
            </a:r>
            <a:r>
              <a:rPr lang="en-US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TCA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9548</a:t>
            </a:r>
            <a:r>
              <a:rPr lang="en-US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0E8A44E-D7D4-41A6-ABC4-A440AB0BB369}"/>
              </a:ext>
            </a:extLst>
          </p:cNvPr>
          <p:cNvSpPr txBox="1"/>
          <p:nvPr/>
        </p:nvSpPr>
        <p:spPr>
          <a:xfrm>
            <a:off x="4564121" y="1792901"/>
            <a:ext cx="83190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Технические характеристики мультиплексора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DBC1290-1DA1-4EB4-AE60-25BAC862CFA0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43"/>
          <a:stretch/>
        </p:blipFill>
        <p:spPr bwMode="auto">
          <a:xfrm>
            <a:off x="950595" y="1871047"/>
            <a:ext cx="2470785" cy="22180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03F9B85-9021-4EC0-A9A5-260FAC0BD6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862208"/>
              </p:ext>
            </p:extLst>
          </p:nvPr>
        </p:nvGraphicFramePr>
        <p:xfrm>
          <a:off x="4678613" y="2307283"/>
          <a:ext cx="5127625" cy="2797116"/>
        </p:xfrm>
        <a:graphic>
          <a:graphicData uri="http://schemas.openxmlformats.org/drawingml/2006/table">
            <a:tbl>
              <a:tblPr firstRow="1" firstCol="1" bandRow="1"/>
              <a:tblGrid>
                <a:gridCol w="2202815">
                  <a:extLst>
                    <a:ext uri="{9D8B030D-6E8A-4147-A177-3AD203B41FA5}">
                      <a16:colId xmlns:a16="http://schemas.microsoft.com/office/drawing/2014/main" val="1698018539"/>
                    </a:ext>
                  </a:extLst>
                </a:gridCol>
                <a:gridCol w="2924810">
                  <a:extLst>
                    <a:ext uri="{9D8B030D-6E8A-4147-A177-3AD203B41FA5}">
                      <a16:colId xmlns:a16="http://schemas.microsoft.com/office/drawing/2014/main" val="17748598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3734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мультиплексор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9210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каналов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0614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 на шине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 0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 до 0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77, изменяется комбинацией выводов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3672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Поддерживаемые режимы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Standard(100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кГц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Fast(400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кГц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4362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 питания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3,3 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4614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Максимальный ток канала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мА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9849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Потребляемый ток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мкА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40371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Корпус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TSSOP-24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9041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625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941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358356" y="4231985"/>
            <a:ext cx="37155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Дисплей с контроллером </a:t>
            </a:r>
            <a:r>
              <a:rPr lang="en-US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ST7735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0E8A44E-D7D4-41A6-ABC4-A440AB0BB369}"/>
              </a:ext>
            </a:extLst>
          </p:cNvPr>
          <p:cNvSpPr txBox="1"/>
          <p:nvPr/>
        </p:nvSpPr>
        <p:spPr>
          <a:xfrm>
            <a:off x="4564121" y="1792901"/>
            <a:ext cx="83190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Технические характеристики дисплея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 descr="Picture background">
            <a:extLst>
              <a:ext uri="{FF2B5EF4-FFF2-40B4-BE49-F238E27FC236}">
                <a16:creationId xmlns:a16="http://schemas.microsoft.com/office/drawing/2014/main" id="{97EBE293-1BD8-491B-9876-1C7E2FFC5F05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6" b="7566"/>
          <a:stretch/>
        </p:blipFill>
        <p:spPr bwMode="auto">
          <a:xfrm>
            <a:off x="847521" y="2145303"/>
            <a:ext cx="2585085" cy="18745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4401FB70-D58B-442F-B063-EF74DF4F11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97794"/>
              </p:ext>
            </p:extLst>
          </p:nvPr>
        </p:nvGraphicFramePr>
        <p:xfrm>
          <a:off x="4656205" y="2277436"/>
          <a:ext cx="5127625" cy="2552831"/>
        </p:xfrm>
        <a:graphic>
          <a:graphicData uri="http://schemas.openxmlformats.org/drawingml/2006/table">
            <a:tbl>
              <a:tblPr firstRow="1" firstCol="1" bandRow="1"/>
              <a:tblGrid>
                <a:gridCol w="2202815">
                  <a:extLst>
                    <a:ext uri="{9D8B030D-6E8A-4147-A177-3AD203B41FA5}">
                      <a16:colId xmlns:a16="http://schemas.microsoft.com/office/drawing/2014/main" val="2223909935"/>
                    </a:ext>
                  </a:extLst>
                </a:gridCol>
                <a:gridCol w="2924810">
                  <a:extLst>
                    <a:ext uri="{9D8B030D-6E8A-4147-A177-3AD203B41FA5}">
                      <a16:colId xmlns:a16="http://schemas.microsoft.com/office/drawing/2014/main" val="21120299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497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Контроллер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ST7735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6692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 матрицы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5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TFT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4543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Диагональ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1,8 дюйма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165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Разрешение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128×160 пикселей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5245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Цветность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бит, 65536 цветов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370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Интерфейс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SPI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7603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 питания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3,3 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5105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Потребляемый ток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– 60 мА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863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Габариты модуля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 </a:t>
                      </a:r>
                      <a:r>
                        <a:rPr lang="ru-RU" sz="145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×56 мм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101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 – 300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7775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0092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33226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Принципиальная Схема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2366864" y="6192044"/>
            <a:ext cx="54849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– 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Принципиальная схема устройства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6F0CD1-104C-4D6A-947E-6FA5222688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4430" y="1404578"/>
            <a:ext cx="7569793" cy="478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342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4842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Искажения и метод их устранения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2504135" y="5551566"/>
            <a:ext cx="54849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– 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Принципиальная схема устройства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9146E2-470A-4215-AB93-F1912E56E6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6122" y="2212172"/>
            <a:ext cx="7536688" cy="318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19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1153288" y="5430321"/>
            <a:ext cx="45349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– 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Данные до обработки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A41D0F4-5ED1-4D28-B244-7C171FCDB45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35496" y="1305339"/>
            <a:ext cx="4839872" cy="3896897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F1A87C7-412D-437E-9B9F-34C819BA35FE}"/>
              </a:ext>
            </a:extLst>
          </p:cNvPr>
          <p:cNvSpPr txBox="1"/>
          <p:nvPr/>
        </p:nvSpPr>
        <p:spPr>
          <a:xfrm>
            <a:off x="5732531" y="2018548"/>
            <a:ext cx="3155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Hard-iron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смещение нуля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DE305A8-6C1B-4F0F-B09D-B93C621D4AA8}"/>
              </a:ext>
            </a:extLst>
          </p:cNvPr>
          <p:cNvSpPr txBox="1"/>
          <p:nvPr/>
        </p:nvSpPr>
        <p:spPr>
          <a:xfrm>
            <a:off x="5492058" y="2475748"/>
            <a:ext cx="36366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Soft-iron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сжатие в эллипс</a:t>
            </a:r>
          </a:p>
        </p:txBody>
      </p:sp>
    </p:spTree>
    <p:extLst>
      <p:ext uri="{BB962C8B-B14F-4D97-AF65-F5344CB8AC3E}">
        <p14:creationId xmlns:p14="http://schemas.microsoft.com/office/powerpoint/2010/main" val="3245104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3F2ED3D-E119-49D1-BDF9-90D35D61F79C}"/>
                  </a:ext>
                </a:extLst>
              </p:cNvPr>
              <p:cNvSpPr txBox="1"/>
              <p:nvPr/>
            </p:nvSpPr>
            <p:spPr>
              <a:xfrm>
                <a:off x="985630" y="1897775"/>
                <a:ext cx="8319052" cy="5936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𝑂𝑓𝑓𝑠𝑒𝑡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𝑂𝑓𝑓𝑠𝑒𝑡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𝑂𝑓𝑓𝑠𝑒𝑡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</m:sub>
                          </m:sSub>
                        </m:num>
                        <m:den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3F2ED3D-E119-49D1-BDF9-90D35D61F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630" y="1897775"/>
                <a:ext cx="8319052" cy="5936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DF6D2EFE-65F3-4B62-B6AF-F9FFCD9AC23F}"/>
              </a:ext>
            </a:extLst>
          </p:cNvPr>
          <p:cNvSpPr txBox="1"/>
          <p:nvPr/>
        </p:nvSpPr>
        <p:spPr>
          <a:xfrm>
            <a:off x="702184" y="1387119"/>
            <a:ext cx="3460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kern="0" dirty="0">
                <a:solidFill>
                  <a:srgbClr val="0F1115"/>
                </a:solidFill>
                <a:latin typeface="Times New Roman" panose="02020603050405020304" pitchFamily="18" charset="0"/>
              </a:rPr>
              <a:t>1) Компенсация смещения нуля</a:t>
            </a:r>
            <a:endParaRPr lang="ru-RU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BB37036-107B-42EB-ABCC-ACCC3A76299C}"/>
              </a:ext>
            </a:extLst>
          </p:cNvPr>
          <p:cNvSpPr txBox="1"/>
          <p:nvPr/>
        </p:nvSpPr>
        <p:spPr>
          <a:xfrm>
            <a:off x="702184" y="3029566"/>
            <a:ext cx="26174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kern="0" dirty="0">
                <a:solidFill>
                  <a:srgbClr val="0F1115"/>
                </a:solidFill>
                <a:latin typeface="Times New Roman" panose="02020603050405020304" pitchFamily="18" charset="0"/>
              </a:rPr>
              <a:t>2) Компенсация сжатия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6605ACA-5324-4C37-A1E7-AF1E35D8CCDE}"/>
                  </a:ext>
                </a:extLst>
              </p:cNvPr>
              <p:cNvSpPr txBox="1"/>
              <p:nvPr/>
            </p:nvSpPr>
            <p:spPr>
              <a:xfrm>
                <a:off x="909430" y="3720345"/>
                <a:ext cx="8319052" cy="6991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сред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сред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сред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sub>
                          </m:sSub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6605ACA-5324-4C37-A1E7-AF1E35D8CC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430" y="3720345"/>
                <a:ext cx="8319052" cy="69916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23785BD-95E2-43B9-BF4F-E5E5E3BFDBCB}"/>
                  </a:ext>
                </a:extLst>
              </p:cNvPr>
              <p:cNvSpPr txBox="1"/>
              <p:nvPr/>
            </p:nvSpPr>
            <p:spPr>
              <a:xfrm>
                <a:off x="833230" y="2564884"/>
                <a:ext cx="8471452" cy="3912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𝑂𝑓𝑓𝑠𝑒𝑡</m:t>
                        </m:r>
                      </m:e>
                      <m:sub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z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смещение по осям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23785BD-95E2-43B9-BF4F-E5E5E3BFD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230" y="2564884"/>
                <a:ext cx="8471452" cy="391261"/>
              </a:xfrm>
              <a:prstGeom prst="rect">
                <a:avLst/>
              </a:prstGeom>
              <a:blipFill>
                <a:blip r:embed="rId7"/>
                <a:stretch>
                  <a:fillRect l="-648" t="-9375" b="-18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F4139D0-F44E-4153-B243-53AA33FF1A86}"/>
                  </a:ext>
                </a:extLst>
              </p:cNvPr>
              <p:cNvSpPr txBox="1"/>
              <p:nvPr/>
            </p:nvSpPr>
            <p:spPr>
              <a:xfrm>
                <a:off x="816724" y="4512681"/>
                <a:ext cx="8471452" cy="3912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z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коэффициент масштабирования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F4139D0-F44E-4153-B243-53AA33FF1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724" y="4512681"/>
                <a:ext cx="8471452" cy="391261"/>
              </a:xfrm>
              <a:prstGeom prst="rect">
                <a:avLst/>
              </a:prstGeom>
              <a:blipFill>
                <a:blip r:embed="rId8"/>
                <a:stretch>
                  <a:fillRect l="-647" t="-7813" b="-18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>
            <a:extLst>
              <a:ext uri="{FF2B5EF4-FFF2-40B4-BE49-F238E27FC236}">
                <a16:creationId xmlns:a16="http://schemas.microsoft.com/office/drawing/2014/main" id="{CBFF171A-7804-47A0-932A-5193BA1F3C32}"/>
              </a:ext>
            </a:extLst>
          </p:cNvPr>
          <p:cNvSpPr txBox="1"/>
          <p:nvPr/>
        </p:nvSpPr>
        <p:spPr>
          <a:xfrm>
            <a:off x="788568" y="5202081"/>
            <a:ext cx="84714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kern="0" dirty="0">
                <a:solidFill>
                  <a:srgbClr val="0F1115"/>
                </a:solidFill>
                <a:latin typeface="Times New Roman" panose="02020603050405020304" pitchFamily="18" charset="0"/>
              </a:rPr>
              <a:t>3) Откалиброванное значение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976CCB1-A67E-4B33-83CB-B5DFF5D23DE9}"/>
                  </a:ext>
                </a:extLst>
              </p:cNvPr>
              <p:cNvSpPr txBox="1"/>
              <p:nvPr/>
            </p:nvSpPr>
            <p:spPr>
              <a:xfrm>
                <a:off x="985630" y="5776746"/>
                <a:ext cx="8471452" cy="3742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𝑐𝑎𝑙</m:t>
                          </m:r>
                        </m:sup>
                      </m:sSubSup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𝑟𝑎𝑤</m:t>
                              </m:r>
                            </m:sup>
                          </m:sSubSup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𝑂𝑓𝑓𝑠𝑒𝑡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e>
                      </m:d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·</m:t>
                      </m:r>
                      <m:sSub>
                        <m:sSub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976CCB1-A67E-4B33-83CB-B5DFF5D23D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630" y="5776746"/>
                <a:ext cx="8471452" cy="374270"/>
              </a:xfrm>
              <a:prstGeom prst="rect">
                <a:avLst/>
              </a:prstGeom>
              <a:blipFill>
                <a:blip r:embed="rId9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6764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2995340" y="6127616"/>
            <a:ext cx="45349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– 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Данные </a:t>
            </a:r>
            <a:r>
              <a:rPr lang="ru-RU" kern="0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после</a:t>
            </a:r>
            <a:r>
              <a:rPr lang="ru-RU" sz="1800" kern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обработки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FEFC373-FA31-4E89-946D-6E91E334723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952629" y="937102"/>
            <a:ext cx="6754312" cy="506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26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6388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частоты вращения источника МП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719847" y="4999078"/>
            <a:ext cx="5179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16 – Построение спектра синусоиды частотой 50 Гц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457F8C-A68F-4100-9242-63D0D9FDC688}"/>
              </a:ext>
            </a:extLst>
          </p:cNvPr>
          <p:cNvSpPr txBox="1"/>
          <p:nvPr/>
        </p:nvSpPr>
        <p:spPr>
          <a:xfrm>
            <a:off x="6318610" y="5779317"/>
            <a:ext cx="52836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17 –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периодического продолжения синусоиды с частотой 55 Гц.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6FF5E03-45E3-41DF-832D-CBD599611A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727" y="2281308"/>
            <a:ext cx="5494960" cy="249024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BAC2EE4-A6DA-44A2-8648-DC09DE55A634}"/>
              </a:ext>
            </a:extLst>
          </p:cNvPr>
          <p:cNvSpPr txBox="1"/>
          <p:nvPr/>
        </p:nvSpPr>
        <p:spPr>
          <a:xfrm>
            <a:off x="6565528" y="175022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начало и конец не совпадают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79DA02-E2AA-4B3D-96E5-71D411E75C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500" y="2255288"/>
            <a:ext cx="4758704" cy="33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769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581770" y="5704572"/>
            <a:ext cx="5179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18 – Построение спектра синусоиды частотой 55 Гц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457F8C-A68F-4100-9242-63D0D9FDC688}"/>
              </a:ext>
            </a:extLst>
          </p:cNvPr>
          <p:cNvSpPr txBox="1"/>
          <p:nvPr/>
        </p:nvSpPr>
        <p:spPr>
          <a:xfrm>
            <a:off x="5209657" y="1829468"/>
            <a:ext cx="52836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данной проблемы используется оконная функция Ханна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6FD096-39FF-4AA7-AFEB-F6FECFBCF27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388"/>
          <a:stretch/>
        </p:blipFill>
        <p:spPr>
          <a:xfrm>
            <a:off x="1616122" y="1874320"/>
            <a:ext cx="3340898" cy="36930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1F4431B-401F-40AD-86E0-30496C022D82}"/>
                  </a:ext>
                </a:extLst>
              </p:cNvPr>
              <p:cNvSpPr txBox="1"/>
              <p:nvPr/>
            </p:nvSpPr>
            <p:spPr>
              <a:xfrm>
                <a:off x="4743408" y="2731123"/>
                <a:ext cx="6096000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u-RU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=0.5∙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unc>
                            <m:func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u-RU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ru-RU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ru-RU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ru-RU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ru-RU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num>
                                    <m:den>
                                      <m:d>
                                        <m:dPr>
                                          <m:ctrlPr>
                                            <a:rPr lang="ru-RU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ru-RU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𝑁</m:t>
                                          </m:r>
                                          <m:r>
                                            <a:rPr lang="ru-RU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−1</m:t>
                                          </m:r>
                                        </m:e>
                                      </m:d>
                                    </m:den>
                                  </m:f>
                                </m:e>
                              </m:d>
                            </m:e>
                          </m:func>
                        </m:e>
                      </m:d>
                    </m:oMath>
                  </m:oMathPara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1F4431B-401F-40AD-86E0-30496C022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408" y="2731123"/>
                <a:ext cx="6096000" cy="7146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5A4AE0F0-C7CE-4DAC-B1D2-F693DE57B2DA}"/>
              </a:ext>
            </a:extLst>
          </p:cNvPr>
          <p:cNvSpPr txBox="1"/>
          <p:nvPr/>
        </p:nvSpPr>
        <p:spPr>
          <a:xfrm>
            <a:off x="4957020" y="576913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19 – Оконная функция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7BE903-8982-47A9-90D7-B75233BE7D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3142" y="3892686"/>
            <a:ext cx="2602057" cy="177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177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581770" y="5704572"/>
            <a:ext cx="5179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20 – Сигнал после умножения на окно Ханна.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4AE0F0-C7CE-4DAC-B1D2-F693DE57B2DA}"/>
              </a:ext>
            </a:extLst>
          </p:cNvPr>
          <p:cNvSpPr txBox="1"/>
          <p:nvPr/>
        </p:nvSpPr>
        <p:spPr>
          <a:xfrm>
            <a:off x="5592762" y="572754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21 –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построение спектра синусоиды 55 Гц используя оконную функцию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71EFB7CE-4585-4D9D-BA62-B4688DBCFE3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21755" y="2558061"/>
            <a:ext cx="4256087" cy="300930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BE27D23-95EC-4A42-B7A5-C3F263D5A1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4546" y="1848256"/>
            <a:ext cx="3274466" cy="382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44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3E62935-5D3B-4D0F-A8F7-3DCBF826C29C}"/>
              </a:ext>
            </a:extLst>
          </p:cNvPr>
          <p:cNvSpPr/>
          <p:nvPr/>
        </p:nvSpPr>
        <p:spPr>
          <a:xfrm>
            <a:off x="10030840" y="5300025"/>
            <a:ext cx="819150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98AD84-3DD3-4871-989C-5C7A1201B457}"/>
              </a:ext>
            </a:extLst>
          </p:cNvPr>
          <p:cNvSpPr/>
          <p:nvPr/>
        </p:nvSpPr>
        <p:spPr>
          <a:xfrm>
            <a:off x="11007153" y="5300025"/>
            <a:ext cx="1179512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37A19D9-9509-4803-A365-5C3D54CCE529}"/>
              </a:ext>
            </a:extLst>
          </p:cNvPr>
          <p:cNvSpPr/>
          <p:nvPr/>
        </p:nvSpPr>
        <p:spPr>
          <a:xfrm>
            <a:off x="11180190" y="3823216"/>
            <a:ext cx="1006475" cy="259556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784C04E-9582-4BF1-882B-2AD8D15EDC93}"/>
              </a:ext>
            </a:extLst>
          </p:cNvPr>
          <p:cNvSpPr/>
          <p:nvPr/>
        </p:nvSpPr>
        <p:spPr>
          <a:xfrm>
            <a:off x="8238088" y="2318254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4283592"/>
            <a:ext cx="288354" cy="2595562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73303" y="566410"/>
            <a:ext cx="1337447" cy="13366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332673"/>
            <a:ext cx="996441" cy="995824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5278961" y="4870558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80DD547-97EC-4350-B286-6448F8A84959}"/>
              </a:ext>
            </a:extLst>
          </p:cNvPr>
          <p:cNvSpPr txBox="1"/>
          <p:nvPr/>
        </p:nvSpPr>
        <p:spPr>
          <a:xfrm>
            <a:off x="852868" y="1041871"/>
            <a:ext cx="29185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доклада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98C68D5-A0EE-45D9-8A19-2A48AD5C1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CA6A36-C3D7-4C7D-9A3E-AB0091479D36}"/>
              </a:ext>
            </a:extLst>
          </p:cNvPr>
          <p:cNvSpPr txBox="1"/>
          <p:nvPr/>
        </p:nvSpPr>
        <p:spPr>
          <a:xfrm>
            <a:off x="1102468" y="1903029"/>
            <a:ext cx="6096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Аппаратная реализация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компонентной базы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Принципиальная схема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частоты вращения источника МП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Экспериментальная часть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</a:t>
            </a:r>
          </a:p>
        </p:txBody>
      </p:sp>
    </p:spTree>
    <p:extLst>
      <p:ext uri="{BB962C8B-B14F-4D97-AF65-F5344CB8AC3E}">
        <p14:creationId xmlns:p14="http://schemas.microsoft.com/office/powerpoint/2010/main" val="22680825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3578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Экспериментальная часть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719847" y="4999078"/>
            <a:ext cx="5179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22 – Определение направления до магнита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AC2EE4-A6DA-44A2-8648-DC09DE55A634}"/>
              </a:ext>
            </a:extLst>
          </p:cNvPr>
          <p:cNvSpPr txBox="1"/>
          <p:nvPr/>
        </p:nvSpPr>
        <p:spPr>
          <a:xfrm>
            <a:off x="5709466" y="1754329"/>
            <a:ext cx="6096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эксперимента была подготовлена бумага с нанесенной на нее градусной шкалой магнит будет перемещаться по окружности с шагом 90 градусов.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результате измерений прибор показал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3°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при отметке 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0°, 90° при отметке 90°, 176° при отметке 180°, 270° при отметке 270°.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1A26BB-93A7-4670-AC2F-3341F24A87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933" y="1633496"/>
            <a:ext cx="4632474" cy="330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849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719847" y="4999078"/>
            <a:ext cx="5179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23 – Определение частоты вращения магнита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AC2EE4-A6DA-44A2-8648-DC09DE55A634}"/>
              </a:ext>
            </a:extLst>
          </p:cNvPr>
          <p:cNvSpPr txBox="1"/>
          <p:nvPr/>
        </p:nvSpPr>
        <p:spPr>
          <a:xfrm>
            <a:off x="5414551" y="1110756"/>
            <a:ext cx="627421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Чтобы сравнить результат измерений с действительностью, было подсчитано количество оборотов электродвигателя через камеру замедленной съемки. За время 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5 секунд работы электродвигателя было посчитано 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65 полных оборота, что сравнимо с частотой: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32A1B91-0C27-4A88-AF3A-8F0B267732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0730" y="1881752"/>
            <a:ext cx="4050325" cy="291909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B37656-5795-4D85-83B0-A8C4E41A1F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3449" y="2839456"/>
            <a:ext cx="5942076" cy="4069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70A6333-3EA9-4E9A-9143-6F787E8CD8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3691" y="3611637"/>
            <a:ext cx="2121592" cy="201795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6AF6497-4BCA-412B-A41F-850B2B9CD1AB}"/>
              </a:ext>
            </a:extLst>
          </p:cNvPr>
          <p:cNvSpPr txBox="1"/>
          <p:nvPr/>
        </p:nvSpPr>
        <p:spPr>
          <a:xfrm>
            <a:off x="5414551" y="583712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24 – Результат измерения</a:t>
            </a:r>
          </a:p>
        </p:txBody>
      </p:sp>
    </p:spTree>
    <p:extLst>
      <p:ext uri="{BB962C8B-B14F-4D97-AF65-F5344CB8AC3E}">
        <p14:creationId xmlns:p14="http://schemas.microsoft.com/office/powerpoint/2010/main" val="2118568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1202257" y="2269630"/>
            <a:ext cx="680244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 магнитометр на 4 датчиках QMC5883L.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Реализована автоматическая калибровка.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Азимут: точность ~2°.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Вращение: абсолютная погрешность 0.04 Гц.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Себестоимость: 2000руб.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64490B-F485-48C8-9B62-6D448132C8A8}"/>
              </a:ext>
            </a:extLst>
          </p:cNvPr>
          <p:cNvSpPr txBox="1"/>
          <p:nvPr/>
        </p:nvSpPr>
        <p:spPr>
          <a:xfrm>
            <a:off x="1245394" y="1234044"/>
            <a:ext cx="983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</a:t>
            </a:r>
          </a:p>
        </p:txBody>
      </p:sp>
    </p:spTree>
    <p:extLst>
      <p:ext uri="{BB962C8B-B14F-4D97-AF65-F5344CB8AC3E}">
        <p14:creationId xmlns:p14="http://schemas.microsoft.com/office/powerpoint/2010/main" val="3039887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0" y="7434"/>
            <a:ext cx="12191999" cy="6850566"/>
          </a:xfrm>
          <a:prstGeom prst="rect">
            <a:avLst/>
          </a:prstGeom>
          <a:solidFill>
            <a:srgbClr val="004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205333" y="4381501"/>
            <a:ext cx="3321620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BAB5B58-D96C-46D6-80D2-344F99BBC81D}"/>
              </a:ext>
            </a:extLst>
          </p:cNvPr>
          <p:cNvSpPr/>
          <p:nvPr/>
        </p:nvSpPr>
        <p:spPr>
          <a:xfrm>
            <a:off x="1682456" y="3904456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8585396" y="4381501"/>
            <a:ext cx="3613660" cy="1737198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0" y="4381501"/>
            <a:ext cx="993776" cy="173719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154651" y="3261247"/>
            <a:ext cx="1337447" cy="1336619"/>
          </a:xfrm>
          <a:prstGeom prst="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3928193" y="5151730"/>
            <a:ext cx="1337447" cy="1336619"/>
          </a:xfrm>
          <a:prstGeom prst="rect">
            <a:avLst/>
          </a:prstGeom>
          <a:solidFill>
            <a:srgbClr val="6600C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4850382"/>
            <a:ext cx="704144" cy="703708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2787954" y="1555265"/>
            <a:ext cx="704144" cy="703708"/>
          </a:xfrm>
          <a:prstGeom prst="rect">
            <a:avLst/>
          </a:prstGeom>
          <a:solidFill>
            <a:srgbClr val="6600C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321" y="2389556"/>
            <a:ext cx="3845685" cy="18026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88" y="498876"/>
            <a:ext cx="1920407" cy="57533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D8664BA-917F-45DA-8483-612B83A27DB5}"/>
              </a:ext>
            </a:extLst>
          </p:cNvPr>
          <p:cNvSpPr txBox="1"/>
          <p:nvPr/>
        </p:nvSpPr>
        <p:spPr>
          <a:xfrm>
            <a:off x="993776" y="2029681"/>
            <a:ext cx="5241217" cy="143116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трехмерного четырехпозиционного датчика магнитного поля</a:t>
            </a:r>
          </a:p>
        </p:txBody>
      </p:sp>
      <p:sp>
        <p:nvSpPr>
          <p:cNvPr id="17" name="Text 2">
            <a:extLst>
              <a:ext uri="{FF2B5EF4-FFF2-40B4-BE49-F238E27FC236}">
                <a16:creationId xmlns:a16="http://schemas.microsoft.com/office/drawing/2014/main" id="{560ED47B-1F2F-4F54-A46E-7CB043196607}"/>
              </a:ext>
            </a:extLst>
          </p:cNvPr>
          <p:cNvSpPr/>
          <p:nvPr/>
        </p:nvSpPr>
        <p:spPr>
          <a:xfrm>
            <a:off x="993776" y="3660438"/>
            <a:ext cx="5303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11.03.04 «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Электроника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наноэлектроника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технической</a:t>
            </a:r>
            <a:r>
              <a:rPr lang="en-US" sz="1500" dirty="0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DDEE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электроники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3">
            <a:extLst>
              <a:ext uri="{FF2B5EF4-FFF2-40B4-BE49-F238E27FC236}">
                <a16:creationId xmlns:a16="http://schemas.microsoft.com/office/drawing/2014/main" id="{6AE85535-09B3-427F-8D81-B996895481B7}"/>
              </a:ext>
            </a:extLst>
          </p:cNvPr>
          <p:cNvSpPr/>
          <p:nvPr/>
        </p:nvSpPr>
        <p:spPr>
          <a:xfrm>
            <a:off x="1000565" y="4966166"/>
            <a:ext cx="521208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Студент: </a:t>
            </a:r>
            <a:r>
              <a:rPr lang="ru-RU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Наумов Б.С.</a:t>
            </a: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группа ТЭН-21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преподаватель</a:t>
            </a: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Шабронов</a:t>
            </a:r>
            <a:r>
              <a:rPr lang="ru-RU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Новосибирск, 2026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3941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522EA2-08C8-4BD7-B951-EF4606905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7D9D1C-F40B-4B2B-B503-A7E0914E35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7E265D-4DE8-42E2-B3BC-024BEEC99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24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0B060A-C992-4567-A75C-C965F926B82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6411"/>
            <a:ext cx="2821022" cy="598055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9DC711-618C-4D47-8B82-58475BB8F29C}"/>
              </a:ext>
            </a:extLst>
          </p:cNvPr>
          <p:cNvSpPr txBox="1"/>
          <p:nvPr/>
        </p:nvSpPr>
        <p:spPr>
          <a:xfrm>
            <a:off x="4876800" y="1085216"/>
            <a:ext cx="6096000" cy="774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dsps_wind_hann_f32(</a:t>
            </a:r>
            <a:r>
              <a:rPr lang="en-US" sz="1800" dirty="0" err="1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hann_buffer</a:t>
            </a:r>
            <a:r>
              <a:rPr lang="en-US" sz="1800" dirty="0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N);//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dsps_fft2r_fc32(</a:t>
            </a:r>
            <a:r>
              <a:rPr lang="en-US" sz="1800" dirty="0" err="1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complex_table</a:t>
            </a:r>
            <a:r>
              <a:rPr lang="en-US" sz="1800" dirty="0">
                <a:effectLst/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N);//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0255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DB443-8D7B-44B6-807F-2AED5028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E0D9D99-5DA2-4A88-B750-B7285C16CD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29303" y="2291632"/>
            <a:ext cx="5163760" cy="2822693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39616CC-625D-42D8-8773-0C7F5F602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D9A40-0DA0-4CFA-8685-C506D2D01BF5}" type="slidenum">
              <a:rPr lang="ru-RU" smtClean="0"/>
              <a:t>25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1ED588-D112-40FA-88DB-77FFC62CA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053" y="2721922"/>
            <a:ext cx="4054191" cy="162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456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3E62935-5D3B-4D0F-A8F7-3DCBF826C29C}"/>
              </a:ext>
            </a:extLst>
          </p:cNvPr>
          <p:cNvSpPr/>
          <p:nvPr/>
        </p:nvSpPr>
        <p:spPr>
          <a:xfrm>
            <a:off x="10030840" y="5300025"/>
            <a:ext cx="819150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98AD84-3DD3-4871-989C-5C7A1201B457}"/>
              </a:ext>
            </a:extLst>
          </p:cNvPr>
          <p:cNvSpPr/>
          <p:nvPr/>
        </p:nvSpPr>
        <p:spPr>
          <a:xfrm>
            <a:off x="11007153" y="5300025"/>
            <a:ext cx="1179512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37A19D9-9509-4803-A365-5C3D54CCE529}"/>
              </a:ext>
            </a:extLst>
          </p:cNvPr>
          <p:cNvSpPr/>
          <p:nvPr/>
        </p:nvSpPr>
        <p:spPr>
          <a:xfrm>
            <a:off x="11180190" y="3823216"/>
            <a:ext cx="1006475" cy="259556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784C04E-9582-4BF1-882B-2AD8D15EDC93}"/>
              </a:ext>
            </a:extLst>
          </p:cNvPr>
          <p:cNvSpPr/>
          <p:nvPr/>
        </p:nvSpPr>
        <p:spPr>
          <a:xfrm>
            <a:off x="8238088" y="2318254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4283592"/>
            <a:ext cx="288354" cy="2595562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73303" y="566410"/>
            <a:ext cx="1337447" cy="13366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332673"/>
            <a:ext cx="996441" cy="995824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5278961" y="4870558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80DD547-97EC-4350-B286-6448F8A84959}"/>
              </a:ext>
            </a:extLst>
          </p:cNvPr>
          <p:cNvSpPr txBox="1"/>
          <p:nvPr/>
        </p:nvSpPr>
        <p:spPr>
          <a:xfrm>
            <a:off x="852868" y="1041871"/>
            <a:ext cx="79061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бюджетного устройства для определения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источника магнитного поля и измерение частоты его вращения.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98C68D5-A0EE-45D9-8A19-2A48AD5C1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31820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3E62935-5D3B-4D0F-A8F7-3DCBF826C29C}"/>
              </a:ext>
            </a:extLst>
          </p:cNvPr>
          <p:cNvSpPr/>
          <p:nvPr/>
        </p:nvSpPr>
        <p:spPr>
          <a:xfrm>
            <a:off x="10030840" y="5300025"/>
            <a:ext cx="819150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98AD84-3DD3-4871-989C-5C7A1201B457}"/>
              </a:ext>
            </a:extLst>
          </p:cNvPr>
          <p:cNvSpPr/>
          <p:nvPr/>
        </p:nvSpPr>
        <p:spPr>
          <a:xfrm>
            <a:off x="11007153" y="5300025"/>
            <a:ext cx="1179512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37A19D9-9509-4803-A365-5C3D54CCE529}"/>
              </a:ext>
            </a:extLst>
          </p:cNvPr>
          <p:cNvSpPr/>
          <p:nvPr/>
        </p:nvSpPr>
        <p:spPr>
          <a:xfrm>
            <a:off x="11180190" y="3823216"/>
            <a:ext cx="1006475" cy="259556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784C04E-9582-4BF1-882B-2AD8D15EDC93}"/>
              </a:ext>
            </a:extLst>
          </p:cNvPr>
          <p:cNvSpPr/>
          <p:nvPr/>
        </p:nvSpPr>
        <p:spPr>
          <a:xfrm>
            <a:off x="8238088" y="2318254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4283592"/>
            <a:ext cx="288354" cy="2595562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73303" y="566410"/>
            <a:ext cx="1337447" cy="13366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332673"/>
            <a:ext cx="996441" cy="995824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5278961" y="4870558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80DD547-97EC-4350-B286-6448F8A84959}"/>
              </a:ext>
            </a:extLst>
          </p:cNvPr>
          <p:cNvSpPr txBox="1"/>
          <p:nvPr/>
        </p:nvSpPr>
        <p:spPr>
          <a:xfrm>
            <a:off x="852867" y="1041871"/>
            <a:ext cx="95614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компонентной базы.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принципиальной схемы.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программного обеспечения, для реализации алгоритмов калибровки и спектрального анализа.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экспериментальной проверки.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98C68D5-A0EE-45D9-8A19-2A48AD5C1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27867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3E62935-5D3B-4D0F-A8F7-3DCBF826C29C}"/>
              </a:ext>
            </a:extLst>
          </p:cNvPr>
          <p:cNvSpPr/>
          <p:nvPr/>
        </p:nvSpPr>
        <p:spPr>
          <a:xfrm>
            <a:off x="10030840" y="5300025"/>
            <a:ext cx="819150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98AD84-3DD3-4871-989C-5C7A1201B457}"/>
              </a:ext>
            </a:extLst>
          </p:cNvPr>
          <p:cNvSpPr/>
          <p:nvPr/>
        </p:nvSpPr>
        <p:spPr>
          <a:xfrm>
            <a:off x="11007153" y="5300025"/>
            <a:ext cx="1179512" cy="1579129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37A19D9-9509-4803-A365-5C3D54CCE529}"/>
              </a:ext>
            </a:extLst>
          </p:cNvPr>
          <p:cNvSpPr/>
          <p:nvPr/>
        </p:nvSpPr>
        <p:spPr>
          <a:xfrm>
            <a:off x="11180190" y="3823216"/>
            <a:ext cx="1006475" cy="259556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784C04E-9582-4BF1-882B-2AD8D15EDC93}"/>
              </a:ext>
            </a:extLst>
          </p:cNvPr>
          <p:cNvSpPr/>
          <p:nvPr/>
        </p:nvSpPr>
        <p:spPr>
          <a:xfrm>
            <a:off x="8238088" y="2318254"/>
            <a:ext cx="100013" cy="2595563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4283592"/>
            <a:ext cx="288354" cy="2595562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73303" y="566410"/>
            <a:ext cx="1337447" cy="1336619"/>
          </a:xfrm>
          <a:prstGeom prst="rect">
            <a:avLst/>
          </a:prstGeom>
          <a:solidFill>
            <a:srgbClr val="6600C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706100" y="332673"/>
            <a:ext cx="996441" cy="995824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5278961" y="4870558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80DD547-97EC-4350-B286-6448F8A84959}"/>
              </a:ext>
            </a:extLst>
          </p:cNvPr>
          <p:cNvSpPr txBox="1"/>
          <p:nvPr/>
        </p:nvSpPr>
        <p:spPr>
          <a:xfrm>
            <a:off x="852867" y="1041871"/>
            <a:ext cx="95614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существующих решений.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98C68D5-A0EE-45D9-8A19-2A48AD5C1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127F94-3442-4E09-BF49-91E87D250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186" y="1822558"/>
            <a:ext cx="3489798" cy="23265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4194F1-6EC0-4F18-8BF8-677AAA311A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6320" y="1610536"/>
            <a:ext cx="3048000" cy="304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22ED265-C281-45DA-8172-247B4F7476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131" y="1827562"/>
            <a:ext cx="2448652" cy="244865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6F829A8-433E-4078-AB69-21990ED30A73}"/>
              </a:ext>
            </a:extLst>
          </p:cNvPr>
          <p:cNvSpPr txBox="1"/>
          <p:nvPr/>
        </p:nvSpPr>
        <p:spPr>
          <a:xfrm>
            <a:off x="774659" y="4149090"/>
            <a:ext cx="2341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1 -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Техномаг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Цена: 110 000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736E4E-B642-407B-BE0E-04323DBDFD36}"/>
              </a:ext>
            </a:extLst>
          </p:cNvPr>
          <p:cNvSpPr txBox="1"/>
          <p:nvPr/>
        </p:nvSpPr>
        <p:spPr>
          <a:xfrm>
            <a:off x="4035681" y="4149090"/>
            <a:ext cx="2448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2 -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Magex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Цена: 3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0 000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5ACD099-DEE5-4324-A8EC-30EFF5BE5B6B}"/>
              </a:ext>
            </a:extLst>
          </p:cNvPr>
          <p:cNvSpPr txBox="1"/>
          <p:nvPr/>
        </p:nvSpPr>
        <p:spPr>
          <a:xfrm>
            <a:off x="8597211" y="4149090"/>
            <a:ext cx="23238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3 - </a:t>
            </a:r>
            <a:r>
              <a:rPr lang="ru-RU" sz="1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Dexinmag</a:t>
            </a:r>
            <a:endParaRPr lang="en-US" sz="18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Цена: 1 000 000 </a:t>
            </a:r>
            <a:r>
              <a:rPr lang="ru-RU" kern="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179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3368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Аппаратная реализация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C7D9D7-1094-4E3E-A3E6-835D3279C6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712" y="1922568"/>
            <a:ext cx="3593347" cy="25966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3EF554-9B04-4335-8FCF-48516E2D96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5921" y="1922568"/>
            <a:ext cx="2624274" cy="25955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BC74BB-CF25-4B36-973A-4C3DB2AB8A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49140" y="2013053"/>
            <a:ext cx="2876830" cy="259556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5607478-741C-4780-86A2-05464FB794B1}"/>
              </a:ext>
            </a:extLst>
          </p:cNvPr>
          <p:cNvSpPr txBox="1"/>
          <p:nvPr/>
        </p:nvSpPr>
        <p:spPr>
          <a:xfrm>
            <a:off x="816724" y="4713643"/>
            <a:ext cx="36661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4 – Готовое устройство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CA90F9-33D2-43FE-8992-40B58527B6D3}"/>
              </a:ext>
            </a:extLst>
          </p:cNvPr>
          <p:cNvSpPr txBox="1"/>
          <p:nvPr/>
        </p:nvSpPr>
        <p:spPr>
          <a:xfrm>
            <a:off x="4307128" y="4713643"/>
            <a:ext cx="32224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5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с чувствительными элементами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EB2741-B540-455A-9E32-3AC7ED63F9B4}"/>
              </a:ext>
            </a:extLst>
          </p:cNvPr>
          <p:cNvSpPr txBox="1"/>
          <p:nvPr/>
        </p:nvSpPr>
        <p:spPr>
          <a:xfrm>
            <a:off x="7861024" y="4596859"/>
            <a:ext cx="36013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6 – Обработчик данных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958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2553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прибора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4C1968-18C2-415A-8F5B-ED4371A3E8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756" y="1986602"/>
            <a:ext cx="4592041" cy="36489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DB5814-E3BD-4502-80BD-104FFAD60D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3185" y="1986602"/>
            <a:ext cx="6030837" cy="31438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C84DA00-DD73-4CFB-91E0-ED1EF30A44A8}"/>
              </a:ext>
            </a:extLst>
          </p:cNvPr>
          <p:cNvSpPr txBox="1"/>
          <p:nvPr/>
        </p:nvSpPr>
        <p:spPr>
          <a:xfrm>
            <a:off x="989962" y="5815257"/>
            <a:ext cx="40402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7 – Интерфейс устройства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457F8C-A68F-4100-9242-63D0D9FDC688}"/>
              </a:ext>
            </a:extLst>
          </p:cNvPr>
          <p:cNvSpPr txBox="1"/>
          <p:nvPr/>
        </p:nvSpPr>
        <p:spPr>
          <a:xfrm>
            <a:off x="6292280" y="5266225"/>
            <a:ext cx="40726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8 – Вывод данных в терминал</a:t>
            </a:r>
          </a:p>
        </p:txBody>
      </p:sp>
    </p:spTree>
    <p:extLst>
      <p:ext uri="{BB962C8B-B14F-4D97-AF65-F5344CB8AC3E}">
        <p14:creationId xmlns:p14="http://schemas.microsoft.com/office/powerpoint/2010/main" val="1068309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A7DB80-85C7-4FFE-A765-122504FCDAC3}"/>
              </a:ext>
            </a:extLst>
          </p:cNvPr>
          <p:cNvSpPr txBox="1"/>
          <p:nvPr/>
        </p:nvSpPr>
        <p:spPr>
          <a:xfrm>
            <a:off x="845474" y="937102"/>
            <a:ext cx="3718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компонентной базы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Рисунок 23" descr="Picture background">
            <a:extLst>
              <a:ext uri="{FF2B5EF4-FFF2-40B4-BE49-F238E27FC236}">
                <a16:creationId xmlns:a16="http://schemas.microsoft.com/office/drawing/2014/main" id="{9BC4A875-CBC7-4A3C-9A33-D7369614B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722" y="1806139"/>
            <a:ext cx="2470150" cy="247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741568" y="4218231"/>
            <a:ext cx="37155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9 – Модуль с микросхемой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QMC5883L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7A82D83F-E9FA-438B-88F1-AD325153C8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19353"/>
              </p:ext>
            </p:extLst>
          </p:nvPr>
        </p:nvGraphicFramePr>
        <p:xfrm>
          <a:off x="4962518" y="1843720"/>
          <a:ext cx="5223263" cy="3986662"/>
        </p:xfrm>
        <a:graphic>
          <a:graphicData uri="http://schemas.openxmlformats.org/drawingml/2006/table">
            <a:tbl>
              <a:tblPr firstRow="1" firstCol="1" bandRow="1"/>
              <a:tblGrid>
                <a:gridCol w="3838695">
                  <a:extLst>
                    <a:ext uri="{9D8B030D-6E8A-4147-A177-3AD203B41FA5}">
                      <a16:colId xmlns:a16="http://schemas.microsoft.com/office/drawing/2014/main" val="1708214931"/>
                    </a:ext>
                  </a:extLst>
                </a:gridCol>
                <a:gridCol w="1384568">
                  <a:extLst>
                    <a:ext uri="{9D8B030D-6E8A-4147-A177-3AD203B41FA5}">
                      <a16:colId xmlns:a16="http://schemas.microsoft.com/office/drawing/2014/main" val="34358732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0093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 чувствительного элемента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Магниторезистивная пленка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668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 питания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2,16 – 3,6 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7026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Диапазон измерений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±2 Гс, ±8 Гс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2233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Разрядность АЦП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бит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0554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Разрешающая способность для  </a:t>
                      </a:r>
                      <a:r>
                        <a:rPr lang="ru-RU" sz="145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±8 Гс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0,33 мГс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0082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Разрешающая способность для  </a:t>
                      </a:r>
                      <a:r>
                        <a:rPr lang="ru-RU" sz="1450" dirty="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±2 </a:t>
                      </a:r>
                      <a:r>
                        <a:rPr lang="ru-RU" sz="1450" dirty="0" err="1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0,083 мГс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148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Интерфейс передачи данных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1147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 на шине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0x0D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346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Частота обновления данных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/ 50 / 100 / 200 (Гц)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6389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Потребляемый ток в режиме измерений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 мкА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1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Потребляемый ток в режиме ожидания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мкА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543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Рабочий диапазон температур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 -40°C до +85°C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15109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771029"/>
                  </a:ext>
                </a:extLst>
              </a:tr>
            </a:tbl>
          </a:graphicData>
        </a:graphic>
      </p:graphicFrame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58F83A2-FCE2-4B90-8128-68BF0254ABB2}"/>
              </a:ext>
            </a:extLst>
          </p:cNvPr>
          <p:cNvSpPr txBox="1"/>
          <p:nvPr/>
        </p:nvSpPr>
        <p:spPr>
          <a:xfrm>
            <a:off x="4795638" y="1330442"/>
            <a:ext cx="83190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 – </a:t>
            </a:r>
            <a:r>
              <a:rPr lang="en-US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1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ехнические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характеристики микросхемы 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QMC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5883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1325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1"/>
            <a:ext cx="1179512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3432175"/>
            <a:ext cx="819150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16E496-822D-49C8-B5E2-ACC44B043F2A}"/>
              </a:ext>
            </a:extLst>
          </p:cNvPr>
          <p:cNvSpPr/>
          <p:nvPr/>
        </p:nvSpPr>
        <p:spPr>
          <a:xfrm>
            <a:off x="11012488" y="3432175"/>
            <a:ext cx="1179512" cy="2595563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7F4C41-A183-4F6A-9348-4DA00599379B}"/>
              </a:ext>
            </a:extLst>
          </p:cNvPr>
          <p:cNvSpPr/>
          <p:nvPr/>
        </p:nvSpPr>
        <p:spPr>
          <a:xfrm>
            <a:off x="0" y="3432175"/>
            <a:ext cx="2185988" cy="259556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0C8FDE2-8D69-4B57-93C8-9DBBB978A578}"/>
              </a:ext>
            </a:extLst>
          </p:cNvPr>
          <p:cNvSpPr/>
          <p:nvPr/>
        </p:nvSpPr>
        <p:spPr>
          <a:xfrm>
            <a:off x="11185525" y="0"/>
            <a:ext cx="1006475" cy="556736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10036175" y="1"/>
            <a:ext cx="819150" cy="1215108"/>
          </a:xfrm>
          <a:prstGeom prst="rect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15E065F-B383-4EE2-8E40-503AE416AC55}"/>
              </a:ext>
            </a:extLst>
          </p:cNvPr>
          <p:cNvSpPr/>
          <p:nvPr/>
        </p:nvSpPr>
        <p:spPr>
          <a:xfrm>
            <a:off x="358356" y="3904455"/>
            <a:ext cx="100012" cy="2595563"/>
          </a:xfrm>
          <a:prstGeom prst="rect">
            <a:avLst/>
          </a:prstGeom>
          <a:solidFill>
            <a:srgbClr val="6600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E69583-403F-497E-AB2A-6F37CC15ABB0}"/>
              </a:ext>
            </a:extLst>
          </p:cNvPr>
          <p:cNvSpPr/>
          <p:nvPr/>
        </p:nvSpPr>
        <p:spPr>
          <a:xfrm>
            <a:off x="9205508" y="5130497"/>
            <a:ext cx="1370370" cy="1369521"/>
          </a:xfrm>
          <a:prstGeom prst="rect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2" y="149090"/>
            <a:ext cx="777104" cy="9616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" y="322743"/>
            <a:ext cx="2050659" cy="614359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2A364A-6574-49C1-B18D-D75B5E76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8A9A32-64A2-40BC-A317-2BC924FE6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" y="1642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3AADD8-3F5B-49BF-92D1-EDA41CD835E8}"/>
              </a:ext>
            </a:extLst>
          </p:cNvPr>
          <p:cNvSpPr txBox="1"/>
          <p:nvPr/>
        </p:nvSpPr>
        <p:spPr>
          <a:xfrm>
            <a:off x="358356" y="4231985"/>
            <a:ext cx="37155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Микроконтроллер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ESP32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94616813-2F4C-40DC-BED1-C34B33908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667" y="1897775"/>
            <a:ext cx="124194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50BD02F-D064-4BE4-BC78-289D98493A0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0" y="1733149"/>
            <a:ext cx="3088136" cy="234972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477B10E-8732-446E-B9E2-F0AB9979DD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005809"/>
              </p:ext>
            </p:extLst>
          </p:nvPr>
        </p:nvGraphicFramePr>
        <p:xfrm>
          <a:off x="4668812" y="2315155"/>
          <a:ext cx="5127625" cy="3011366"/>
        </p:xfrm>
        <a:graphic>
          <a:graphicData uri="http://schemas.openxmlformats.org/drawingml/2006/table">
            <a:tbl>
              <a:tblPr firstRow="1" firstCol="1" bandRow="1"/>
              <a:tblGrid>
                <a:gridCol w="2202815">
                  <a:extLst>
                    <a:ext uri="{9D8B030D-6E8A-4147-A177-3AD203B41FA5}">
                      <a16:colId xmlns:a16="http://schemas.microsoft.com/office/drawing/2014/main" val="3048756857"/>
                    </a:ext>
                  </a:extLst>
                </a:gridCol>
                <a:gridCol w="2924810">
                  <a:extLst>
                    <a:ext uri="{9D8B030D-6E8A-4147-A177-3AD203B41FA5}">
                      <a16:colId xmlns:a16="http://schemas.microsoft.com/office/drawing/2014/main" val="34703215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897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Процессор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Xtensa LX6,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ядра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838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Архитектура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>
                          <a:solidFill>
                            <a:srgbClr val="0F111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 бит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2617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Тактовая частота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240 МГц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16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Оперативная память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520 Кбайт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076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Флеш-память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Мбайт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1665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Аппаратные интерфейсы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I2C (2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.), SPI(2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.), UART(3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7954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Беспроводные модули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Wi-Fi, Bluetooth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45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 питания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3,3 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3000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Потребляемый ток в активном режиме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 мА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420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Рабочая температура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 -40°C до +85°C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66372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949019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30E8A44E-D7D4-41A6-ABC4-A440AB0BB369}"/>
              </a:ext>
            </a:extLst>
          </p:cNvPr>
          <p:cNvSpPr txBox="1"/>
          <p:nvPr/>
        </p:nvSpPr>
        <p:spPr>
          <a:xfrm>
            <a:off x="4564121" y="1792901"/>
            <a:ext cx="83190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2 – Технические характеристики микроконтроллера ESP32.</a:t>
            </a:r>
          </a:p>
        </p:txBody>
      </p:sp>
    </p:spTree>
    <p:extLst>
      <p:ext uri="{BB962C8B-B14F-4D97-AF65-F5344CB8AC3E}">
        <p14:creationId xmlns:p14="http://schemas.microsoft.com/office/powerpoint/2010/main" val="40551198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</TotalTime>
  <Words>3198</Words>
  <Application>Microsoft Office PowerPoint</Application>
  <PresentationFormat>Широкоэкранный</PresentationFormat>
  <Paragraphs>523</Paragraphs>
  <Slides>25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Cambria Math</vt:lpstr>
      <vt:lpstr>Consolas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Богдан Наумов</cp:lastModifiedBy>
  <cp:revision>209</cp:revision>
  <dcterms:created xsi:type="dcterms:W3CDTF">2019-02-20T18:18:01Z</dcterms:created>
  <dcterms:modified xsi:type="dcterms:W3CDTF">2026-06-17T04:11:53Z</dcterms:modified>
</cp:coreProperties>
</file>