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15" r:id="rId3"/>
    <p:sldId id="316" r:id="rId4"/>
    <p:sldId id="352" r:id="rId5"/>
    <p:sldId id="308" r:id="rId6"/>
    <p:sldId id="321" r:id="rId7"/>
    <p:sldId id="318" r:id="rId8"/>
    <p:sldId id="317" r:id="rId9"/>
    <p:sldId id="353" r:id="rId10"/>
    <p:sldId id="34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38DEB"/>
    <a:srgbClr val="00458B"/>
    <a:srgbClr val="6600CC"/>
    <a:srgbClr val="0033CC"/>
    <a:srgbClr val="3366FF"/>
    <a:srgbClr val="FF66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>
        <p:scale>
          <a:sx n="83" d="100"/>
          <a:sy n="83" d="100"/>
        </p:scale>
        <p:origin x="610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5172-4A66-4199-8C96-CE7D6B1695B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7D33E-CF9F-404E-8543-65C1CC0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7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3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06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7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9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5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7515-FB0F-49DE-AB36-09C42F7E748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0.189.213.191:4422/temp/luna_hod_v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0" y="7434"/>
            <a:ext cx="12191999" cy="6850566"/>
          </a:xfrm>
          <a:prstGeom prst="rect">
            <a:avLst/>
          </a:prstGeom>
          <a:solidFill>
            <a:srgbClr val="004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205333" y="4381501"/>
            <a:ext cx="3321620" cy="17371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682456" y="3904456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8585396" y="4381501"/>
            <a:ext cx="3613660" cy="173719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0" y="4381501"/>
            <a:ext cx="993776" cy="17371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2154651" y="3261247"/>
            <a:ext cx="1337447" cy="1336619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3928193" y="5151730"/>
            <a:ext cx="1337447" cy="1336619"/>
          </a:xfrm>
          <a:prstGeom prst="rect">
            <a:avLst/>
          </a:prstGeom>
          <a:solidFill>
            <a:srgbClr val="6600CC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2787954" y="4850382"/>
            <a:ext cx="704144" cy="703708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2787954" y="1555265"/>
            <a:ext cx="704144" cy="703708"/>
          </a:xfrm>
          <a:prstGeom prst="rect">
            <a:avLst/>
          </a:prstGeom>
          <a:solidFill>
            <a:srgbClr val="6600C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1" y="2389556"/>
            <a:ext cx="3845685" cy="18026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498876"/>
            <a:ext cx="1920407" cy="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8;p1"/>
          <p:cNvSpPr/>
          <p:nvPr/>
        </p:nvSpPr>
        <p:spPr>
          <a:xfrm>
            <a:off x="0" y="77773"/>
            <a:ext cx="12191999" cy="6850566"/>
          </a:xfrm>
          <a:prstGeom prst="rect">
            <a:avLst/>
          </a:prstGeom>
          <a:solidFill>
            <a:srgbClr val="083A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11012488" y="4877823"/>
            <a:ext cx="1179512" cy="3190584"/>
          </a:xfrm>
          <a:prstGeom prst="rect">
            <a:avLst/>
          </a:prstGeom>
          <a:solidFill>
            <a:srgbClr val="6600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0" y="4877823"/>
            <a:ext cx="3194538" cy="3190584"/>
          </a:xfrm>
          <a:prstGeom prst="rect">
            <a:avLst/>
          </a:prstGeom>
          <a:solidFill>
            <a:srgbClr val="6600CC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11185525" y="5202792"/>
            <a:ext cx="1006475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358356" y="5365352"/>
            <a:ext cx="100012" cy="2855119"/>
          </a:xfrm>
          <a:prstGeom prst="rect">
            <a:avLst/>
          </a:prstGeom>
          <a:solidFill>
            <a:srgbClr val="6600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11428786" y="5365353"/>
            <a:ext cx="100013" cy="2855119"/>
          </a:xfrm>
          <a:prstGeom prst="rect">
            <a:avLst/>
          </a:prstGeom>
          <a:solidFill>
            <a:srgbClr val="6600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8801100" y="4877823"/>
            <a:ext cx="2054225" cy="3190584"/>
          </a:xfrm>
          <a:prstGeom prst="rect">
            <a:avLst/>
          </a:prstGeom>
          <a:solidFill>
            <a:srgbClr val="6600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8244358" y="5202792"/>
            <a:ext cx="2469038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0" y="5202792"/>
            <a:ext cx="993776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1597269" y="3134282"/>
            <a:ext cx="76154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ru-RU" sz="1600" dirty="0" smtClean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ru-RU" sz="2800" b="1" dirty="0" smtClean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Спасибо за внимание</a:t>
            </a:r>
            <a:endParaRPr lang="ru-RU" sz="28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ru-RU" sz="1600" dirty="0" smtClean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7975213" y="4220512"/>
            <a:ext cx="1337447" cy="1336619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9312660" y="3196426"/>
            <a:ext cx="704144" cy="703708"/>
          </a:xfrm>
          <a:prstGeom prst="rect">
            <a:avLst/>
          </a:prstGeom>
          <a:solidFill>
            <a:srgbClr val="2E75B5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4" y="980227"/>
            <a:ext cx="2845448" cy="1333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08733"/>
            <a:ext cx="1920407" cy="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82562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82562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339452" y="251771"/>
            <a:ext cx="1188910" cy="1188173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3162" y="366151"/>
            <a:ext cx="10515600" cy="13255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" y="149090"/>
            <a:ext cx="2050659" cy="614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070" y="1825623"/>
            <a:ext cx="85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38200" y="1874045"/>
            <a:ext cx="9182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Разработка </a:t>
            </a:r>
            <a:r>
              <a:rPr lang="ru-RU" dirty="0" smtClean="0"/>
              <a:t>отладочной платы управления модели </a:t>
            </a:r>
            <a:r>
              <a:rPr lang="ru-RU" dirty="0" smtClean="0"/>
              <a:t>“Лунохода</a:t>
            </a:r>
            <a:r>
              <a:rPr lang="ru-RU" dirty="0"/>
              <a:t>”. </a:t>
            </a:r>
          </a:p>
          <a:p>
            <a:r>
              <a:rPr lang="ru-RU" dirty="0"/>
              <a:t> </a:t>
            </a:r>
            <a:r>
              <a:rPr lang="ru-RU" dirty="0" smtClean="0"/>
              <a:t>      Данные   </a:t>
            </a:r>
            <a:r>
              <a:rPr lang="ru-RU" dirty="0"/>
              <a:t>представлены по </a:t>
            </a:r>
            <a:r>
              <a:rPr lang="ru-RU" dirty="0" smtClean="0"/>
              <a:t>адресу </a:t>
            </a:r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://90.189.213.191:4422/temp/luna_hod_v1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smtClean="0"/>
              <a:t>имеют следующие сведенья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 smtClean="0"/>
              <a:t>       Материал модели (алюминий)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       Моторы (на 24 вольта)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       Питание </a:t>
            </a:r>
            <a:r>
              <a:rPr lang="ru-RU" dirty="0"/>
              <a:t>схемы управления </a:t>
            </a:r>
            <a:r>
              <a:rPr lang="ru-RU" dirty="0" smtClean="0"/>
              <a:t>(на 5 вольт)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       Вес </a:t>
            </a:r>
            <a:r>
              <a:rPr lang="ru-RU" dirty="0"/>
              <a:t>модели </a:t>
            </a:r>
            <a:r>
              <a:rPr lang="ru-RU" dirty="0" smtClean="0"/>
              <a:t>(не </a:t>
            </a:r>
            <a:r>
              <a:rPr lang="ru-RU" dirty="0"/>
              <a:t>более 15 </a:t>
            </a:r>
            <a:r>
              <a:rPr lang="ru-RU" dirty="0" smtClean="0"/>
              <a:t>килограмм)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       Описание скорости </a:t>
            </a:r>
            <a:r>
              <a:rPr lang="ru-RU" dirty="0"/>
              <a:t>движения </a:t>
            </a:r>
            <a:r>
              <a:rPr lang="ru-RU" dirty="0" smtClean="0"/>
              <a:t>(не </a:t>
            </a:r>
            <a:r>
              <a:rPr lang="ru-RU" dirty="0"/>
              <a:t>более </a:t>
            </a:r>
            <a:r>
              <a:rPr lang="ru-RU" dirty="0" smtClean="0"/>
              <a:t>1 метра </a:t>
            </a:r>
            <a:r>
              <a:rPr lang="ru-RU" dirty="0"/>
              <a:t>за </a:t>
            </a:r>
            <a:r>
              <a:rPr lang="ru-RU" dirty="0" smtClean="0"/>
              <a:t>5 секунд)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       Разработанный алгоритм </a:t>
            </a:r>
            <a:r>
              <a:rPr lang="ru-RU" dirty="0"/>
              <a:t>движения </a:t>
            </a:r>
            <a:r>
              <a:rPr lang="ru-RU" dirty="0" smtClean="0"/>
              <a:t>в ситуации </a:t>
            </a:r>
            <a:r>
              <a:rPr lang="ru-RU" dirty="0"/>
              <a:t>лобового </a:t>
            </a:r>
            <a:r>
              <a:rPr lang="ru-RU" dirty="0" smtClean="0"/>
              <a:t>столкновения</a:t>
            </a:r>
            <a:r>
              <a:rPr lang="en-US" dirty="0" smtClean="0"/>
              <a:t>;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       Рабочая схема модели.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3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7671495" y="1856580"/>
            <a:ext cx="148300" cy="3046374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645691" y="-117433"/>
            <a:ext cx="3361902" cy="6975433"/>
            <a:chOff x="7645691" y="-117433"/>
            <a:chExt cx="1534612" cy="69754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3" name="Рисунок 12" descr="C:\Users\Хозяин\Downloads\IMG202302061156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-1" r="8337" b="3897"/>
          <a:stretch/>
        </p:blipFill>
        <p:spPr bwMode="auto">
          <a:xfrm>
            <a:off x="636547" y="1902557"/>
            <a:ext cx="3542399" cy="2696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Хозяин\Downloads\IMG2023020611563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9636" r="17656" b="11135"/>
          <a:stretch/>
        </p:blipFill>
        <p:spPr bwMode="auto">
          <a:xfrm>
            <a:off x="4380538" y="1902557"/>
            <a:ext cx="3159826" cy="2696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0926" y="1599883"/>
            <a:ext cx="3762103" cy="295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" name="Рисунок 20" descr="C:\Users\Хозяин\Downloads\IMG202302061156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5" t="33833" r="15570" b="9422"/>
          <a:stretch/>
        </p:blipFill>
        <p:spPr bwMode="auto">
          <a:xfrm>
            <a:off x="7821931" y="1828973"/>
            <a:ext cx="4020091" cy="2970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2272" y="5000095"/>
            <a:ext cx="1042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Модель </a:t>
            </a:r>
            <a:r>
              <a:rPr lang="ru-RU" dirty="0"/>
              <a:t>“Луноход</a:t>
            </a:r>
            <a:r>
              <a:rPr lang="ru-RU" dirty="0" smtClean="0"/>
              <a:t>”, обладает следующими достоинствами:</a:t>
            </a:r>
            <a:endParaRPr lang="ru-RU" dirty="0"/>
          </a:p>
          <a:p>
            <a:r>
              <a:rPr lang="ru-RU" dirty="0"/>
              <a:t>           - Улучшение понимания внешнего вида устройства;</a:t>
            </a:r>
          </a:p>
          <a:p>
            <a:r>
              <a:rPr lang="ru-RU" dirty="0"/>
              <a:t>           - Помощь в привлечении внимания; </a:t>
            </a:r>
          </a:p>
          <a:p>
            <a:r>
              <a:rPr lang="ru-RU" dirty="0"/>
              <a:t>           - Снижение расходов на презентацию.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2503" y="692538"/>
            <a:ext cx="5316070" cy="890409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назначение модели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00" y="237428"/>
            <a:ext cx="1502720" cy="573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8088" y="811194"/>
            <a:ext cx="9376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модуля управления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 “Лунохода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44" y="1833573"/>
            <a:ext cx="7102838" cy="47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3432175"/>
            <a:ext cx="2185988" cy="3067843"/>
            <a:chOff x="0" y="3432175"/>
            <a:chExt cx="2185988" cy="3067843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7F4C41-A183-4F6A-9348-4DA00599379B}"/>
                </a:ext>
              </a:extLst>
            </p:cNvPr>
            <p:cNvSpPr/>
            <p:nvPr/>
          </p:nvSpPr>
          <p:spPr>
            <a:xfrm>
              <a:off x="0" y="3432175"/>
              <a:ext cx="2185988" cy="2595563"/>
            </a:xfrm>
            <a:prstGeom prst="rect">
              <a:avLst/>
            </a:pr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15E065F-B383-4EE2-8E40-503AE416AC55}"/>
                </a:ext>
              </a:extLst>
            </p:cNvPr>
            <p:cNvSpPr/>
            <p:nvPr/>
          </p:nvSpPr>
          <p:spPr>
            <a:xfrm>
              <a:off x="358356" y="3904455"/>
              <a:ext cx="100012" cy="2595563"/>
            </a:xfrm>
            <a:prstGeom prst="rect">
              <a:avLst/>
            </a:prstGeom>
            <a:solidFill>
              <a:srgbClr val="6600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205508" y="3432175"/>
            <a:ext cx="2986492" cy="3067844"/>
            <a:chOff x="9205508" y="3432175"/>
            <a:chExt cx="2986492" cy="306784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10036175" y="3432175"/>
              <a:ext cx="819150" cy="2595563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16E496-822D-49C8-B5E2-ACC44B043F2A}"/>
                </a:ext>
              </a:extLst>
            </p:cNvPr>
            <p:cNvSpPr/>
            <p:nvPr/>
          </p:nvSpPr>
          <p:spPr>
            <a:xfrm>
              <a:off x="11012488" y="3432175"/>
              <a:ext cx="1179512" cy="2595563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BAB5B58-D96C-46D6-80D2-344F99BBC81D}"/>
                </a:ext>
              </a:extLst>
            </p:cNvPr>
            <p:cNvSpPr/>
            <p:nvPr/>
          </p:nvSpPr>
          <p:spPr>
            <a:xfrm>
              <a:off x="11428786" y="3904456"/>
              <a:ext cx="100013" cy="2595563"/>
            </a:xfrm>
            <a:prstGeom prst="rect">
              <a:avLst/>
            </a:prstGeom>
            <a:solidFill>
              <a:srgbClr val="6600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9205508" y="5130497"/>
              <a:ext cx="1370370" cy="1369521"/>
            </a:xfrm>
            <a:prstGeom prst="rect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036175" y="1"/>
            <a:ext cx="2155825" cy="1215108"/>
            <a:chOff x="10036175" y="1"/>
            <a:chExt cx="2155825" cy="121510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C16E496-822D-49C8-B5E2-ACC44B043F2A}"/>
                </a:ext>
              </a:extLst>
            </p:cNvPr>
            <p:cNvSpPr/>
            <p:nvPr/>
          </p:nvSpPr>
          <p:spPr>
            <a:xfrm>
              <a:off x="11012488" y="1"/>
              <a:ext cx="1179512" cy="1215108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1E69583-403F-497E-AB2A-6F37CC15ABB0}"/>
                </a:ext>
              </a:extLst>
            </p:cNvPr>
            <p:cNvSpPr/>
            <p:nvPr/>
          </p:nvSpPr>
          <p:spPr>
            <a:xfrm>
              <a:off x="10036175" y="1"/>
              <a:ext cx="819150" cy="1215108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362" y="149090"/>
              <a:ext cx="777104" cy="96166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2294" y="880607"/>
            <a:ext cx="8242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и замена  элементной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базы </a:t>
            </a: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80202" y="1573596"/>
            <a:ext cx="9705832" cy="5090636"/>
            <a:chOff x="1059753" y="937102"/>
            <a:chExt cx="9705832" cy="5090636"/>
          </a:xfrm>
        </p:grpSpPr>
        <p:pic>
          <p:nvPicPr>
            <p:cNvPr id="16" name="Рисунок 15" descr="C:\temp2\2\2N7000\2n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6" r="11402"/>
            <a:stretch/>
          </p:blipFill>
          <p:spPr bwMode="auto">
            <a:xfrm>
              <a:off x="8630650" y="937102"/>
              <a:ext cx="1953490" cy="2552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 descr="C:\temp2\2\динамик\IMG20230605160509 (1)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 t="42239" r="27929" b="13117"/>
            <a:stretch/>
          </p:blipFill>
          <p:spPr bwMode="auto">
            <a:xfrm>
              <a:off x="5459372" y="1033728"/>
              <a:ext cx="2805671" cy="25227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Рисунок 28" descr="D:\провода\82577657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" t="25486" b="19319"/>
            <a:stretch/>
          </p:blipFill>
          <p:spPr bwMode="auto">
            <a:xfrm rot="5400000">
              <a:off x="3144481" y="1388691"/>
              <a:ext cx="2614818" cy="1720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 descr="C:\temp2\2\Плата макетная беспаечная\DOC014732060.jp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57081" y="3231406"/>
              <a:ext cx="1796046" cy="326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Рисунок 31" descr="C:\temp2\2\Моторы\схема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6" b="4660"/>
            <a:stretch/>
          </p:blipFill>
          <p:spPr bwMode="auto">
            <a:xfrm>
              <a:off x="5405742" y="4060967"/>
              <a:ext cx="2239499" cy="1796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C:\temp2\2\карта памяти sd\orig.jpg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068" y="1353977"/>
              <a:ext cx="2345068" cy="1916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Рисунок 34" descr="C:\temp2\2\диод 1N5817\DOC000216352.jp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2"/>
            <a:stretch/>
          </p:blipFill>
          <p:spPr bwMode="auto">
            <a:xfrm>
              <a:off x="8555015" y="4048594"/>
              <a:ext cx="1086628" cy="179604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059753" y="937102"/>
              <a:ext cx="9705832" cy="509063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96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" y="153466"/>
            <a:ext cx="2050659" cy="6143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E62935-5D3B-4D0F-A8F7-3DCBF826C29C}"/>
              </a:ext>
            </a:extLst>
          </p:cNvPr>
          <p:cNvSpPr/>
          <p:nvPr/>
        </p:nvSpPr>
        <p:spPr>
          <a:xfrm>
            <a:off x="10030840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98AD84-3DD3-4871-989C-5C7A1201B457}"/>
              </a:ext>
            </a:extLst>
          </p:cNvPr>
          <p:cNvSpPr/>
          <p:nvPr/>
        </p:nvSpPr>
        <p:spPr>
          <a:xfrm>
            <a:off x="11007153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B2210-7C35-4B38-BA9E-ED8E26E7AB46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7A19D9-9509-4803-A365-5C3D54CCE529}"/>
              </a:ext>
            </a:extLst>
          </p:cNvPr>
          <p:cNvSpPr/>
          <p:nvPr/>
        </p:nvSpPr>
        <p:spPr>
          <a:xfrm>
            <a:off x="11180190" y="2971800"/>
            <a:ext cx="1006475" cy="259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AE6365-9B07-432F-B576-4F165A550F2B}"/>
              </a:ext>
            </a:extLst>
          </p:cNvPr>
          <p:cNvSpPr/>
          <p:nvPr/>
        </p:nvSpPr>
        <p:spPr>
          <a:xfrm>
            <a:off x="220663" y="2971800"/>
            <a:ext cx="100012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784C04E-9582-4BF1-882B-2AD8D15EDC93}"/>
              </a:ext>
            </a:extLst>
          </p:cNvPr>
          <p:cNvSpPr/>
          <p:nvPr/>
        </p:nvSpPr>
        <p:spPr>
          <a:xfrm>
            <a:off x="9833990" y="2971800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706100" y="3432176"/>
            <a:ext cx="288354" cy="259556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642382" y="1364800"/>
            <a:ext cx="704144" cy="70370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833990" y="1251319"/>
            <a:ext cx="1337447" cy="13366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81200" y="153466"/>
            <a:ext cx="84860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алгоритма управления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макета</a:t>
            </a:r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Луноход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2284728" y="501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2284728" y="56530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96" name="Группа 2095"/>
          <p:cNvGrpSpPr/>
          <p:nvPr/>
        </p:nvGrpSpPr>
        <p:grpSpPr>
          <a:xfrm>
            <a:off x="1150489" y="1251319"/>
            <a:ext cx="4292173" cy="5463833"/>
            <a:chOff x="1057142" y="539281"/>
            <a:chExt cx="4275138" cy="6035675"/>
          </a:xfrm>
        </p:grpSpPr>
        <p:pic>
          <p:nvPicPr>
            <p:cNvPr id="2148" name="Рисунок 65" descr="Чертеж ,БЛОК СХЕМА1 (2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42" y="539281"/>
              <a:ext cx="4275138" cy="6035675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2094" name="Группа 2093"/>
            <p:cNvGrpSpPr/>
            <p:nvPr/>
          </p:nvGrpSpPr>
          <p:grpSpPr>
            <a:xfrm>
              <a:off x="1510003" y="1810234"/>
              <a:ext cx="3231098" cy="4546746"/>
              <a:chOff x="1510003" y="1810234"/>
              <a:chExt cx="3231098" cy="4546746"/>
            </a:xfrm>
          </p:grpSpPr>
          <p:sp>
            <p:nvSpPr>
              <p:cNvPr id="152" name="Прямоугольник 151"/>
              <p:cNvSpPr/>
              <p:nvPr/>
            </p:nvSpPr>
            <p:spPr>
              <a:xfrm>
                <a:off x="1510003" y="1852144"/>
                <a:ext cx="855345" cy="545465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>
                <a:off x="2962883" y="1810234"/>
                <a:ext cx="6985" cy="9886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flipV="1">
                <a:off x="2272003" y="2802739"/>
                <a:ext cx="690880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2969868" y="4256187"/>
                <a:ext cx="0" cy="1885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1937675" y="6347096"/>
                <a:ext cx="2785646" cy="98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H="1">
                <a:off x="4723321" y="1847486"/>
                <a:ext cx="17780" cy="44996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1939898" y="5190339"/>
                <a:ext cx="1905" cy="4781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>
                <a:off x="3294988" y="4783939"/>
                <a:ext cx="74803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4041748" y="4787114"/>
                <a:ext cx="635" cy="1206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2970503" y="5058259"/>
                <a:ext cx="0" cy="6229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>
                <a:off x="4041113" y="5542764"/>
                <a:ext cx="0" cy="1250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>
                <a:off x="2968598" y="6102834"/>
                <a:ext cx="0" cy="1746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>
                <a:off x="4041748" y="6102834"/>
                <a:ext cx="0" cy="1504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77" name="Rectangle 114"/>
          <p:cNvSpPr>
            <a:spLocks noChangeArrowheads="1"/>
          </p:cNvSpPr>
          <p:nvPr/>
        </p:nvSpPr>
        <p:spPr bwMode="auto">
          <a:xfrm>
            <a:off x="-150920" y="-2231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8" name="Rectangle 115"/>
          <p:cNvSpPr>
            <a:spLocks noChangeArrowheads="1"/>
          </p:cNvSpPr>
          <p:nvPr/>
        </p:nvSpPr>
        <p:spPr bwMode="auto">
          <a:xfrm>
            <a:off x="-150920" y="-1774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0" name="Rectangle 116"/>
          <p:cNvSpPr>
            <a:spLocks noChangeArrowheads="1"/>
          </p:cNvSpPr>
          <p:nvPr/>
        </p:nvSpPr>
        <p:spPr bwMode="auto">
          <a:xfrm>
            <a:off x="-150920" y="47181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00" name="Группа 2099"/>
          <p:cNvGrpSpPr/>
          <p:nvPr/>
        </p:nvGrpSpPr>
        <p:grpSpPr>
          <a:xfrm>
            <a:off x="5803751" y="2738786"/>
            <a:ext cx="3792928" cy="3681037"/>
            <a:chOff x="5975297" y="1412136"/>
            <a:chExt cx="3792928" cy="3681037"/>
          </a:xfrm>
        </p:grpSpPr>
        <p:grpSp>
          <p:nvGrpSpPr>
            <p:cNvPr id="2097" name="Группа 2096"/>
            <p:cNvGrpSpPr/>
            <p:nvPr/>
          </p:nvGrpSpPr>
          <p:grpSpPr>
            <a:xfrm>
              <a:off x="5975297" y="1419512"/>
              <a:ext cx="3792928" cy="3673661"/>
              <a:chOff x="5865973" y="1044451"/>
              <a:chExt cx="3792928" cy="3673661"/>
            </a:xfrm>
          </p:grpSpPr>
          <p:pic>
            <p:nvPicPr>
              <p:cNvPr id="68" name="Рисунок 242" descr="БЛОК СХЕМА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01" t="5367" r="5135" b="41325"/>
              <a:stretch>
                <a:fillRect/>
              </a:stretch>
            </p:blipFill>
            <p:spPr bwMode="auto">
              <a:xfrm>
                <a:off x="5865973" y="1044451"/>
                <a:ext cx="3792928" cy="3673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Рисунок 68" descr="C:\Users\user\AppData\Local\Microsoft\Windows\INetCache\Content.Word\БЛОК-СХЕМА.BMP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8007" y="1641923"/>
                <a:ext cx="1799592" cy="19151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9" name="Прямоугольник 2098"/>
            <p:cNvSpPr/>
            <p:nvPr/>
          </p:nvSpPr>
          <p:spPr>
            <a:xfrm>
              <a:off x="5975298" y="1412136"/>
              <a:ext cx="3761856" cy="353457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263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0437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1892866"/>
            <a:ext cx="1370370" cy="3150896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4989" y="813992"/>
            <a:ext cx="7480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Окно программы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звуковым сопровождением макета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Луноход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296" t="8423" r="33287" b="27573"/>
          <a:stretch/>
        </p:blipFill>
        <p:spPr>
          <a:xfrm>
            <a:off x="1673051" y="1892866"/>
            <a:ext cx="7095847" cy="41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015" y="3689516"/>
            <a:ext cx="1370863" cy="1370015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727642" y="717991"/>
            <a:ext cx="9012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Окно программы управления движениями макета модели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Луноход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21403" y="1760141"/>
            <a:ext cx="9227884" cy="4523756"/>
            <a:chOff x="874666" y="1852505"/>
            <a:chExt cx="9227884" cy="452375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/>
            <a:srcRect l="10711" t="6142" r="17263" b="43906"/>
            <a:stretch/>
          </p:blipFill>
          <p:spPr>
            <a:xfrm>
              <a:off x="874666" y="1852505"/>
              <a:ext cx="9227884" cy="452375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30950" y="1885756"/>
              <a:ext cx="2837049" cy="26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изменено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Самойловым А.Ю группа МП-98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8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69583-403F-497E-AB2A-6F37CC15ABB0}"/>
              </a:ext>
            </a:extLst>
          </p:cNvPr>
          <p:cNvSpPr/>
          <p:nvPr/>
        </p:nvSpPr>
        <p:spPr>
          <a:xfrm>
            <a:off x="9205015" y="3689516"/>
            <a:ext cx="1370863" cy="1370015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703388" y="8312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работы макета</a:t>
            </a:r>
          </a:p>
        </p:txBody>
      </p:sp>
      <p:pic>
        <p:nvPicPr>
          <p:cNvPr id="21" name="Рисунок 20" descr="C:\Users\user\Downloads\IMG2023061615463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2060" r="9499" b="7232"/>
          <a:stretch/>
        </p:blipFill>
        <p:spPr bwMode="auto">
          <a:xfrm rot="16200000">
            <a:off x="3267216" y="870839"/>
            <a:ext cx="4750809" cy="6139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8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716</Words>
  <Application>Microsoft Office PowerPoint</Application>
  <PresentationFormat>Широкоэкранный</PresentationFormat>
  <Paragraphs>100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Техническое задание</vt:lpstr>
      <vt:lpstr>Краткое назначение модели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DNS</cp:lastModifiedBy>
  <cp:revision>215</cp:revision>
  <dcterms:created xsi:type="dcterms:W3CDTF">2019-02-20T18:18:01Z</dcterms:created>
  <dcterms:modified xsi:type="dcterms:W3CDTF">2023-06-17T16:25:16Z</dcterms:modified>
</cp:coreProperties>
</file>