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076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319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636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773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89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829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971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37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01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8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66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9083B-F6B7-4567-9D86-BFF20B0D9BEB}" type="datetimeFigureOut">
              <a:rPr lang="ru-RU" smtClean="0"/>
              <a:t>19.04.2025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EE6D8-B46F-42F4-93C8-E532D1FEFF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862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90.189.213.191:4422/temp/ludi_2024/pot_zak_now_zori_agro22/" TargetMode="External"/><Relationship Id="rId13" Type="http://schemas.openxmlformats.org/officeDocument/2006/relationships/image" Target="../media/image3.gif"/><Relationship Id="rId3" Type="http://schemas.openxmlformats.org/officeDocument/2006/relationships/hyperlink" Target="https://www.opera.com/ru/gx?edition=std-2&amp;utm_medium=pa&amp;utm_campaign=PWN_RU_HVR_9853_WEB_31_3&amp;utm_id=04613562deed42a2b16aaa24ebb1a472&amp;utm_source=PWNgames" TargetMode="External"/><Relationship Id="rId7" Type="http://schemas.openxmlformats.org/officeDocument/2006/relationships/hyperlink" Target="https://programhub.ru/app/edge?utm_source=direct&amp;utm_medium=cpc&amp;utm_campaign=edge&amp;utm_content=%7bcreative%7d&amp;utm_term=---autotargeting&amp;yclid=10233045774352515071" TargetMode="External"/><Relationship Id="rId12" Type="http://schemas.openxmlformats.org/officeDocument/2006/relationships/hyperlink" Target="http://90.189.213.191:4422/doc_sh/barabinsk2023_nso_elevator_v1/foto_video_obcled2_barabinsk_2024-05-03/" TargetMode="External"/><Relationship Id="rId2" Type="http://schemas.openxmlformats.org/officeDocument/2006/relationships/hyperlink" Target="http://90.189.213.191:4422/temp/plan_365k/&#1055;_&#1048;_&#1064;_&#1055;&#1077;&#1088;&#1077;&#1076;&#1086;&#1074;&#1072;&#1103;_&#1080;&#1085;&#1078;_&#1096;&#1082;&#1086;&#1083;&#1072;_2025_&#1048;&#1085;&#1085;&#1086;&#1087;&#1086;&#1083;&#1080;&#1089;&#1077;/&#1087;&#1088;&#1086;&#1077;&#1082;&#1090;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maxthon.com/" TargetMode="External"/><Relationship Id="rId11" Type="http://schemas.openxmlformats.org/officeDocument/2006/relationships/image" Target="../media/image2.png"/><Relationship Id="rId5" Type="http://schemas.openxmlformats.org/officeDocument/2006/relationships/hyperlink" Target="https://chrome.vicsoftware.net/?yclid=6405680575599345663" TargetMode="External"/><Relationship Id="rId15" Type="http://schemas.openxmlformats.org/officeDocument/2006/relationships/image" Target="../media/image4.gif"/><Relationship Id="rId10" Type="http://schemas.openxmlformats.org/officeDocument/2006/relationships/hyperlink" Target="http://90.189.213.191:4422/temp/ludi_2024/shipunovo_v1/" TargetMode="External"/><Relationship Id="rId4" Type="http://schemas.openxmlformats.org/officeDocument/2006/relationships/hyperlink" Target="https://browser.yandex.ru/" TargetMode="External"/><Relationship Id="rId9" Type="http://schemas.openxmlformats.org/officeDocument/2006/relationships/image" Target="../media/image1.png"/><Relationship Id="rId14" Type="http://schemas.openxmlformats.org/officeDocument/2006/relationships/hyperlink" Target="http://90.189.213.191:4422/temp/ludi_2024/kamen_na_obi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hyperlink" Target="http://90.189.213.191:4422/temp/ludi_2021/toguchin_sushkas_20210514/" TargetMode="External"/><Relationship Id="rId7" Type="http://schemas.openxmlformats.org/officeDocument/2006/relationships/hyperlink" Target="https://sun9-42.userapi.com/impg/7fpqeyNMl3RY0Lb3UtWgaK5A5VDPhXm03nEU6Q/eJsisuEIquw.jpg?size=1089x740&amp;quality=96&amp;sign=a67132129b6a30bb6072360d6877bbd3&amp;c_uniq_tag=IK45f899gJveJN7a1R7vC5bNiVuDLtAm3EEn2iH6RV4&amp;type=album" TargetMode="External"/><Relationship Id="rId12" Type="http://schemas.openxmlformats.org/officeDocument/2006/relationships/image" Target="../media/image4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9.jpg"/><Relationship Id="rId11" Type="http://schemas.openxmlformats.org/officeDocument/2006/relationships/hyperlink" Target="https://ucrazy.org/pictures/1234629045-karikaturyprokomputery.html" TargetMode="External"/><Relationship Id="rId5" Type="http://schemas.openxmlformats.org/officeDocument/2006/relationships/image" Target="../media/image38.jpg"/><Relationship Id="rId10" Type="http://schemas.openxmlformats.org/officeDocument/2006/relationships/image" Target="../media/image41.jpeg"/><Relationship Id="rId4" Type="http://schemas.openxmlformats.org/officeDocument/2006/relationships/image" Target="../media/image37.png"/><Relationship Id="rId9" Type="http://schemas.openxmlformats.org/officeDocument/2006/relationships/hyperlink" Target="https://yandex.ru/images/search?from=tabbar&amp;img_url=https://www.livekuban.ru/sites/default/files/inline-images/53a52a0c930dae30adf05cb887f3e811.jpg&amp;lr=65&amp;pos=10&amp;rpt=simage&amp;text=&#1055;&#1086;&#1083;&#1100;&#1079;&#1086;&#1074;&#1072;&#1090;&#1077;&#1083;&#1100;%20&#1073;&#1086;&#1080;&#1090;&#1089;&#1103;%20&#1082;&#1086;&#1084;&#1087;&#1100;&#1102;&#1090;&#1077;&#1088;&#1085;&#1099;&#1093;%20&#1087;&#1088;&#1086;&#1075;&#1088;&#1072;&#1084;&#1084;%20&#1050;&#1040;&#1056;&#1048;&#1050;&#1040;&#1058;&#1059;&#1056;&#1067;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hyperlink" Target="http://90.189.213.191:4422/temp/ludi_2022/nkpsis_diplom43grupa_ok_2022_02_28/" TargetMode="External"/><Relationship Id="rId12" Type="http://schemas.openxmlformats.org/officeDocument/2006/relationships/image" Target="../media/image47.png"/><Relationship Id="rId2" Type="http://schemas.openxmlformats.org/officeDocument/2006/relationships/hyperlink" Target="http://90.189.213.191:4422/temp/ludi_2023/konferencial_20230429/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90.189.213.191:4422/temp/ludi_2022/ukladka_200220519/" TargetMode="External"/><Relationship Id="rId11" Type="http://schemas.openxmlformats.org/officeDocument/2006/relationships/hyperlink" Target="http://90.189.213.191:4422/temp/ludi_2021/na_obi_bugrinka_21_08_26/" TargetMode="External"/><Relationship Id="rId5" Type="http://schemas.openxmlformats.org/officeDocument/2006/relationships/image" Target="../media/image44.png"/><Relationship Id="rId10" Type="http://schemas.openxmlformats.org/officeDocument/2006/relationships/image" Target="../media/image46.png"/><Relationship Id="rId4" Type="http://schemas.openxmlformats.org/officeDocument/2006/relationships/hyperlink" Target="http://90.189.213.191:4422/temp/ludi_2023/bursol_lv_elena_20230711/" TargetMode="External"/><Relationship Id="rId9" Type="http://schemas.openxmlformats.org/officeDocument/2006/relationships/hyperlink" Target="http://90.189.213.191:4422/temp/ludi_2019/shkola42_aviasmodel_19_10_27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chipdip.ru/product/ds18b20-umw?utm_source=direct&amp;utm_medium=cpc&amp;utm_campaign=Y_dinamicheskaya&amp;utm_content=text1_ya&amp;utm_term=---autotargeting&amp;position_type=premium&amp;yclid=11680940383192743935" TargetMode="External"/><Relationship Id="rId7" Type="http://schemas.openxmlformats.org/officeDocument/2006/relationships/hyperlink" Target="http://90.189.213.191:4422/doc_sh/nsb_berdsk_2022_elivator/" TargetMode="External"/><Relationship Id="rId2" Type="http://schemas.openxmlformats.org/officeDocument/2006/relationships/hyperlink" Target="http://90.189.213.191:4422/temp/ludi_2023/zatyanuli_kabelek_20230422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5.jpeg"/><Relationship Id="rId10" Type="http://schemas.openxmlformats.org/officeDocument/2006/relationships/image" Target="../media/image8.png"/><Relationship Id="rId4" Type="http://schemas.openxmlformats.org/officeDocument/2006/relationships/hyperlink" Target="https://www.cta.ru/articles/soel/2023/2023-6/169584/" TargetMode="External"/><Relationship Id="rId9" Type="http://schemas.openxmlformats.org/officeDocument/2006/relationships/hyperlink" Target="http://90.189.213.191:4422/doc_sh/nsb_berdsk_2022_elivator/soel_2023_6_28_troynik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90.189.213.191:4422/temp/uart_1wire_v2r/test/%d0%bf%d0%be%d1%80%d1%8f%d0%b4%d0%b4%d0%be%d0%ba_%d0%bf%d0%be%d0%b7%d0%b8%d1%86%d0%b8%d0%be%d0%bd%d0%b8%d1%80%d0%be%d0%b2%d0%b0%d0%bd%d0%b8%d1%8f_%d0%b4%d0%b0%d1%82%d1%87%d0%b8%d0%ba%d0%be%d0%b2_%d1%81_%d0%be%d0%bf%d1%86%d0%b8%d1%8f%d0%bc%d0%b8_%d0%b7%d0%b0%d0%bf%d1%83%d1%81%d0%ba%d0%b0.mp4" TargetMode="External"/><Relationship Id="rId7" Type="http://schemas.openxmlformats.org/officeDocument/2006/relationships/image" Target="../media/image12.gif"/><Relationship Id="rId2" Type="http://schemas.openxmlformats.org/officeDocument/2006/relationships/hyperlink" Target="http://90.189.213.191:4422/doc_sh/barabinsk2023_nso_elevator_v1/test/silos_v3_barabinsk.zip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90.189.213.191:4422/temp/ludi_2024/perevod_na_troinik_bagan_20240417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hyperlink" Target="http://90.189.213.191:4422/temp/ludi_2023/kolechko_kolechko_20230427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://90.189.213.191:4422/temp/ludi_2021/toguchin_2021-01-10_spec_rep_zamer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blog.skillfactory.ru/programmy-dlya-raboti-i-sozdaniya-baz-dannyh/" TargetMode="External"/><Relationship Id="rId7" Type="http://schemas.openxmlformats.org/officeDocument/2006/relationships/image" Target="../media/image26.png"/><Relationship Id="rId2" Type="http://schemas.openxmlformats.org/officeDocument/2006/relationships/hyperlink" Target="http://90.189.213.191:4422/temp/ludi_2021/ustanovka_shtang_-20_20210123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tk.ulstu.ru/lib/books/html.pdf" TargetMode="External"/><Relationship Id="rId7" Type="http://schemas.openxmlformats.org/officeDocument/2006/relationships/hyperlink" Target="https://informatikagmk.ucoz.ru/14LD/konspekt_lekcii-osnovy_jazyka_html.pdf" TargetMode="External"/><Relationship Id="rId2" Type="http://schemas.openxmlformats.org/officeDocument/2006/relationships/hyperlink" Target="http://90.189.213.191:4422/temp/ludi_2021/toguchin14sil338_20210214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hyperlink" Target="https://elar.urfu.ru/bitstream/10995/60955/1/978-5-7996-2410-1_2018.pdf" TargetMode="Externa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hyperlink" Target="http://90.189.164.185:4422/silos_v3/otchet-togo-okno-grafik-k1.html" TargetMode="External"/><Relationship Id="rId2" Type="http://schemas.openxmlformats.org/officeDocument/2006/relationships/hyperlink" Target="http://87.103.250.73:4423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5" Type="http://schemas.openxmlformats.org/officeDocument/2006/relationships/hyperlink" Target="http://90.189.164.185:4422/" TargetMode="External"/><Relationship Id="rId4" Type="http://schemas.openxmlformats.org/officeDocument/2006/relationships/hyperlink" Target="http://90.189.213.191:4422/temp/ludi_2021/toguchin14sil326_116b_2021041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90.189.213.191:4422/klassika_literatura/sergunov.zip" TargetMode="External"/><Relationship Id="rId2" Type="http://schemas.openxmlformats.org/officeDocument/2006/relationships/hyperlink" Target="http://90.189.213.191:4422/temp/ludi_2021/ustanovka_shtang_tolmachi_20210531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hyperlink" Target="http://90.189.164.185:4422/silos_v3/otchet-togo-okno-grafik-k1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281" y="466904"/>
            <a:ext cx="4103719" cy="17941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hlinkClick r:id="rId2" tooltip="По адресу открывается проект на сайте автора "/>
              </a:rPr>
              <a:t>Анализ системы мониторинга силосов элеваторов с </a:t>
            </a:r>
            <a:r>
              <a:rPr lang="ru-RU" dirty="0" smtClean="0">
                <a:hlinkClick r:id="rId2" tooltip="По адресу открывается проект на сайте автора "/>
              </a:rPr>
              <a:t/>
            </a:r>
            <a:br>
              <a:rPr lang="ru-RU" dirty="0" smtClean="0">
                <a:hlinkClick r:id="rId2" tooltip="По адресу открывается проект на сайте автора "/>
              </a:rPr>
            </a:br>
            <a:r>
              <a:rPr lang="ru-RU" dirty="0" err="1" smtClean="0">
                <a:hlinkClick r:id="rId2" tooltip="По адресу открывается проект на сайте автора "/>
              </a:rPr>
              <a:t>web</a:t>
            </a:r>
            <a:r>
              <a:rPr lang="ru-RU" dirty="0" smtClean="0">
                <a:hlinkClick r:id="rId2" tooltip="По адресу открывается проект на сайте автора "/>
              </a:rPr>
              <a:t>-интерфейсом</a:t>
            </a:r>
            <a:r>
              <a:rPr lang="ru-RU" dirty="0">
                <a:hlinkClick r:id="rId2" tooltip="По адресу открывается проект на сайте автора "/>
              </a:rPr>
              <a:t>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96775" y="2340033"/>
            <a:ext cx="4675250" cy="3811588"/>
          </a:xfrm>
        </p:spPr>
        <p:txBody>
          <a:bodyPr>
            <a:normAutofit/>
          </a:bodyPr>
          <a:lstStyle/>
          <a:p>
            <a:r>
              <a:rPr lang="ru-RU" dirty="0" smtClean="0"/>
              <a:t>    В данной работе приведен</a:t>
            </a:r>
            <a:r>
              <a:rPr lang="en-US" dirty="0" smtClean="0"/>
              <a:t> </a:t>
            </a:r>
            <a:r>
              <a:rPr lang="ru-RU" dirty="0" smtClean="0"/>
              <a:t>анализ  реализации системы термометрии элеваторов. Основное преимущество – использование локальной и </a:t>
            </a:r>
            <a:r>
              <a:rPr lang="ru-RU" dirty="0"/>
              <a:t>глобальной (интернет) </a:t>
            </a:r>
            <a:r>
              <a:rPr lang="ru-RU" dirty="0" smtClean="0"/>
              <a:t>сетей </a:t>
            </a:r>
            <a:r>
              <a:rPr lang="ru-RU" dirty="0"/>
              <a:t>с </a:t>
            </a:r>
            <a:r>
              <a:rPr lang="ru-RU" dirty="0" smtClean="0"/>
              <a:t>возможностью  получения данных через общедоступные браузеры (</a:t>
            </a:r>
            <a:r>
              <a:rPr lang="ru-RU" dirty="0" smtClean="0">
                <a:hlinkClick r:id="rId3" tooltip="Скачать браузер"/>
              </a:rPr>
              <a:t>Опера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ru-RU" dirty="0" smtClean="0">
                <a:hlinkClick r:id="rId4"/>
              </a:rPr>
              <a:t>Яндекс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 err="1" smtClean="0">
                <a:hlinkClick r:id="rId5"/>
              </a:rPr>
              <a:t>Chrom</a:t>
            </a:r>
            <a:r>
              <a:rPr lang="ru-RU" dirty="0" smtClean="0"/>
              <a:t>,</a:t>
            </a:r>
            <a:r>
              <a:rPr lang="en-US" dirty="0" smtClean="0"/>
              <a:t> </a:t>
            </a:r>
            <a:r>
              <a:rPr lang="en-US" dirty="0" err="1" smtClean="0">
                <a:hlinkClick r:id="rId6" tooltip="Скачать"/>
              </a:rPr>
              <a:t>Maxiton</a:t>
            </a:r>
            <a:r>
              <a:rPr lang="en-US" dirty="0" smtClean="0"/>
              <a:t>, </a:t>
            </a:r>
            <a:r>
              <a:rPr lang="en-US" dirty="0" smtClean="0">
                <a:hlinkClick r:id="rId7"/>
              </a:rPr>
              <a:t>Edge</a:t>
            </a:r>
            <a:r>
              <a:rPr lang="en-US" dirty="0" smtClean="0"/>
              <a:t> </a:t>
            </a:r>
            <a:r>
              <a:rPr lang="ru-RU" dirty="0" smtClean="0"/>
              <a:t>и т.п.) с независимой аппаратно-программной платформой, имеющей разные операционные системы</a:t>
            </a:r>
            <a:r>
              <a:rPr lang="en-US" dirty="0" smtClean="0"/>
              <a:t>:</a:t>
            </a:r>
            <a:r>
              <a:rPr lang="ru-RU" dirty="0" smtClean="0"/>
              <a:t> </a:t>
            </a:r>
            <a:r>
              <a:rPr lang="en-US" dirty="0" smtClean="0"/>
              <a:t>Windows,</a:t>
            </a:r>
            <a:r>
              <a:rPr lang="ru-RU" dirty="0" smtClean="0"/>
              <a:t> </a:t>
            </a:r>
            <a:r>
              <a:rPr lang="en-US" dirty="0" smtClean="0"/>
              <a:t>Unix,</a:t>
            </a:r>
            <a:r>
              <a:rPr lang="ru-RU" dirty="0" smtClean="0"/>
              <a:t> </a:t>
            </a:r>
            <a:r>
              <a:rPr lang="en-US" dirty="0" smtClean="0"/>
              <a:t>Android </a:t>
            </a:r>
            <a:r>
              <a:rPr lang="ru-RU" dirty="0" smtClean="0"/>
              <a:t> и т. д.</a:t>
            </a:r>
            <a:endParaRPr lang="ru-RU" dirty="0"/>
          </a:p>
        </p:txBody>
      </p:sp>
      <p:pic>
        <p:nvPicPr>
          <p:cNvPr id="4" name="Рисунок 3">
            <a:hlinkClick r:id="rId8" tooltip="По адресу открывается фото-видео отчет предосмотра элеватора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8506" y="4468793"/>
            <a:ext cx="2534102" cy="1955757"/>
          </a:xfrm>
          <a:prstGeom prst="rect">
            <a:avLst/>
          </a:prstGeom>
        </p:spPr>
      </p:pic>
      <p:pic>
        <p:nvPicPr>
          <p:cNvPr id="6" name="Рисунок 5">
            <a:hlinkClick r:id="rId10" tooltip="По адресу открывается фото-видео музыкальный отчет предосмотра элеватора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8377" y="3657599"/>
            <a:ext cx="7252146" cy="2766951"/>
          </a:xfrm>
          <a:prstGeom prst="rect">
            <a:avLst/>
          </a:prstGeom>
        </p:spPr>
      </p:pic>
      <p:pic>
        <p:nvPicPr>
          <p:cNvPr id="10" name="Рисунок 9">
            <a:hlinkClick r:id="rId12" tooltip="По адресу открывается фото-видео музыкальный отчет предосмотра элеватора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377" y="733454"/>
            <a:ext cx="3573954" cy="2924145"/>
          </a:xfrm>
          <a:prstGeom prst="rect">
            <a:avLst/>
          </a:prstGeom>
        </p:spPr>
      </p:pic>
      <p:pic>
        <p:nvPicPr>
          <p:cNvPr id="12" name="Рисунок 11">
            <a:hlinkClick r:id="rId14" tooltip="По адресу открывается фото-видео музыкальный отчет предосмотра элеватора"/>
          </p:cNvPr>
          <p:cNvPicPr>
            <a:picLocks noGrp="1" noChangeAspect="1"/>
          </p:cNvPicPr>
          <p:nvPr>
            <p:ph type="pic"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" b="1746"/>
          <a:stretch>
            <a:fillRect/>
          </a:stretch>
        </p:blipFill>
        <p:spPr>
          <a:xfrm>
            <a:off x="8307241" y="733454"/>
            <a:ext cx="3703282" cy="2924145"/>
          </a:xfrm>
        </p:spPr>
      </p:pic>
    </p:spTree>
    <p:extLst>
      <p:ext uri="{BB962C8B-B14F-4D97-AF65-F5344CB8AC3E}">
        <p14:creationId xmlns:p14="http://schemas.microsoft.com/office/powerpoint/2010/main" val="178843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81" y="-25976"/>
            <a:ext cx="2870510" cy="228295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065" y="108064"/>
            <a:ext cx="5969020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hlinkClick r:id="rId3" tooltip="По адресу открывается фото-видео отчет предосмотра элеватора"/>
              </a:rPr>
              <a:t> </a:t>
            </a:r>
            <a:r>
              <a:rPr lang="ru-RU" dirty="0" err="1">
                <a:hlinkClick r:id="rId3" tooltip="По адресу открывается фото-видео отчет предосмотра элеватора"/>
              </a:rPr>
              <a:t>П</a:t>
            </a:r>
            <a:r>
              <a:rPr lang="ru-RU" dirty="0" err="1" smtClean="0">
                <a:hlinkClick r:id="rId3" tooltip="По адресу открывается фото-видео отчет предосмотра элеватора"/>
              </a:rPr>
              <a:t>реимущства</a:t>
            </a:r>
            <a:r>
              <a:rPr lang="ru-RU" dirty="0" smtClean="0">
                <a:hlinkClick r:id="rId3" tooltip="По адресу открывается фото-видео отчет предосмотра элеватора"/>
              </a:rPr>
              <a:t> системы </a:t>
            </a:r>
            <a:r>
              <a:rPr lang="ru-RU" dirty="0">
                <a:hlinkClick r:id="rId3" tooltip="По адресу открывается фото-видео отчет предосмотра элеватора"/>
              </a:rPr>
              <a:t>мониторинга силосов элеваторов с </a:t>
            </a:r>
            <a:br>
              <a:rPr lang="ru-RU" dirty="0">
                <a:hlinkClick r:id="rId3" tooltip="По адресу открывается фото-видео отчет предосмотра элеватора"/>
              </a:rPr>
            </a:br>
            <a:r>
              <a:rPr lang="ru-RU" dirty="0" err="1">
                <a:hlinkClick r:id="rId3" tooltip="По адресу открывается фото-видео отчет предосмотра элеватора"/>
              </a:rPr>
              <a:t>web</a:t>
            </a:r>
            <a:r>
              <a:rPr lang="ru-RU" dirty="0">
                <a:hlinkClick r:id="rId3" tooltip="По адресу открывается фото-видео отчет предосмотра элеватора"/>
              </a:rPr>
              <a:t>-интерфейсом.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0430" y="1367445"/>
            <a:ext cx="5748484" cy="5490555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b="1" dirty="0" smtClean="0"/>
              <a:t>Пользователю (заказчику) не требуются настройки.</a:t>
            </a:r>
            <a:r>
              <a:rPr lang="ru-RU" dirty="0" smtClean="0"/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Достаточно открыть браузер на своем телефоне, смартфоне, персональном компьютере по установленному адресу.  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С учетом ограниченной «компьютерной грамотности» </a:t>
            </a:r>
            <a:r>
              <a:rPr lang="ru-RU" dirty="0"/>
              <a:t>у</a:t>
            </a:r>
            <a:r>
              <a:rPr lang="ru-RU" dirty="0" smtClean="0"/>
              <a:t> большинства пользователей в аграрной отрасли это обеспечивает доступность  эксплуатации мониторинга.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 Пользователи «не боятся» получать данные, чтобы не испортить компьютер, и сразу переходят к анализу получаемой информации и последующей работе.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Одновременно может быть </a:t>
            </a:r>
            <a:r>
              <a:rPr lang="ru-RU" b="1" dirty="0" smtClean="0"/>
              <a:t>много пользователей</a:t>
            </a:r>
            <a:r>
              <a:rPr lang="en-US" dirty="0" smtClean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На производстве всегда существует иерархичная структура</a:t>
            </a:r>
            <a:r>
              <a:rPr lang="en-US" dirty="0" smtClean="0"/>
              <a:t>:</a:t>
            </a:r>
            <a:r>
              <a:rPr lang="ru-RU" dirty="0" smtClean="0"/>
              <a:t> есть «начальник» и «подчиненный». Контроль работы может быть выборочный или постоянный, но он всегда есть. Таким образом, минимизируется «ЧЕЛОВЕЧЕСКИЙ ФАКТОР».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ru-RU" dirty="0" smtClean="0"/>
              <a:t>Совместный доступ к данным позволяет быстро принимать решение в случаях разной ответственности пользователей. Особенно это удобно, если пользователи находятся достаточно далеко от объекта контроля.</a:t>
            </a:r>
          </a:p>
          <a:p>
            <a:pPr marL="342900" indent="-342900">
              <a:buFont typeface="+mj-lt"/>
              <a:buAutoNum type="arabicPeriod"/>
            </a:pPr>
            <a:r>
              <a:rPr lang="ru-RU" b="1" dirty="0" smtClean="0"/>
              <a:t>Всегда сохраняются данные</a:t>
            </a:r>
            <a:r>
              <a:rPr lang="ru-RU" dirty="0" smtClean="0"/>
              <a:t>,  с которыми можно ознакомиться позже, если нет интернета.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При отсутствии интернета остается сбор данных и возможность работы </a:t>
            </a:r>
            <a:r>
              <a:rPr lang="ru-RU" b="1" dirty="0" smtClean="0"/>
              <a:t>в монопольном режиме  </a:t>
            </a:r>
            <a:r>
              <a:rPr lang="ru-RU" dirty="0" smtClean="0"/>
              <a:t>с компьютером мониторинга.</a:t>
            </a:r>
          </a:p>
          <a:p>
            <a:r>
              <a:rPr lang="ru-RU" sz="1200" dirty="0" smtClean="0"/>
              <a:t>(автор в шуточной форме отобразил на слайде ситуации с использованием компьютеров, </a:t>
            </a:r>
            <a:r>
              <a:rPr lang="ru-RU" sz="1200" dirty="0" err="1" smtClean="0"/>
              <a:t>кликабельно</a:t>
            </a:r>
            <a:r>
              <a:rPr lang="ru-RU" sz="1200" dirty="0" smtClean="0"/>
              <a:t>)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71" y="0"/>
            <a:ext cx="3048006" cy="22829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081" y="2231003"/>
            <a:ext cx="2870510" cy="22160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71" y="2276206"/>
            <a:ext cx="3024153" cy="2150579"/>
          </a:xfrm>
          <a:prstGeom prst="rect">
            <a:avLst/>
          </a:prstGeom>
        </p:spPr>
      </p:pic>
      <p:pic>
        <p:nvPicPr>
          <p:cNvPr id="13" name="Рисунок 12">
            <a:hlinkClick r:id="rId7" tooltip="Кликабельно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955" y="4433536"/>
            <a:ext cx="2831482" cy="1813372"/>
          </a:xfrm>
          <a:prstGeom prst="rect">
            <a:avLst/>
          </a:prstGeom>
        </p:spPr>
      </p:pic>
      <p:pic>
        <p:nvPicPr>
          <p:cNvPr id="14" name="Рисунок 13">
            <a:hlinkClick r:id="rId9" tooltip="кликабельно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38" y="4447037"/>
            <a:ext cx="3010167" cy="1764145"/>
          </a:xfrm>
          <a:prstGeom prst="rect">
            <a:avLst/>
          </a:prstGeom>
        </p:spPr>
      </p:pic>
      <p:sp>
        <p:nvSpPr>
          <p:cNvPr id="16" name="Стрелка углом вверх 15"/>
          <p:cNvSpPr/>
          <p:nvPr/>
        </p:nvSpPr>
        <p:spPr>
          <a:xfrm>
            <a:off x="2601884" y="6343177"/>
            <a:ext cx="5852159" cy="290945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hlinkClick r:id="rId11" tooltip="Кликабельно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92438" y="6174551"/>
            <a:ext cx="759134" cy="5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578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hlinkClick r:id="rId2" tooltip="Студенты на конференции - кликабельно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2772" y="3326303"/>
            <a:ext cx="2335381" cy="1691569"/>
          </a:xfrm>
          <a:prstGeom prst="rect">
            <a:avLst/>
          </a:prstGeom>
        </p:spPr>
      </p:pic>
      <p:pic>
        <p:nvPicPr>
          <p:cNvPr id="4" name="Рисунок 3">
            <a:hlinkClick r:id="rId4" tooltip="Кликабельно, места отдыха в НСО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276" y="0"/>
            <a:ext cx="4369724" cy="3326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5880076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 </a:t>
            </a:r>
            <a:r>
              <a:rPr lang="ru-RU" dirty="0" smtClean="0">
                <a:hlinkClick r:id="rId6" tooltip="По адресу открывается фото-видео отчет предосмотра элеватора"/>
              </a:rPr>
              <a:t> Возможные угрозы для системы </a:t>
            </a:r>
            <a:r>
              <a:rPr lang="ru-RU" dirty="0">
                <a:hlinkClick r:id="rId6" tooltip="По адресу открывается фото-видео отчет предосмотра элеватора"/>
              </a:rPr>
              <a:t>мониторинга силосов элеваторов с </a:t>
            </a:r>
            <a:br>
              <a:rPr lang="ru-RU" dirty="0">
                <a:hlinkClick r:id="rId6" tooltip="По адресу открывается фото-видео отчет предосмотра элеватора"/>
              </a:rPr>
            </a:br>
            <a:r>
              <a:rPr lang="ru-RU" dirty="0" err="1">
                <a:hlinkClick r:id="rId6" tooltip="По адресу открывается фото-видео отчет предосмотра элеватора"/>
              </a:rPr>
              <a:t>web</a:t>
            </a:r>
            <a:r>
              <a:rPr lang="ru-RU" dirty="0">
                <a:hlinkClick r:id="rId6" tooltip="По адресу открывается фото-видео отчет предосмотра элеватора"/>
              </a:rPr>
              <a:t>-интерфейсом</a:t>
            </a:r>
            <a:r>
              <a:rPr lang="ru-RU" dirty="0" smtClean="0">
                <a:hlinkClick r:id="rId6" tooltip="По адресу открывается фото-видео отчет предосмотра элеватора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0429" y="1367445"/>
            <a:ext cx="7951476" cy="54905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Доступ из интернета по </a:t>
            </a:r>
            <a:r>
              <a:rPr lang="en-US" dirty="0" smtClean="0"/>
              <a:t>TCP-IP </a:t>
            </a:r>
            <a:r>
              <a:rPr lang="ru-RU" dirty="0" smtClean="0"/>
              <a:t>протоколу создает некоторые угрозы работы мониторинга</a:t>
            </a:r>
            <a:r>
              <a:rPr lang="en-US" dirty="0" smtClean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Самая распространенная угроза это </a:t>
            </a:r>
            <a:r>
              <a:rPr lang="en-US" dirty="0" smtClean="0"/>
              <a:t>DDS-</a:t>
            </a:r>
            <a:r>
              <a:rPr lang="ru-RU" dirty="0" smtClean="0"/>
              <a:t>атаки. Создав множество запросов для сервера, возможно «забить» доступ другим пользователям. Бороться с такой угрозой сейчас достаточно просто</a:t>
            </a:r>
            <a:r>
              <a:rPr lang="en-US" dirty="0" smtClean="0"/>
              <a:t>: </a:t>
            </a:r>
            <a:r>
              <a:rPr lang="ru-RU" dirty="0" smtClean="0"/>
              <a:t>предусмотреть прокси-сервер или установить </a:t>
            </a:r>
            <a:r>
              <a:rPr lang="ru-RU" dirty="0" err="1" smtClean="0"/>
              <a:t>фрейвол</a:t>
            </a:r>
            <a:r>
              <a:rPr lang="ru-RU" dirty="0" smtClean="0"/>
              <a:t> на количество запросов от одного адреса и т.п.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Угроза нелегитимных  запросов на сервер данных может нарушить работу сервера. В данной системе сбора эта угроза убирается путем </a:t>
            </a:r>
            <a:r>
              <a:rPr lang="ru-RU" b="1" dirty="0" smtClean="0"/>
              <a:t>запрета команд записи</a:t>
            </a:r>
            <a:r>
              <a:rPr lang="ru-RU" dirty="0" smtClean="0"/>
              <a:t> в сервер. Сервер принимает команды только для чтения.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ru-RU" dirty="0" smtClean="0"/>
              <a:t>Для удаленного обслуживания сервера используется другой порт </a:t>
            </a:r>
            <a:r>
              <a:rPr lang="en-US" dirty="0" smtClean="0"/>
              <a:t>TCP-IP</a:t>
            </a:r>
            <a:r>
              <a:rPr lang="ru-RU" dirty="0" smtClean="0"/>
              <a:t>, который имеет свой логин</a:t>
            </a:r>
            <a:r>
              <a:rPr lang="en-US" dirty="0" smtClean="0"/>
              <a:t>/</a:t>
            </a:r>
            <a:r>
              <a:rPr lang="ru-RU" dirty="0" smtClean="0"/>
              <a:t>пароль и известен узкому кругу специалистов. Однако, это все равно может привести к утечке паролей и логинов и, тем самым,  нарушить работу мониторинга.</a:t>
            </a:r>
            <a:endParaRPr lang="ru-RU" dirty="0"/>
          </a:p>
          <a:p>
            <a:r>
              <a:rPr lang="ru-RU" dirty="0" smtClean="0"/>
              <a:t>Общий подход к устойчивой работе системы мониторинга с </a:t>
            </a:r>
            <a:r>
              <a:rPr lang="en-US" dirty="0" smtClean="0"/>
              <a:t>web-</a:t>
            </a:r>
            <a:r>
              <a:rPr lang="ru-RU" dirty="0" smtClean="0"/>
              <a:t>интерфейсом состоит в том, что поиск неисправных блоков, узлов или программных компонентов должен выполняться методом «дихотомии». Например, определяем наличие «программной» либо «аппаратной» неисправности. Если «программная» неисправность, то выясняем где неисправность</a:t>
            </a:r>
            <a:r>
              <a:rPr lang="en-US" dirty="0" smtClean="0"/>
              <a:t>:</a:t>
            </a:r>
            <a:r>
              <a:rPr lang="ru-RU" dirty="0" smtClean="0"/>
              <a:t> в операционной системе или в программе сбора и т.д. </a:t>
            </a:r>
            <a:endParaRPr lang="en-US" dirty="0" smtClean="0"/>
          </a:p>
          <a:p>
            <a:r>
              <a:rPr lang="ru-RU" dirty="0" smtClean="0"/>
              <a:t> И определили,  что сбой </a:t>
            </a:r>
            <a:r>
              <a:rPr lang="en-US" dirty="0" smtClean="0"/>
              <a:t>HDD </a:t>
            </a:r>
            <a:r>
              <a:rPr lang="ru-RU" dirty="0" smtClean="0"/>
              <a:t>и программа не запускается. Что делать? </a:t>
            </a:r>
          </a:p>
          <a:p>
            <a:r>
              <a:rPr lang="ru-RU" dirty="0"/>
              <a:t>Д</a:t>
            </a:r>
            <a:r>
              <a:rPr lang="ru-RU" dirty="0" smtClean="0"/>
              <a:t>остоинство в том, что бы восстановить систему мониторинга не требуется специальных программ или инструкций: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Все находится в одном файле;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/>
              <a:t>Все находиться в одном каталоге.</a:t>
            </a:r>
          </a:p>
          <a:p>
            <a:pPr algn="ctr"/>
            <a:r>
              <a:rPr lang="ru-RU" sz="2800" i="1" dirty="0" smtClean="0">
                <a:solidFill>
                  <a:schemeClr val="accent4">
                    <a:lumMod val="75000"/>
                  </a:schemeClr>
                </a:solidFill>
              </a:rPr>
              <a:t>Спасибо за внимание! Доклад окончен!</a:t>
            </a:r>
          </a:p>
        </p:txBody>
      </p:sp>
      <p:pic>
        <p:nvPicPr>
          <p:cNvPr id="7" name="Рисунок 6">
            <a:hlinkClick r:id="rId7" tooltip="Кликабельно - защита дипломов 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8153" y="3326303"/>
            <a:ext cx="2033847" cy="1691569"/>
          </a:xfrm>
          <a:prstGeom prst="rect">
            <a:avLst/>
          </a:prstGeom>
        </p:spPr>
      </p:pic>
      <p:pic>
        <p:nvPicPr>
          <p:cNvPr id="10" name="Рисунок 9">
            <a:hlinkClick r:id="rId9" tooltip="Кликабельно - тренировка к параду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22276" y="5017872"/>
            <a:ext cx="2756535" cy="1811112"/>
          </a:xfrm>
          <a:prstGeom prst="rect">
            <a:avLst/>
          </a:prstGeom>
        </p:spPr>
      </p:pic>
      <p:pic>
        <p:nvPicPr>
          <p:cNvPr id="15" name="Рисунок 14">
            <a:hlinkClick r:id="rId11" tooltip="Кликабельно- мост через ОБЬ- Новый вид снизу от автора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8811" y="5017872"/>
            <a:ext cx="1587776" cy="181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9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9655" y="62690"/>
            <a:ext cx="4949050" cy="179415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По адресу открывается фото видео монтажа термоподвесок"/>
              </a:rPr>
              <a:t>Структурная схема получения данных </a:t>
            </a:r>
            <a:br>
              <a:rPr lang="ru-RU" dirty="0" smtClean="0">
                <a:hlinkClick r:id="rId2" tooltip="По адресу открывается фото видео монтажа термоподвесок"/>
              </a:rPr>
            </a:br>
            <a:r>
              <a:rPr lang="ru-RU" dirty="0" smtClean="0">
                <a:hlinkClick r:id="rId2" tooltip="По адресу открывается фото видео монтажа термоподвесок"/>
              </a:rPr>
              <a:t> и раскладка  кабельных линий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0" y="1916084"/>
            <a:ext cx="5301347" cy="3221181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На верхней галерее элеватора в шкафах установлены коммутационные платы, условно названные «тройниками». Они имеют один канал связи </a:t>
            </a:r>
            <a:r>
              <a:rPr lang="en-US" dirty="0" smtClean="0"/>
              <a:t>rs485 </a:t>
            </a:r>
            <a:r>
              <a:rPr lang="ru-RU" dirty="0" smtClean="0"/>
              <a:t>и три канала связи </a:t>
            </a:r>
            <a:r>
              <a:rPr lang="en-US" dirty="0" smtClean="0"/>
              <a:t>1wire</a:t>
            </a:r>
            <a:r>
              <a:rPr lang="ru-RU" dirty="0" smtClean="0"/>
              <a:t>, которые подключаются к цифровым </a:t>
            </a:r>
            <a:r>
              <a:rPr lang="ru-RU" dirty="0" err="1" smtClean="0"/>
              <a:t>термоподвескам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Канал связи </a:t>
            </a:r>
            <a:r>
              <a:rPr lang="en-US" dirty="0" smtClean="0"/>
              <a:t>rs485</a:t>
            </a:r>
            <a:r>
              <a:rPr lang="ru-RU" dirty="0" smtClean="0"/>
              <a:t> проходит через  все «тройники» и доставляет данные к ПК мониторинга. По этому же кабелю передается и питающие напряжение для «тройников», </a:t>
            </a:r>
            <a:r>
              <a:rPr lang="ru-RU" dirty="0"/>
              <a:t>и</a:t>
            </a:r>
            <a:r>
              <a:rPr lang="ru-RU" dirty="0" smtClean="0"/>
              <a:t>спользуется разъем </a:t>
            </a:r>
            <a:r>
              <a:rPr lang="en-US" dirty="0" smtClean="0"/>
              <a:t>USB</a:t>
            </a:r>
            <a:r>
              <a:rPr lang="ru-RU" dirty="0" smtClean="0"/>
              <a:t>.</a:t>
            </a:r>
          </a:p>
          <a:p>
            <a:r>
              <a:rPr lang="ru-RU" dirty="0" smtClean="0"/>
              <a:t>Цифровые </a:t>
            </a:r>
            <a:r>
              <a:rPr lang="ru-RU" dirty="0" err="1" smtClean="0"/>
              <a:t>термоподвески</a:t>
            </a:r>
            <a:r>
              <a:rPr lang="ru-RU" dirty="0" smtClean="0"/>
              <a:t> представляют собой металлическую трубу из нержавеющей стали диаметром 10мм и длиной 28 метров. Внутри расположен кабель, на который с интервалом 2 метра припаяны цифровые датчики </a:t>
            </a:r>
            <a:r>
              <a:rPr lang="en-US" dirty="0" smtClean="0">
                <a:hlinkClick r:id="rId3" tooltip="Адрес описания цифрового датчика DS18b20"/>
              </a:rPr>
              <a:t>ds18b20</a:t>
            </a:r>
            <a:r>
              <a:rPr lang="en-US" dirty="0" smtClean="0"/>
              <a:t>.</a:t>
            </a:r>
          </a:p>
          <a:p>
            <a:r>
              <a:rPr lang="ru-RU" dirty="0"/>
              <a:t>К «</a:t>
            </a:r>
            <a:r>
              <a:rPr lang="ru-RU" dirty="0" smtClean="0"/>
              <a:t>голове» </a:t>
            </a:r>
            <a:r>
              <a:rPr lang="ru-RU" dirty="0" err="1" smtClean="0"/>
              <a:t>термоподвески</a:t>
            </a:r>
            <a:r>
              <a:rPr lang="ru-RU" dirty="0" smtClean="0"/>
              <a:t> </a:t>
            </a:r>
            <a:r>
              <a:rPr lang="ru-RU" dirty="0"/>
              <a:t>подключается </a:t>
            </a:r>
            <a:r>
              <a:rPr lang="ru-RU" dirty="0" smtClean="0"/>
              <a:t>трехпроводной </a:t>
            </a:r>
            <a:r>
              <a:rPr lang="ru-RU" dirty="0"/>
              <a:t>кабель, который соединен с «тройником».</a:t>
            </a:r>
            <a:r>
              <a:rPr lang="en-US" dirty="0"/>
              <a:t> </a:t>
            </a:r>
            <a:endParaRPr lang="en-US" dirty="0" smtClean="0"/>
          </a:p>
          <a:p>
            <a:r>
              <a:rPr lang="ru-RU" dirty="0" smtClean="0"/>
              <a:t>Установка </a:t>
            </a:r>
            <a:r>
              <a:rPr lang="ru-RU" dirty="0" err="1" smtClean="0"/>
              <a:t>термоподвесок</a:t>
            </a:r>
            <a:r>
              <a:rPr lang="ru-RU" dirty="0" smtClean="0"/>
              <a:t> возможна только при пустых силосах. </a:t>
            </a:r>
            <a:endParaRPr lang="ru-RU" dirty="0"/>
          </a:p>
        </p:txBody>
      </p:sp>
      <p:pic>
        <p:nvPicPr>
          <p:cNvPr id="7" name="Рисунок 6">
            <a:hlinkClick r:id="rId4" tooltip="Схема и описание =тройника= опубликовано в журнале Современная электроника 2023 год номер 6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47" y="0"/>
            <a:ext cx="666007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889" y="5236649"/>
            <a:ext cx="1676400" cy="1371600"/>
          </a:xfrm>
          <a:prstGeom prst="rect">
            <a:avLst/>
          </a:prstGeom>
        </p:spPr>
      </p:pic>
      <p:pic>
        <p:nvPicPr>
          <p:cNvPr id="11" name="Рисунок 10">
            <a:hlinkClick r:id="rId7" tooltip="Фотов видео процесса монтажа и установки термоподвесок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65289" y="5236649"/>
            <a:ext cx="1411315" cy="1430917"/>
          </a:xfrm>
          <a:prstGeom prst="rect">
            <a:avLst/>
          </a:prstGeom>
        </p:spPr>
      </p:pic>
      <p:pic>
        <p:nvPicPr>
          <p:cNvPr id="13" name="Рисунок 12">
            <a:hlinkClick r:id="rId9" tooltip="Описание =тройника= на сайте автора 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4851" y="5226582"/>
            <a:ext cx="1533535" cy="13917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69097"/>
            <a:ext cx="1404851" cy="130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49050" cy="1192878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Программа сбора данных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0" y="1300942"/>
            <a:ext cx="4889320" cy="5490555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Программное обеспечение подготовлено на языке </a:t>
            </a:r>
            <a:r>
              <a:rPr lang="en-US" dirty="0" err="1"/>
              <a:t>Forht</a:t>
            </a:r>
            <a:r>
              <a:rPr lang="ru-RU" dirty="0"/>
              <a:t> </a:t>
            </a:r>
            <a:r>
              <a:rPr lang="ru-RU" dirty="0" smtClean="0"/>
              <a:t>, </a:t>
            </a:r>
            <a:r>
              <a:rPr lang="ru-RU" dirty="0"/>
              <a:t>находится в одном файле </a:t>
            </a:r>
            <a:r>
              <a:rPr lang="en-US" dirty="0"/>
              <a:t>&lt;</a:t>
            </a:r>
            <a:r>
              <a:rPr lang="ru-RU" b="1" dirty="0" smtClean="0"/>
              <a:t>***</a:t>
            </a:r>
            <a:r>
              <a:rPr lang="en-US" b="1" dirty="0" smtClean="0"/>
              <a:t>&gt;</a:t>
            </a:r>
            <a:r>
              <a:rPr lang="ru-RU" b="1" dirty="0" smtClean="0"/>
              <a:t>.</a:t>
            </a:r>
            <a:r>
              <a:rPr lang="ru-RU" b="1" dirty="0" err="1" smtClean="0"/>
              <a:t>exe</a:t>
            </a:r>
            <a:r>
              <a:rPr lang="ru-RU" dirty="0" smtClean="0"/>
              <a:t>  </a:t>
            </a:r>
            <a:r>
              <a:rPr lang="ru-RU" dirty="0"/>
              <a:t>и содержит все составляющие </a:t>
            </a:r>
            <a:r>
              <a:rPr lang="ru-RU" dirty="0" smtClean="0"/>
              <a:t>элементы для </a:t>
            </a:r>
            <a:r>
              <a:rPr lang="ru-RU" dirty="0"/>
              <a:t>своего развития или текущей работы. Первоначальный запуск программы вызовет стартовое </a:t>
            </a:r>
            <a:r>
              <a:rPr lang="ru-RU" dirty="0" smtClean="0"/>
              <a:t>меню(показано на слайде), </a:t>
            </a:r>
            <a:r>
              <a:rPr lang="ru-RU" dirty="0"/>
              <a:t>на котором необходимо выбрать требуемый режим работы  </a:t>
            </a:r>
            <a:r>
              <a:rPr lang="ru-RU" dirty="0" smtClean="0"/>
              <a:t>путем  нажатия цифровых клавиш, одной из четырех на выбор: </a:t>
            </a:r>
            <a:endParaRPr lang="en-US" dirty="0" smtClean="0"/>
          </a:p>
          <a:p>
            <a:r>
              <a:rPr lang="ru-RU" dirty="0" smtClean="0"/>
              <a:t>1- восстановить </a:t>
            </a:r>
            <a:r>
              <a:rPr lang="en-US" dirty="0" smtClean="0"/>
              <a:t>(</a:t>
            </a:r>
            <a:r>
              <a:rPr lang="ru-RU" dirty="0" smtClean="0"/>
              <a:t>извлечь) </a:t>
            </a:r>
            <a:r>
              <a:rPr lang="ru-RU" dirty="0" err="1"/>
              <a:t>ини</a:t>
            </a:r>
            <a:r>
              <a:rPr lang="ru-RU" dirty="0"/>
              <a:t>-файл </a:t>
            </a:r>
            <a:r>
              <a:rPr lang="en-US" dirty="0" smtClean="0"/>
              <a:t>&lt;</a:t>
            </a:r>
            <a:r>
              <a:rPr lang="en-US" b="1" dirty="0" smtClean="0"/>
              <a:t>***&gt;</a:t>
            </a:r>
            <a:r>
              <a:rPr lang="ru-RU" b="1" dirty="0" smtClean="0"/>
              <a:t>.</a:t>
            </a:r>
            <a:r>
              <a:rPr lang="ru-RU" b="1" dirty="0" err="1" smtClean="0"/>
              <a:t>ini</a:t>
            </a:r>
            <a:r>
              <a:rPr lang="ru-RU" dirty="0" smtClean="0"/>
              <a:t>,</a:t>
            </a:r>
            <a:endParaRPr lang="en-US" dirty="0" smtClean="0"/>
          </a:p>
          <a:p>
            <a:r>
              <a:rPr lang="ru-RU" dirty="0" smtClean="0"/>
              <a:t>2- </a:t>
            </a:r>
            <a:r>
              <a:rPr lang="ru-RU" dirty="0"/>
              <a:t>открыть файл помощи, </a:t>
            </a:r>
            <a:endParaRPr lang="en-US" dirty="0" smtClean="0"/>
          </a:p>
          <a:p>
            <a:r>
              <a:rPr lang="ru-RU" dirty="0" smtClean="0"/>
              <a:t>3- восстановить (извлечь) </a:t>
            </a:r>
            <a:r>
              <a:rPr lang="ru-RU" dirty="0"/>
              <a:t>всю информацию для дальнейшей модернизации, </a:t>
            </a:r>
            <a:endParaRPr lang="en-US" dirty="0" smtClean="0"/>
          </a:p>
          <a:p>
            <a:r>
              <a:rPr lang="ru-RU" dirty="0" smtClean="0"/>
              <a:t>4- восстановить(извлечь) </a:t>
            </a:r>
            <a:r>
              <a:rPr lang="ru-RU" dirty="0"/>
              <a:t>и скомпилировать новую программу.</a:t>
            </a:r>
          </a:p>
          <a:p>
            <a:r>
              <a:rPr lang="ru-RU" dirty="0"/>
              <a:t>Запуск программы в каталоге с наличием файла инициализации выполняется по опциям данного файла. Это текстовый файл, </a:t>
            </a:r>
            <a:r>
              <a:rPr lang="ru-RU" dirty="0" smtClean="0"/>
              <a:t> </a:t>
            </a:r>
            <a:r>
              <a:rPr lang="ru-RU" dirty="0"/>
              <a:t>он доступен для редактирования. </a:t>
            </a:r>
          </a:p>
          <a:p>
            <a:r>
              <a:rPr lang="ru-RU" dirty="0" smtClean="0"/>
              <a:t>Программное обеспечение имеет формат консоли и настраиваемых окон для работы с различными вариантами конфигурации  силосов в корпусах элеваторов. </a:t>
            </a:r>
          </a:p>
          <a:p>
            <a:r>
              <a:rPr lang="ru-RU" dirty="0" smtClean="0"/>
              <a:t>Для одного корпуса элеватора выделено одно окно, на котором отображается текущее состояние датчиков.</a:t>
            </a:r>
          </a:p>
          <a:p>
            <a:r>
              <a:rPr lang="ru-RU" dirty="0" smtClean="0"/>
              <a:t>Такое использование монопольно для одного пользователя за компьютером. Этот вариант приведен в фото слайде  из старого программного обеспечения. </a:t>
            </a:r>
            <a:br>
              <a:rPr lang="ru-RU" dirty="0" smtClean="0"/>
            </a:br>
            <a:r>
              <a:rPr lang="ru-RU" dirty="0" smtClean="0"/>
              <a:t>Для работы </a:t>
            </a:r>
            <a:r>
              <a:rPr lang="en-US" dirty="0" smtClean="0"/>
              <a:t>web</a:t>
            </a:r>
            <a:r>
              <a:rPr lang="ru-RU" dirty="0" smtClean="0"/>
              <a:t>-доступа в программе создан скрытый поток, который и формирует файлы формата </a:t>
            </a:r>
            <a:r>
              <a:rPr lang="en-US" dirty="0" smtClean="0"/>
              <a:t>html.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>
            <a:hlinkClick r:id="rId3" tooltip="Кликнуть для перехода на полный формат отображения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244" y="4405745"/>
            <a:ext cx="3442756" cy="2286000"/>
          </a:xfrm>
          <a:prstGeom prst="rect">
            <a:avLst/>
          </a:prstGeom>
        </p:spPr>
      </p:pic>
      <p:pic>
        <p:nvPicPr>
          <p:cNvPr id="5" name="Рисунок 4">
            <a:hlinkClick r:id="rId2" tooltip="Кликнуть что бы скачать программу сбора данных и посроения html-графиков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0422" y="108064"/>
            <a:ext cx="7060476" cy="4297681"/>
          </a:xfrm>
          <a:prstGeom prst="rect">
            <a:avLst/>
          </a:prstGeom>
        </p:spPr>
      </p:pic>
      <p:pic>
        <p:nvPicPr>
          <p:cNvPr id="6" name="Рисунок 5">
            <a:hlinkClick r:id="rId6" tooltip="Кликнуть для перехода фото-видео отчет элеватора с монопольным доступом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22" y="4370415"/>
            <a:ext cx="3726973" cy="2321330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4640394" y="5739936"/>
            <a:ext cx="521549" cy="2826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224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интерфейса</a:t>
            </a:r>
            <a:r>
              <a:rPr lang="ru-RU" dirty="0"/>
              <a:t> (часть </a:t>
            </a:r>
            <a:r>
              <a:rPr lang="ru-RU" dirty="0" smtClean="0"/>
              <a:t>1)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96775" y="1367445"/>
            <a:ext cx="5315853" cy="54905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Программа работает в каталоге, заданном пользователем. Например,  на </a:t>
            </a:r>
            <a:r>
              <a:rPr lang="en-US" dirty="0"/>
              <a:t>[</a:t>
            </a:r>
            <a:r>
              <a:rPr lang="ru-RU" dirty="0" smtClean="0"/>
              <a:t>Рабочем столе</a:t>
            </a:r>
            <a:r>
              <a:rPr lang="en-US" dirty="0" smtClean="0"/>
              <a:t>]</a:t>
            </a:r>
            <a:r>
              <a:rPr lang="ru-RU" dirty="0" smtClean="0"/>
              <a:t> пользователь создает  папку  </a:t>
            </a:r>
            <a:r>
              <a:rPr lang="en-US" dirty="0" smtClean="0"/>
              <a:t>[</a:t>
            </a:r>
            <a:r>
              <a:rPr lang="ru-RU" dirty="0" smtClean="0"/>
              <a:t>мониторинг</a:t>
            </a:r>
            <a:r>
              <a:rPr lang="en-US" dirty="0"/>
              <a:t>]</a:t>
            </a:r>
            <a:r>
              <a:rPr lang="ru-RU" dirty="0" smtClean="0"/>
              <a:t>, где программа формирует свой каталог данных, который называется </a:t>
            </a:r>
            <a:r>
              <a:rPr lang="en-US" dirty="0"/>
              <a:t>[</a:t>
            </a:r>
            <a:r>
              <a:rPr lang="en-US" dirty="0" smtClean="0"/>
              <a:t>www</a:t>
            </a:r>
            <a:r>
              <a:rPr lang="en-US" dirty="0"/>
              <a:t>]</a:t>
            </a:r>
            <a:r>
              <a:rPr lang="ru-RU" dirty="0" smtClean="0"/>
              <a:t>.</a:t>
            </a:r>
          </a:p>
          <a:p>
            <a:r>
              <a:rPr lang="ru-RU" dirty="0" smtClean="0"/>
              <a:t>Каталог данных содержит  подкаталоги, формируемые  по времени сбора данных. Например, путь </a:t>
            </a:r>
            <a:r>
              <a:rPr lang="en-US" dirty="0" smtClean="0"/>
              <a:t>[</a:t>
            </a:r>
            <a:r>
              <a:rPr lang="en-US" dirty="0" err="1" smtClean="0"/>
              <a:t>grafik</a:t>
            </a:r>
            <a:r>
              <a:rPr lang="en-US" dirty="0" smtClean="0"/>
              <a:t>]/[</a:t>
            </a:r>
            <a:r>
              <a:rPr lang="ru-RU" dirty="0" smtClean="0"/>
              <a:t>2025</a:t>
            </a:r>
            <a:r>
              <a:rPr lang="en-US" dirty="0" smtClean="0"/>
              <a:t>]</a:t>
            </a:r>
            <a:r>
              <a:rPr lang="en-US" dirty="0"/>
              <a:t>/</a:t>
            </a:r>
            <a:r>
              <a:rPr lang="en-US" dirty="0" smtClean="0"/>
              <a:t>[</a:t>
            </a:r>
            <a:r>
              <a:rPr lang="ru-RU" dirty="0" smtClean="0"/>
              <a:t>04</a:t>
            </a:r>
            <a:r>
              <a:rPr lang="en-US" dirty="0" smtClean="0"/>
              <a:t>]</a:t>
            </a:r>
            <a:r>
              <a:rPr lang="en-US" dirty="0"/>
              <a:t>/</a:t>
            </a:r>
            <a:r>
              <a:rPr lang="en-US" dirty="0" smtClean="0"/>
              <a:t>[</a:t>
            </a:r>
            <a:r>
              <a:rPr lang="ru-RU" dirty="0" smtClean="0"/>
              <a:t>18</a:t>
            </a:r>
            <a:r>
              <a:rPr lang="en-US" dirty="0"/>
              <a:t>]</a:t>
            </a:r>
            <a:r>
              <a:rPr lang="ru-RU" dirty="0" smtClean="0"/>
              <a:t> содержит файлы данных графиков за 18 апреля 2025 года. Это данные формата «.</a:t>
            </a:r>
            <a:r>
              <a:rPr lang="en-US" dirty="0" smtClean="0"/>
              <a:t>html</a:t>
            </a:r>
            <a:r>
              <a:rPr lang="ru-RU" dirty="0" smtClean="0"/>
              <a:t>».</a:t>
            </a:r>
          </a:p>
          <a:p>
            <a:r>
              <a:rPr lang="ru-RU" dirty="0" smtClean="0"/>
              <a:t>Модули программы сбора работают только</a:t>
            </a:r>
            <a:r>
              <a:rPr lang="en-US" dirty="0" smtClean="0"/>
              <a:t> </a:t>
            </a:r>
            <a:r>
              <a:rPr lang="ru-RU" dirty="0"/>
              <a:t>в </a:t>
            </a:r>
            <a:r>
              <a:rPr lang="ru-RU" dirty="0" smtClean="0"/>
              <a:t>указанном адресе, что обеспечивает  понятный контроль</a:t>
            </a:r>
            <a:r>
              <a:rPr lang="en-US" dirty="0" smtClean="0"/>
              <a:t> </a:t>
            </a:r>
            <a:r>
              <a:rPr lang="ru-RU" dirty="0" smtClean="0"/>
              <a:t>любыми средствами защиты программного обеспечения (</a:t>
            </a:r>
            <a:r>
              <a:rPr lang="ru-RU" dirty="0" err="1" smtClean="0"/>
              <a:t>брандмаузер</a:t>
            </a:r>
            <a:r>
              <a:rPr lang="ru-RU" dirty="0" smtClean="0"/>
              <a:t>, антивирус, </a:t>
            </a:r>
            <a:r>
              <a:rPr lang="ru-RU" dirty="0" err="1" smtClean="0"/>
              <a:t>фрейвол</a:t>
            </a:r>
            <a:r>
              <a:rPr lang="ru-RU" dirty="0"/>
              <a:t>)</a:t>
            </a:r>
            <a:r>
              <a:rPr lang="ru-RU" dirty="0" smtClean="0"/>
              <a:t>. </a:t>
            </a:r>
          </a:p>
          <a:p>
            <a:r>
              <a:rPr lang="ru-RU" dirty="0" smtClean="0"/>
              <a:t>Файлы формируются доступными только для чтения и недоступны во время записи данных. </a:t>
            </a:r>
          </a:p>
          <a:p>
            <a:r>
              <a:rPr lang="ru-RU" dirty="0" smtClean="0"/>
              <a:t>Укажем  модули (потоки), выполняющие требуемые операции мониторинга и формирующие  «.</a:t>
            </a:r>
            <a:r>
              <a:rPr lang="en-US" dirty="0" smtClean="0"/>
              <a:t>html</a:t>
            </a:r>
            <a:r>
              <a:rPr lang="ru-RU" dirty="0" smtClean="0"/>
              <a:t>»-файлы</a:t>
            </a:r>
            <a:r>
              <a:rPr lang="ru-RU" dirty="0"/>
              <a:t>.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ru-RU" dirty="0" smtClean="0"/>
              <a:t>Поток чтения данных в интерфейсе </a:t>
            </a:r>
            <a:r>
              <a:rPr lang="en-US" dirty="0" smtClean="0"/>
              <a:t>RS-485 </a:t>
            </a:r>
            <a:r>
              <a:rPr lang="ru-RU" dirty="0" smtClean="0"/>
              <a:t>по уникальным МАС-адресам датчиков </a:t>
            </a:r>
            <a:r>
              <a:rPr lang="en-US" dirty="0" smtClean="0"/>
              <a:t>ds18b20</a:t>
            </a:r>
            <a:r>
              <a:rPr lang="ru-RU" dirty="0" smtClean="0"/>
              <a:t> и записи  полученных температур во временный буфер памяти(ВБП);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Поток отображения в окнах, упорядоченных по корпусам, данных температур из ВБП. Эти данные доступны для пользователя  компьютера сбора данных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2628" y="0"/>
            <a:ext cx="6533655" cy="3300276"/>
          </a:xfrm>
          <a:prstGeom prst="rect">
            <a:avLst/>
          </a:prstGeom>
        </p:spPr>
      </p:pic>
      <p:sp>
        <p:nvSpPr>
          <p:cNvPr id="10" name="Стрелка вправо 9"/>
          <p:cNvSpPr/>
          <p:nvPr/>
        </p:nvSpPr>
        <p:spPr>
          <a:xfrm>
            <a:off x="5412628" y="1460133"/>
            <a:ext cx="441177" cy="190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Соединительная линия уступом 11"/>
          <p:cNvCxnSpPr>
            <a:endCxn id="10" idx="1"/>
          </p:cNvCxnSpPr>
          <p:nvPr/>
        </p:nvCxnSpPr>
        <p:spPr>
          <a:xfrm flipV="1">
            <a:off x="4423703" y="1555136"/>
            <a:ext cx="988925" cy="545709"/>
          </a:xfrm>
          <a:prstGeom prst="bentConnector3">
            <a:avLst>
              <a:gd name="adj1" fmla="val 82783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Стрелка углом 24"/>
          <p:cNvSpPr/>
          <p:nvPr/>
        </p:nvSpPr>
        <p:spPr>
          <a:xfrm>
            <a:off x="5412628" y="1142438"/>
            <a:ext cx="275618" cy="365197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6" name="Стрелка вправо 25"/>
          <p:cNvSpPr/>
          <p:nvPr/>
        </p:nvSpPr>
        <p:spPr>
          <a:xfrm>
            <a:off x="6868295" y="2986113"/>
            <a:ext cx="441177" cy="1900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Месяц 32"/>
          <p:cNvSpPr/>
          <p:nvPr/>
        </p:nvSpPr>
        <p:spPr>
          <a:xfrm>
            <a:off x="7107592" y="302289"/>
            <a:ext cx="403761" cy="2939675"/>
          </a:xfrm>
          <a:prstGeom prst="mo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Соединительная линия уступом 33"/>
          <p:cNvCxnSpPr/>
          <p:nvPr/>
        </p:nvCxnSpPr>
        <p:spPr>
          <a:xfrm>
            <a:off x="4915047" y="3015794"/>
            <a:ext cx="1916927" cy="94477"/>
          </a:xfrm>
          <a:prstGeom prst="bentConnector3">
            <a:avLst>
              <a:gd name="adj1" fmla="val 50000"/>
            </a:avLst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793" y="3317003"/>
            <a:ext cx="2887003" cy="846917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969" y="3427683"/>
            <a:ext cx="2630942" cy="684931"/>
          </a:xfrm>
          <a:prstGeom prst="rect">
            <a:avLst/>
          </a:prstGeom>
        </p:spPr>
      </p:pic>
      <p:sp>
        <p:nvSpPr>
          <p:cNvPr id="39" name="Стрелка вправо 38"/>
          <p:cNvSpPr/>
          <p:nvPr/>
        </p:nvSpPr>
        <p:spPr>
          <a:xfrm>
            <a:off x="8275795" y="3704967"/>
            <a:ext cx="369175" cy="13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Выгнутая влево стрелка 43"/>
          <p:cNvSpPr/>
          <p:nvPr/>
        </p:nvSpPr>
        <p:spPr>
          <a:xfrm>
            <a:off x="5082639" y="4223647"/>
            <a:ext cx="380010" cy="5818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5" name="Выгнутая вправо стрелка 44"/>
          <p:cNvSpPr/>
          <p:nvPr/>
        </p:nvSpPr>
        <p:spPr>
          <a:xfrm>
            <a:off x="11323122" y="3895106"/>
            <a:ext cx="237507" cy="4021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6" name="Стрелка влево 45"/>
          <p:cNvSpPr/>
          <p:nvPr/>
        </p:nvSpPr>
        <p:spPr>
          <a:xfrm>
            <a:off x="5462649" y="4215225"/>
            <a:ext cx="5860473" cy="65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650" y="4325652"/>
            <a:ext cx="2986644" cy="1321863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9455" y="4548593"/>
            <a:ext cx="2643667" cy="508397"/>
          </a:xfrm>
          <a:prstGeom prst="rect">
            <a:avLst/>
          </a:prstGeom>
        </p:spPr>
      </p:pic>
      <p:sp>
        <p:nvSpPr>
          <p:cNvPr id="49" name="Стрелка вправо 48"/>
          <p:cNvSpPr/>
          <p:nvPr/>
        </p:nvSpPr>
        <p:spPr>
          <a:xfrm>
            <a:off x="8311796" y="4737610"/>
            <a:ext cx="369175" cy="13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9455" y="5272436"/>
            <a:ext cx="2826637" cy="562648"/>
          </a:xfrm>
          <a:prstGeom prst="rect">
            <a:avLst/>
          </a:prstGeom>
        </p:spPr>
      </p:pic>
      <p:sp>
        <p:nvSpPr>
          <p:cNvPr id="51" name="Выгнутая вправо стрелка 50"/>
          <p:cNvSpPr/>
          <p:nvPr/>
        </p:nvSpPr>
        <p:spPr>
          <a:xfrm>
            <a:off x="11436509" y="4851777"/>
            <a:ext cx="233548" cy="40216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2" name="Выгнутая влево стрелка 51"/>
          <p:cNvSpPr/>
          <p:nvPr/>
        </p:nvSpPr>
        <p:spPr>
          <a:xfrm>
            <a:off x="8270377" y="5164450"/>
            <a:ext cx="380010" cy="6706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3" name="Стрелка влево 52"/>
          <p:cNvSpPr/>
          <p:nvPr/>
        </p:nvSpPr>
        <p:spPr>
          <a:xfrm flipV="1">
            <a:off x="8679456" y="5168117"/>
            <a:ext cx="2757054" cy="6783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30350" y="5929615"/>
            <a:ext cx="2781446" cy="556697"/>
          </a:xfrm>
          <a:prstGeom prst="rect">
            <a:avLst/>
          </a:prstGeom>
        </p:spPr>
      </p:pic>
      <p:sp>
        <p:nvSpPr>
          <p:cNvPr id="55" name="Выгнутая вправо стрелка 54"/>
          <p:cNvSpPr/>
          <p:nvPr/>
        </p:nvSpPr>
        <p:spPr>
          <a:xfrm>
            <a:off x="11670057" y="5731972"/>
            <a:ext cx="233548" cy="261786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Стрелка влево 55"/>
          <p:cNvSpPr/>
          <p:nvPr/>
        </p:nvSpPr>
        <p:spPr>
          <a:xfrm>
            <a:off x="5462648" y="5862865"/>
            <a:ext cx="6207409" cy="1009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Выгнутая влево стрелка 56"/>
          <p:cNvSpPr/>
          <p:nvPr/>
        </p:nvSpPr>
        <p:spPr>
          <a:xfrm>
            <a:off x="5106797" y="5872522"/>
            <a:ext cx="380010" cy="5818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1688" y="5994863"/>
            <a:ext cx="2811595" cy="935740"/>
          </a:xfrm>
          <a:prstGeom prst="rect">
            <a:avLst/>
          </a:prstGeom>
        </p:spPr>
      </p:pic>
      <p:sp>
        <p:nvSpPr>
          <p:cNvPr id="60" name="Стрелка вправо 59"/>
          <p:cNvSpPr/>
          <p:nvPr/>
        </p:nvSpPr>
        <p:spPr>
          <a:xfrm>
            <a:off x="8310280" y="6355951"/>
            <a:ext cx="369175" cy="1303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063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интерфейса</a:t>
            </a:r>
            <a:r>
              <a:rPr lang="ru-RU" dirty="0" smtClean="0"/>
              <a:t> ( часть 2)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96775" y="1367445"/>
            <a:ext cx="5315853" cy="549055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Поток отображения  первичного консольного окна программы, в котором доступны режимы тестов и дана информация по работе в компьютерной системе.</a:t>
            </a:r>
            <a:endParaRPr lang="en-US" dirty="0" smtClean="0"/>
          </a:p>
          <a:p>
            <a:r>
              <a:rPr lang="ru-RU" dirty="0" smtClean="0"/>
              <a:t>Количество окон по корпусам зависит от конфигурации элеватора</a:t>
            </a:r>
            <a:r>
              <a:rPr lang="en-US" dirty="0" smtClean="0"/>
              <a:t>:</a:t>
            </a:r>
            <a:endParaRPr lang="ru-RU" dirty="0" smtClean="0"/>
          </a:p>
          <a:p>
            <a:pPr marL="742950" lvl="1" indent="-285750">
              <a:buFontTx/>
              <a:buChar char="-"/>
            </a:pPr>
            <a:r>
              <a:rPr lang="ru-RU" dirty="0" smtClean="0"/>
              <a:t>В процессе монтажа и установки программного обеспечения предусматривается ситуация разного отображения данных, например, на слайде  показано  что корпус 5 отображается в двух окнах. Таким образом, в окне допускается отображать полное количество силосов в корпусе или разделить количество силосов на несколько окон. На слайде  показано два варианта отображения силосов с полным и разделенным вариантами демонстрации силосов корпуса элеватора.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Обычно варианты отображения определяются персоналом по наиболее  привычному для них бумажному документу. В некоторых случаях фиксируется скан экрана, распечатывается и документируется. Этот способ доступен, если есть принтер у компьютера сбора данных или другие способы передавать для печати файлы скан-экрана.  Необходимо отметить, что такой вариант сохранения результатов термометрии не экономичен и требует достаточно хорошей квалификации персонала в процессе сохранения образа экрана и его печати; 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05" y="3532907"/>
            <a:ext cx="6651293" cy="33250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06" y="-99754"/>
            <a:ext cx="6651293" cy="3656355"/>
          </a:xfrm>
          <a:prstGeom prst="rect">
            <a:avLst/>
          </a:prstGeom>
        </p:spPr>
      </p:pic>
      <p:sp>
        <p:nvSpPr>
          <p:cNvPr id="7" name="Стрелка вправо 6"/>
          <p:cNvSpPr/>
          <p:nvPr/>
        </p:nvSpPr>
        <p:spPr>
          <a:xfrm>
            <a:off x="7747462" y="2626821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8171411" y="5248414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endCxn id="7" idx="1"/>
          </p:cNvCxnSpPr>
          <p:nvPr/>
        </p:nvCxnSpPr>
        <p:spPr>
          <a:xfrm>
            <a:off x="4813069" y="1986742"/>
            <a:ext cx="2934393" cy="773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35" idx="1"/>
          </p:cNvCxnSpPr>
          <p:nvPr/>
        </p:nvCxnSpPr>
        <p:spPr>
          <a:xfrm>
            <a:off x="4813069" y="1986742"/>
            <a:ext cx="3358342" cy="3394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750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интерфейса</a:t>
            </a:r>
            <a:r>
              <a:rPr lang="ru-RU" dirty="0" smtClean="0"/>
              <a:t> (часть 3)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96775" y="1367445"/>
            <a:ext cx="5453269" cy="5490555"/>
          </a:xfrm>
        </p:spPr>
        <p:txBody>
          <a:bodyPr>
            <a:normAutofit/>
          </a:bodyPr>
          <a:lstStyle/>
          <a:p>
            <a:r>
              <a:rPr lang="ru-RU" dirty="0" smtClean="0"/>
              <a:t>Поток, формирующий файлы, сопрягаемые с форматом </a:t>
            </a:r>
            <a:r>
              <a:rPr lang="en-US" dirty="0" smtClean="0"/>
              <a:t>Excel </a:t>
            </a:r>
            <a:r>
              <a:rPr lang="ru-RU" dirty="0" smtClean="0"/>
              <a:t>для посуточного контроля и последующего архивного хранения</a:t>
            </a:r>
            <a:r>
              <a:rPr lang="en-US" dirty="0" smtClean="0"/>
              <a:t>:</a:t>
            </a:r>
            <a:endParaRPr lang="ru-RU" dirty="0" smtClean="0"/>
          </a:p>
          <a:p>
            <a:pPr marL="742950" lvl="1" indent="-285750">
              <a:buFontTx/>
              <a:buChar char="-"/>
            </a:pPr>
            <a:r>
              <a:rPr lang="ru-RU" dirty="0" smtClean="0"/>
              <a:t>Формат файл</a:t>
            </a:r>
            <a:r>
              <a:rPr lang="ru-RU" dirty="0"/>
              <a:t>а</a:t>
            </a:r>
            <a:r>
              <a:rPr lang="ru-RU" dirty="0" smtClean="0"/>
              <a:t> текстовый, с разделением символами «</a:t>
            </a:r>
            <a:r>
              <a:rPr lang="en-US" dirty="0" smtClean="0"/>
              <a:t>tab</a:t>
            </a:r>
            <a:r>
              <a:rPr lang="ru-RU" dirty="0" smtClean="0"/>
              <a:t>» между данными в строке и символами «ВК-ПС»</a:t>
            </a:r>
            <a:r>
              <a:rPr lang="en-US" dirty="0" smtClean="0"/>
              <a:t> </a:t>
            </a:r>
            <a:r>
              <a:rPr lang="ru-RU" dirty="0" smtClean="0"/>
              <a:t>между строками;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Файлы данного формата открываются программой </a:t>
            </a:r>
            <a:r>
              <a:rPr lang="en-US" dirty="0" smtClean="0"/>
              <a:t>Excel </a:t>
            </a:r>
            <a:r>
              <a:rPr lang="ru-RU" dirty="0" smtClean="0"/>
              <a:t>и доступны для последующей обработки; 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Необходимо учитывать, что после открытия файла такого формата нельзя сохранять данные в формате </a:t>
            </a:r>
            <a:r>
              <a:rPr lang="en-US" dirty="0" smtClean="0"/>
              <a:t>Excel</a:t>
            </a:r>
            <a:r>
              <a:rPr lang="ru-RU" dirty="0" smtClean="0"/>
              <a:t>, поскольку формат будет преобразован и дальше станет недоступным для просмотра  «Блокнотом» или любым другим текстовым редактором;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Достоинство  формата представления текста с разделителями данных «</a:t>
            </a:r>
            <a:r>
              <a:rPr lang="en-US" dirty="0" smtClean="0"/>
              <a:t>tab</a:t>
            </a:r>
            <a:r>
              <a:rPr lang="ru-RU" dirty="0" smtClean="0"/>
              <a:t>», «ВК-ПС» в том, что он доступен для любого другого редактора с поддержкой текста ( </a:t>
            </a:r>
            <a:r>
              <a:rPr lang="en-US" dirty="0" smtClean="0"/>
              <a:t>WORD</a:t>
            </a:r>
            <a:r>
              <a:rPr lang="ru-RU" dirty="0" smtClean="0"/>
              <a:t>, </a:t>
            </a:r>
            <a:r>
              <a:rPr lang="en-US" dirty="0" smtClean="0"/>
              <a:t>PowerPoint </a:t>
            </a:r>
            <a:r>
              <a:rPr lang="ru-RU" dirty="0" smtClean="0"/>
              <a:t>и </a:t>
            </a:r>
            <a:r>
              <a:rPr lang="ru-RU" dirty="0" err="1" smtClean="0"/>
              <a:t>т.п</a:t>
            </a:r>
            <a:r>
              <a:rPr lang="ru-RU" dirty="0" smtClean="0"/>
              <a:t>), а также для обработки программами статистических данных, например </a:t>
            </a:r>
            <a:r>
              <a:rPr lang="en-US" dirty="0"/>
              <a:t>Microsoft </a:t>
            </a:r>
            <a:r>
              <a:rPr lang="en-US" dirty="0" smtClean="0"/>
              <a:t>Access</a:t>
            </a:r>
            <a:r>
              <a:rPr lang="ru-RU" dirty="0" smtClean="0"/>
              <a:t> или  им </a:t>
            </a:r>
            <a:r>
              <a:rPr lang="ru-RU" dirty="0" smtClean="0">
                <a:hlinkClick r:id="rId3" tooltip="Перечень доступных платных и бесплатных программ работы с Базами данных."/>
              </a:rPr>
              <a:t>подобными</a:t>
            </a:r>
            <a:r>
              <a:rPr lang="ru-RU" dirty="0" smtClean="0"/>
              <a:t>;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На слайде показан процесс согласования формата файла при открытии «мастером импорта данных» </a:t>
            </a:r>
            <a:r>
              <a:rPr lang="ru-RU" dirty="0"/>
              <a:t>в</a:t>
            </a:r>
            <a:r>
              <a:rPr lang="ru-RU" dirty="0" smtClean="0"/>
              <a:t> программе </a:t>
            </a:r>
            <a:r>
              <a:rPr lang="en-US" dirty="0" smtClean="0"/>
              <a:t>Excel</a:t>
            </a:r>
            <a:r>
              <a:rPr lang="ru-RU" dirty="0" smtClean="0"/>
              <a:t>. Подобные инструменты есть и в других программах по обработке данных</a:t>
            </a:r>
            <a:r>
              <a:rPr lang="ru-RU" dirty="0"/>
              <a:t>;</a:t>
            </a:r>
            <a:endParaRPr lang="ru-RU" dirty="0" smtClean="0"/>
          </a:p>
          <a:p>
            <a:pPr marL="742950" lvl="1" indent="-285750">
              <a:buFontTx/>
              <a:buChar char="-"/>
            </a:pPr>
            <a:r>
              <a:rPr lang="ru-RU" dirty="0" smtClean="0"/>
              <a:t>Текстовые файлы «хорошо» сжимаются архиваторами, что также удобно при сохранении архивов.</a:t>
            </a:r>
            <a:endParaRPr lang="en-US" dirty="0" smtClean="0"/>
          </a:p>
          <a:p>
            <a:endParaRPr lang="ru-RU" dirty="0" smtClean="0"/>
          </a:p>
        </p:txBody>
      </p:sp>
      <p:sp>
        <p:nvSpPr>
          <p:cNvPr id="7" name="Стрелка вправо 6"/>
          <p:cNvSpPr/>
          <p:nvPr/>
        </p:nvSpPr>
        <p:spPr>
          <a:xfrm>
            <a:off x="5270405" y="496440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5126096" y="1712423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>
            <a:endCxn id="7" idx="1"/>
          </p:cNvCxnSpPr>
          <p:nvPr/>
        </p:nvCxnSpPr>
        <p:spPr>
          <a:xfrm flipV="1">
            <a:off x="5207530" y="629444"/>
            <a:ext cx="62875" cy="888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039004" y="1978430"/>
            <a:ext cx="87092" cy="453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0044" y="48319"/>
            <a:ext cx="6772275" cy="10858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045" y="1134169"/>
            <a:ext cx="6702916" cy="101309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0044" y="2220020"/>
            <a:ext cx="6641956" cy="1587209"/>
          </a:xfrm>
          <a:prstGeom prst="rect">
            <a:avLst/>
          </a:prstGeom>
        </p:spPr>
      </p:pic>
      <p:sp>
        <p:nvSpPr>
          <p:cNvPr id="16" name="Стрелка вправо 15"/>
          <p:cNvSpPr/>
          <p:nvPr/>
        </p:nvSpPr>
        <p:spPr>
          <a:xfrm>
            <a:off x="5270405" y="3100106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endCxn id="16" idx="1"/>
          </p:cNvCxnSpPr>
          <p:nvPr/>
        </p:nvCxnSpPr>
        <p:spPr>
          <a:xfrm>
            <a:off x="4422371" y="3100106"/>
            <a:ext cx="848034" cy="133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0044" y="3879988"/>
            <a:ext cx="3188328" cy="225899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3917" y="3879989"/>
            <a:ext cx="3205528" cy="225899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4409" y="6071718"/>
            <a:ext cx="1559799" cy="93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0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интерфейса</a:t>
            </a:r>
            <a:r>
              <a:rPr lang="ru-RU" dirty="0" smtClean="0"/>
              <a:t> (</a:t>
            </a:r>
            <a:r>
              <a:rPr lang="ru-RU" dirty="0"/>
              <a:t>часть </a:t>
            </a:r>
            <a:r>
              <a:rPr lang="ru-RU" dirty="0" smtClean="0"/>
              <a:t>4)</a:t>
            </a:r>
            <a:br>
              <a:rPr lang="ru-RU" dirty="0" smtClean="0"/>
            </a:b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96775" y="1367445"/>
            <a:ext cx="5315853" cy="54905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Поток, формирующий </a:t>
            </a:r>
            <a:r>
              <a:rPr lang="en-US" dirty="0" smtClean="0"/>
              <a:t>WEB-</a:t>
            </a:r>
            <a:r>
              <a:rPr lang="ru-RU" dirty="0" smtClean="0"/>
              <a:t> отображение, выполняет сохранение данных из ВБП в файлы формата «</a:t>
            </a:r>
            <a:r>
              <a:rPr lang="en-US" dirty="0" smtClean="0"/>
              <a:t>html</a:t>
            </a:r>
            <a:r>
              <a:rPr lang="ru-RU" dirty="0" smtClean="0"/>
              <a:t>»</a:t>
            </a:r>
            <a:r>
              <a:rPr lang="en-US" dirty="0" smtClean="0"/>
              <a:t>: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Файл открывается в блокноте. Видны основные теги</a:t>
            </a:r>
            <a:r>
              <a:rPr lang="en-US" dirty="0" smtClean="0"/>
              <a:t> </a:t>
            </a:r>
            <a:r>
              <a:rPr lang="ru-RU" dirty="0" smtClean="0"/>
              <a:t> и опции формата гипертекста;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Файл открывается в браузере как график температур за последние 7 суток. Дополнительно к графику  температур формируется цветовой градиент по датчикам. 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Вертикальные линии – это моменты перезагрузки программы, когда все данные были равны нулю.</a:t>
            </a:r>
          </a:p>
          <a:p>
            <a:pPr marL="742950" lvl="1" indent="-285750">
              <a:buFontTx/>
              <a:buChar char="-"/>
            </a:pPr>
            <a:r>
              <a:rPr lang="ru-RU" dirty="0"/>
              <a:t>Цвета </a:t>
            </a:r>
            <a:r>
              <a:rPr lang="ru-RU" dirty="0" smtClean="0"/>
              <a:t>линий датчиков  на температурном графике не привязаны к их расположению по высоте. Датчиков 14 штук и цветовое различие для такого количество имеет малую контрастность. Кроме того, ассоциативный ряд - «какой цвет выбирать в зависимости от высоты расположения» очень субъективен.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Чтобы все-таки отображать температуры в зависимости  от высоты расположения датчиков в силосе предложен метод цветового градиента. Используем широко распространенный ассоциативный ряд – « при повышении температуры - цвет от нейтрального белого цвета переходит к желтому, оранжевому и красному». </a:t>
            </a:r>
          </a:p>
          <a:p>
            <a:pPr marL="742950" lvl="1" indent="-285750">
              <a:buFontTx/>
              <a:buChar char="-"/>
            </a:pPr>
            <a:r>
              <a:rPr lang="ru-RU" dirty="0" smtClean="0"/>
              <a:t>Для отображения отрицательных температур задано  увеличение  и «</a:t>
            </a:r>
            <a:r>
              <a:rPr lang="ru-RU" dirty="0" err="1" smtClean="0"/>
              <a:t>насышенность</a:t>
            </a:r>
            <a:r>
              <a:rPr lang="ru-RU" dirty="0" smtClean="0"/>
              <a:t>» синего цвета. Чем меньше температура («холоднее»), тем темнее «синий» цвет полосы отображения датчика.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5315308" y="191209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право 34"/>
          <p:cNvSpPr/>
          <p:nvPr/>
        </p:nvSpPr>
        <p:spPr>
          <a:xfrm>
            <a:off x="5301843" y="1875509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/>
          <p:nvPr/>
        </p:nvCxnSpPr>
        <p:spPr>
          <a:xfrm flipV="1">
            <a:off x="3513667" y="2062103"/>
            <a:ext cx="1756738" cy="1817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право 15"/>
          <p:cNvSpPr/>
          <p:nvPr/>
        </p:nvSpPr>
        <p:spPr>
          <a:xfrm>
            <a:off x="5270692" y="3071434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>
            <a:endCxn id="16" idx="1"/>
          </p:cNvCxnSpPr>
          <p:nvPr/>
        </p:nvCxnSpPr>
        <p:spPr>
          <a:xfrm>
            <a:off x="4504267" y="2828852"/>
            <a:ext cx="766425" cy="375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hlinkClick r:id="rId3" tooltip="Книга по гипертексту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229" y="39312"/>
            <a:ext cx="6238875" cy="866775"/>
          </a:xfrm>
          <a:prstGeom prst="rect">
            <a:avLst/>
          </a:prstGeom>
        </p:spPr>
      </p:pic>
      <p:pic>
        <p:nvPicPr>
          <p:cNvPr id="6" name="Рисунок 5">
            <a:hlinkClick r:id="rId5" tooltip="Адрес описания тегов гипертекста 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257" y="922788"/>
            <a:ext cx="6434771" cy="1550654"/>
          </a:xfrm>
          <a:prstGeom prst="rect">
            <a:avLst/>
          </a:prstGeom>
        </p:spPr>
      </p:pic>
      <p:cxnSp>
        <p:nvCxnSpPr>
          <p:cNvPr id="12" name="Соединительная линия уступом 11"/>
          <p:cNvCxnSpPr>
            <a:endCxn id="7" idx="1"/>
          </p:cNvCxnSpPr>
          <p:nvPr/>
        </p:nvCxnSpPr>
        <p:spPr>
          <a:xfrm rot="5400000" flipH="1" flipV="1">
            <a:off x="4614465" y="664137"/>
            <a:ext cx="1040767" cy="360920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Рисунок 36">
            <a:hlinkClick r:id="rId7" tooltip="Описание гипертекста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7229" y="2500980"/>
            <a:ext cx="6448236" cy="430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 tooltip="Адрес контроля кликабельный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22" y="-29869"/>
            <a:ext cx="6518478" cy="337351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4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4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4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4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4" tooltip="адрес для скачивания программы сбора данных"/>
              </a:rPr>
              <a:t>интерфейса</a:t>
            </a:r>
            <a:r>
              <a:rPr lang="ru-RU" dirty="0"/>
              <a:t> (часть 5</a:t>
            </a:r>
            <a:r>
              <a:rPr lang="ru-RU" dirty="0" smtClean="0"/>
              <a:t>)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-1" y="1232037"/>
            <a:ext cx="5818909" cy="5490555"/>
          </a:xfrm>
        </p:spPr>
        <p:txBody>
          <a:bodyPr>
            <a:normAutofit/>
          </a:bodyPr>
          <a:lstStyle/>
          <a:p>
            <a:r>
              <a:rPr lang="ru-RU" dirty="0" smtClean="0"/>
              <a:t>Структура и уровни  доступа к данным определяются файлом «</a:t>
            </a:r>
            <a:r>
              <a:rPr lang="en-US" dirty="0" smtClean="0"/>
              <a:t>index.html</a:t>
            </a:r>
            <a:r>
              <a:rPr lang="ru-RU" dirty="0" smtClean="0"/>
              <a:t>», который находится в </a:t>
            </a:r>
            <a:r>
              <a:rPr lang="ru-RU" dirty="0"/>
              <a:t> </a:t>
            </a:r>
            <a:r>
              <a:rPr lang="ru-RU" dirty="0" smtClean="0"/>
              <a:t>папке </a:t>
            </a:r>
            <a:r>
              <a:rPr lang="en-US" dirty="0"/>
              <a:t>[</a:t>
            </a:r>
            <a:r>
              <a:rPr lang="en-US" dirty="0" smtClean="0"/>
              <a:t>www</a:t>
            </a:r>
            <a:r>
              <a:rPr lang="en-US" dirty="0"/>
              <a:t>]</a:t>
            </a:r>
            <a:r>
              <a:rPr lang="ru-RU" dirty="0" smtClean="0"/>
              <a:t>.  Общий подход к выбору режимов – минимум многозначност</a:t>
            </a:r>
            <a:r>
              <a:rPr lang="ru-RU" dirty="0"/>
              <a:t>и</a:t>
            </a:r>
            <a:r>
              <a:rPr lang="ru-RU" dirty="0" smtClean="0"/>
              <a:t> «толкований» в действиях.</a:t>
            </a:r>
          </a:p>
          <a:p>
            <a:r>
              <a:rPr lang="ru-RU" dirty="0" smtClean="0"/>
              <a:t>Пользователь выбирает различные варианты контроля данных</a:t>
            </a:r>
            <a:r>
              <a:rPr lang="en-US" dirty="0" smtClean="0"/>
              <a:t>:</a:t>
            </a:r>
            <a:endParaRPr lang="ru-RU" dirty="0" smtClean="0"/>
          </a:p>
          <a:p>
            <a:pPr marL="742950" lvl="1" indent="-285750">
              <a:buFontTx/>
              <a:buChar char="-"/>
            </a:pPr>
            <a:r>
              <a:rPr lang="ru-RU" dirty="0" smtClean="0"/>
              <a:t>Удаленный адрес контроля содержит </a:t>
            </a:r>
            <a:r>
              <a:rPr lang="en-US" dirty="0" smtClean="0"/>
              <a:t>IP-TCP </a:t>
            </a:r>
            <a:r>
              <a:rPr lang="ru-RU" dirty="0" smtClean="0"/>
              <a:t>перехода к компьютеру сбора данных. Использование отдельного (не общего) порта обеспечивает безопасность соединения только с одним компьютером. </a:t>
            </a:r>
            <a:endParaRPr lang="ru-RU" dirty="0"/>
          </a:p>
          <a:p>
            <a:pPr marL="742950" lvl="1" indent="-285750">
              <a:buFontTx/>
              <a:buChar char="-"/>
            </a:pPr>
            <a:r>
              <a:rPr lang="ru-RU" dirty="0" smtClean="0"/>
              <a:t>Данные температур представляются в разных форматах</a:t>
            </a:r>
            <a:r>
              <a:rPr lang="en-US" dirty="0" smtClean="0"/>
              <a:t>:</a:t>
            </a:r>
            <a:endParaRPr lang="ru-RU" dirty="0" smtClean="0"/>
          </a:p>
          <a:p>
            <a:pPr marL="1200150" lvl="2" indent="-285750">
              <a:buFontTx/>
              <a:buChar char="-"/>
            </a:pPr>
            <a:r>
              <a:rPr lang="ru-RU" sz="1400" dirty="0" smtClean="0"/>
              <a:t>Текстовым файлом, для отображения копии экрана  компьютера. Таким образом, можно контролировать консольное отображение, ошибки получаемых данных, правильное отображение или нарушение работы сбора данных;</a:t>
            </a:r>
          </a:p>
          <a:p>
            <a:pPr marL="1200150" lvl="2" indent="-285750">
              <a:buFontTx/>
              <a:buChar char="-"/>
            </a:pPr>
            <a:r>
              <a:rPr lang="ru-RU" sz="1400" dirty="0" smtClean="0"/>
              <a:t> Блок данных «корпус»  открывает формат одного корпуса (вид сверху), где данные отображаются по принципу «самый горячий» и дополнительно он выделяется цветом.</a:t>
            </a:r>
            <a:endParaRPr lang="en-US" sz="1400" dirty="0" smtClean="0"/>
          </a:p>
        </p:txBody>
      </p:sp>
      <p:sp>
        <p:nvSpPr>
          <p:cNvPr id="35" name="Стрелка вправо 34"/>
          <p:cNvSpPr/>
          <p:nvPr/>
        </p:nvSpPr>
        <p:spPr>
          <a:xfrm>
            <a:off x="5262279" y="1042655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3" name="Прямая со стрелкой 12"/>
          <p:cNvCxnSpPr>
            <a:endCxn id="35" idx="1"/>
          </p:cNvCxnSpPr>
          <p:nvPr/>
        </p:nvCxnSpPr>
        <p:spPr>
          <a:xfrm flipH="1" flipV="1">
            <a:off x="5262279" y="1175659"/>
            <a:ext cx="39564" cy="13015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endCxn id="16" idx="1"/>
          </p:cNvCxnSpPr>
          <p:nvPr/>
        </p:nvCxnSpPr>
        <p:spPr>
          <a:xfrm flipH="1">
            <a:off x="5298251" y="2577816"/>
            <a:ext cx="155222" cy="10681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hlinkClick r:id="rId5" tooltip="Кликабельно на адрес объекта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5079" y="3337441"/>
            <a:ext cx="6567096" cy="3362325"/>
          </a:xfrm>
          <a:prstGeom prst="rect">
            <a:avLst/>
          </a:prstGeom>
        </p:spPr>
      </p:pic>
      <p:pic>
        <p:nvPicPr>
          <p:cNvPr id="18" name="Рисунок 17">
            <a:hlinkClick r:id="rId7" tooltip="Первый корпус элеватора с отображением опасного превышения в 123 силосе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2396" y="5473872"/>
            <a:ext cx="4589665" cy="1438102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9259158">
            <a:off x="4877837" y="5553749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1687485" y="5735779"/>
            <a:ext cx="3103085" cy="7232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трелка вправо 15"/>
          <p:cNvSpPr/>
          <p:nvPr/>
        </p:nvSpPr>
        <p:spPr>
          <a:xfrm>
            <a:off x="5298251" y="3513001"/>
            <a:ext cx="423949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97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chemeClr val="accent1">
                <a:lumMod val="5000"/>
                <a:lumOff val="95000"/>
              </a:schemeClr>
            </a:gs>
            <a:gs pos="18000">
              <a:schemeClr val="accent1">
                <a:lumMod val="45000"/>
                <a:lumOff val="55000"/>
              </a:schemeClr>
            </a:gs>
            <a:gs pos="39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775" y="108064"/>
            <a:ext cx="4985864" cy="1596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hlinkClick r:id="rId2" tooltip="адрес для скачивания программы сбора данных"/>
              </a:rPr>
              <a:t>Модули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 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 каталоги программы для работы </a:t>
            </a:r>
            <a:r>
              <a:rPr lang="en-US" dirty="0" smtClean="0">
                <a:hlinkClick r:id="rId2" tooltip="адрес для скачивания программы сбора данных"/>
              </a:rPr>
              <a:t>web-</a:t>
            </a:r>
            <a:r>
              <a:rPr lang="ru-RU" dirty="0" smtClean="0">
                <a:hlinkClick r:id="rId2" tooltip="адрес для скачивания программы сбора данных"/>
              </a:rPr>
              <a:t>интерфейса</a:t>
            </a:r>
            <a:r>
              <a:rPr lang="ru-RU" dirty="0" smtClean="0"/>
              <a:t> (часть 6)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body" sz="half" idx="2"/>
          </p:nvPr>
        </p:nvSpPr>
        <p:spPr>
          <a:xfrm>
            <a:off x="20430" y="1367445"/>
            <a:ext cx="4879228" cy="5490555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dirty="0" smtClean="0"/>
              <a:t>Дополнительно к  «сигнализации максимальной температуры» отображается распределение температур по датчикам в каждом силосе, это показано на слайде.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Данные в табличном виде и цифровом формате определяют действия персонала согласно </a:t>
            </a:r>
            <a:r>
              <a:rPr lang="ru-RU" dirty="0" smtClean="0">
                <a:hlinkClick r:id="rId3" tooltip="Адрес книги по термоконтролю и хранению зерна."/>
              </a:rPr>
              <a:t>инструкции</a:t>
            </a:r>
            <a:r>
              <a:rPr lang="ru-RU" dirty="0" smtClean="0"/>
              <a:t> по хранению продукции. </a:t>
            </a:r>
            <a:endParaRPr lang="ru-RU" dirty="0"/>
          </a:p>
          <a:p>
            <a:pPr marL="285750" indent="-285750">
              <a:buFontTx/>
              <a:buChar char="-"/>
            </a:pPr>
            <a:r>
              <a:rPr lang="ru-RU" dirty="0" smtClean="0"/>
              <a:t>Обновление сводных значений проводится раз в 10 секунд, а запись данных в архив и в графики-раз в 300 секунд (5 минут). Такой период позволяет создавать графики  на 7 суток. Если увеличить период записи в два раза, то соответственно отображение графиков будет фиксироваться за 14 суток наблюдений. 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Для перехода к отображению в виде графика, выбрать соответствующий «столбик» силоса и «кликнуть» на его номер.</a:t>
            </a:r>
          </a:p>
          <a:p>
            <a:pPr marL="285750" indent="-285750">
              <a:buFontTx/>
              <a:buChar char="-"/>
            </a:pPr>
            <a:r>
              <a:rPr lang="ru-RU" dirty="0" smtClean="0"/>
              <a:t>Для перехода к данным в виде текстового файла и последующему открытию редактором </a:t>
            </a:r>
            <a:r>
              <a:rPr lang="en-US" dirty="0" smtClean="0"/>
              <a:t>Excel</a:t>
            </a:r>
            <a:r>
              <a:rPr lang="ru-RU" dirty="0" smtClean="0"/>
              <a:t> выбрать силос в сводной таблице и кликнуть на его номер.</a:t>
            </a:r>
          </a:p>
        </p:txBody>
      </p:sp>
      <p:pic>
        <p:nvPicPr>
          <p:cNvPr id="6" name="Рисунок 5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47" y="0"/>
            <a:ext cx="7262553" cy="6858000"/>
          </a:xfrm>
          <a:prstGeom prst="rect">
            <a:avLst/>
          </a:prstGeom>
        </p:spPr>
      </p:pic>
      <p:sp>
        <p:nvSpPr>
          <p:cNvPr id="21" name="Стрелка вправо 20"/>
          <p:cNvSpPr/>
          <p:nvPr/>
        </p:nvSpPr>
        <p:spPr>
          <a:xfrm rot="3414148">
            <a:off x="4945745" y="5253141"/>
            <a:ext cx="681614" cy="26600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dirty="0"/>
          </a:p>
        </p:txBody>
      </p:sp>
      <p:sp>
        <p:nvSpPr>
          <p:cNvPr id="35" name="Стрелка вправо 34"/>
          <p:cNvSpPr/>
          <p:nvPr/>
        </p:nvSpPr>
        <p:spPr>
          <a:xfrm>
            <a:off x="5584078" y="1367445"/>
            <a:ext cx="423949" cy="133003"/>
          </a:xfrm>
          <a:prstGeom prst="rightArrow">
            <a:avLst>
              <a:gd name="adj1" fmla="val 50000"/>
              <a:gd name="adj2" fmla="val 464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5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870</TotalTime>
  <Words>1832</Words>
  <Application>Microsoft Office PowerPoint</Application>
  <PresentationFormat>Широкоэкранный</PresentationFormat>
  <Paragraphs>82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Тема Office</vt:lpstr>
      <vt:lpstr>Анализ системы мониторинга силосов элеваторов с  web-интерфейсом.</vt:lpstr>
      <vt:lpstr>Структурная схема получения данных   и раскладка  кабельных линий</vt:lpstr>
      <vt:lpstr>Программа сбора данных </vt:lpstr>
      <vt:lpstr>Модули и каталоги программы для работы web-интерфейса (часть 1) </vt:lpstr>
      <vt:lpstr>Модули и каталоги программы для работы web-интерфейса ( часть 2) </vt:lpstr>
      <vt:lpstr>Модули и каталоги программы для работы web-интерфейса (часть 3) </vt:lpstr>
      <vt:lpstr>Модули и каталоги программы для работы web-интерфейса (часть 4)  </vt:lpstr>
      <vt:lpstr>Модули и каталоги программы для работы web-интерфейса (часть 5) </vt:lpstr>
      <vt:lpstr>Модули и каталоги программы для работы web-интерфейса (часть 6) </vt:lpstr>
      <vt:lpstr>  Преимущства системы мониторинга силосов элеваторов с  web-интерфейсом. </vt:lpstr>
      <vt:lpstr>  Возможные угрозы для системы мониторинга силосов элеваторов с  web-интерфейсом.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термометрии элеваторов с web-интерфейсом</dc:title>
  <dc:creator>s365</dc:creator>
  <cp:lastModifiedBy>SHABR_N34</cp:lastModifiedBy>
  <cp:revision>152</cp:revision>
  <dcterms:created xsi:type="dcterms:W3CDTF">2025-04-17T09:27:03Z</dcterms:created>
  <dcterms:modified xsi:type="dcterms:W3CDTF">2025-04-19T10:06:38Z</dcterms:modified>
</cp:coreProperties>
</file>