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70" r:id="rId5"/>
    <p:sldId id="271" r:id="rId6"/>
    <p:sldId id="276" r:id="rId7"/>
    <p:sldId id="277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C71"/>
    <a:srgbClr val="FFFFFF"/>
    <a:srgbClr val="454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22" autoAdjust="0"/>
  </p:normalViewPr>
  <p:slideViewPr>
    <p:cSldViewPr snapToGrid="0">
      <p:cViewPr varScale="1">
        <p:scale>
          <a:sx n="97" d="100"/>
          <a:sy n="97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6194-C3D4-4CDD-8BBB-1AEB28CE98A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D62-DA82-40F8-9E05-45D26090A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4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Пример: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Дисциплина (модуль) относится к части, формируемой участниками образовательных отношений. Предшествующими дисциплинами, формирующими начальные знания, являются: Математика, Информационные технологии. Последующими дисциплинами являются: Программирование логических интегральных схем, Объектно-ориентированное программирование. </a:t>
            </a:r>
            <a:b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dirty="0">
                <a:solidFill>
                  <a:srgbClr val="00B050"/>
                </a:solidFill>
              </a:rPr>
              <a:t>Напишите цифровые инструменты, технологии и подходы, изучаемые в рамках данной дисциплины, которые могут применяться в смежных дисциплинах специальности (перечислите дисциплины)?</a:t>
            </a:r>
            <a:endParaRPr lang="ru-RU" sz="1200" dirty="0">
              <a:solidFill>
                <a:srgbClr val="00B050"/>
              </a:solidFill>
              <a:latin typeface="IBM Plex Mono" panose="020B0604020202020204" pitchFamily="49" charset="-5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15B012"/>
                </a:solidFill>
                <a:latin typeface="Montserrat SemiBold" pitchFamily="2" charset="77"/>
                <a:cs typeface="Times New Roman" panose="02020603050405020304" pitchFamily="18" charset="0"/>
              </a:rPr>
              <a:t>Перечислите конкретные профильные программы, приложения, электронные сервисы, ресурсы и </a:t>
            </a:r>
            <a:r>
              <a:rPr lang="ru-RU" sz="1200" dirty="0" err="1">
                <a:solidFill>
                  <a:srgbClr val="15B012"/>
                </a:solidFill>
                <a:latin typeface="Montserrat SemiBold" pitchFamily="2" charset="77"/>
                <a:cs typeface="Times New Roman" panose="02020603050405020304" pitchFamily="18" charset="0"/>
              </a:rPr>
              <a:t>т.д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, применяемые в отрасли (перечислены конкретные программы, приложения, электронные сервисы, ресурсы и т.д.)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6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IBM Plex Sans regular"/>
                <a:cs typeface="Times New Roman" panose="02020603050405020304" pitchFamily="18" charset="0"/>
              </a:rPr>
              <a:t>Актуализируйте матрицу компетенций (компетенции либо, если нет возможности,  индикаторы компетенций)  под применение отраслевых информационных и «сквозных» технологий (перечислить конкретные программы, приложения, электронные сервисы, ресурсы и т.д.), которые необходимо освоить именно в этой дисциплине, т.к. они необходимы будут студенту в профессиональной деятельности. Выделите жирным шрифты новые пункты. Соблюдайте связность: например: знать назначение и возможности имитационного моделирования, уметь применять инструментальные средства имитационного моделирования, владеть Способами применения имитационного моделирования.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5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2404"/>
            <a:r>
              <a:rPr lang="ru-RU" sz="1200" dirty="0">
                <a:latin typeface="IBM Plex Mono" panose="020B0509050203000203"/>
              </a:rPr>
              <a:t>Выделите жирным шрифтом  новые темы или дополнение к существующим темам, направленным на изучение сквозных технологий, отраслевых цифровых технологий (с указанием конкретных программ, приложений, электронных технологий сервисов, ресурсов и т.д., которые будут изучены), не менее 20% от общего количества тем.</a:t>
            </a:r>
          </a:p>
          <a:p>
            <a:pPr defTabSz="492404"/>
            <a:r>
              <a:rPr lang="ru-RU" sz="1200" dirty="0">
                <a:latin typeface="IBM Plex Mono" panose="020B0509050203000203"/>
              </a:rPr>
              <a:t>Проверьте на соответствие содержание со слайдами 5 и 6.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9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2404"/>
            <a:r>
              <a:rPr lang="ru-RU" sz="1200" dirty="0">
                <a:latin typeface="IBM Plex Mono" panose="020B0509050203000203"/>
              </a:rPr>
              <a:t>Сформируйте тестовые и контрольные вопросы, которые предполагают применение и развитие  полученных знаний в сфере сквозных технологий и  отраслевых цифровых технологий (не менее 10 вопросов).</a:t>
            </a:r>
          </a:p>
          <a:p>
            <a:pPr defTabSz="492404"/>
            <a:r>
              <a:rPr lang="ru-RU" sz="1200" dirty="0">
                <a:solidFill>
                  <a:schemeClr val="dk1"/>
                </a:solidFill>
                <a:latin typeface="IBM Plex Mono"/>
                <a:ea typeface="IBM Plex Mono"/>
                <a:cs typeface="IBM Plex Mono"/>
                <a:sym typeface="IBM Plex Mono"/>
              </a:rPr>
              <a:t>Задания, игры, тренинги, кейс с цифровыми навыками, которые предполагают применение и развитие полученных навыков в сфере сквозных технологий и  отраслевых цифровых технологий (не менее 2 заданий, не менее 1 кейса)</a:t>
            </a:r>
            <a:endParaRPr lang="ru-RU" sz="1200" dirty="0"/>
          </a:p>
          <a:p>
            <a:pPr algn="just"/>
            <a:r>
              <a:rPr lang="ru-RU" sz="1200" dirty="0">
                <a:latin typeface="IBM Plex Mono" panose="020B0509050203000203"/>
              </a:rPr>
              <a:t>Должна прослеживаться четкая, логическая взаимосвязь и соответствие: содержание тем лекционных и практических занятий - контрольные вопросы, задания, тесты – содержание «знать-уметь-владеть» («знать» (тесты), «уметь» (задачи, тренинги), «владеть» (кейсы)). </a:t>
            </a:r>
            <a:r>
              <a:rPr lang="ru-RU" sz="1200" dirty="0">
                <a:solidFill>
                  <a:srgbClr val="15B012"/>
                </a:solidFill>
                <a:latin typeface="IBM Plex Mono" panose="020B0509050203000203"/>
              </a:rPr>
              <a:t>Должно быть актуализировано не менее 20% от общего количества тем</a:t>
            </a:r>
            <a:r>
              <a:rPr lang="ru-RU" sz="1200" dirty="0">
                <a:solidFill>
                  <a:srgbClr val="15B012"/>
                </a:solidFill>
                <a:latin typeface="IBM Plex Sans regular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15B012"/>
              </a:solidFill>
              <a:latin typeface="IBM Plex Mono" panose="020B0509050203000203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29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2404"/>
            <a:r>
              <a:rPr lang="ru-RU" sz="1200" dirty="0">
                <a:latin typeface="IBM Plex Mono" panose="020B0509050203000203"/>
              </a:rPr>
              <a:t>Сформируйте тестовые и контрольные вопросы, которые предполагают применение и развитие  полученных знаний в сфере сквозных технологий и  отраслевых цифровых технологий (не менее 10 вопросов).</a:t>
            </a:r>
          </a:p>
          <a:p>
            <a:pPr defTabSz="492404"/>
            <a:r>
              <a:rPr lang="ru-RU" sz="1200" dirty="0">
                <a:solidFill>
                  <a:schemeClr val="dk1"/>
                </a:solidFill>
                <a:latin typeface="IBM Plex Mono"/>
                <a:ea typeface="IBM Plex Mono"/>
                <a:cs typeface="IBM Plex Mono"/>
                <a:sym typeface="IBM Plex Mono"/>
              </a:rPr>
              <a:t>Задания, игры, тренинги, кейс с цифровыми навыками, которые предполагают применение и развитие полученных навыков в сфере сквозных технологий и  отраслевых цифровых технологий (не менее 2 заданий, не менее 1 кейса)</a:t>
            </a:r>
            <a:endParaRPr lang="ru-RU" sz="1200" dirty="0"/>
          </a:p>
          <a:p>
            <a:pPr algn="just"/>
            <a:r>
              <a:rPr lang="ru-RU" sz="1200" dirty="0">
                <a:latin typeface="IBM Plex Mono" panose="020B0509050203000203"/>
              </a:rPr>
              <a:t>Должна прослеживаться четкая, логическая взаимосвязь и соответствие: содержание тем лекционных и практических занятий - контрольные вопросы, задания, тесты – содержание «знать-уметь-владеть» («знать» (тесты), «уметь» (задачи, тренинги), «владеть» (кейсы)). </a:t>
            </a:r>
            <a:r>
              <a:rPr lang="ru-RU" sz="1200" dirty="0">
                <a:solidFill>
                  <a:srgbClr val="15B012"/>
                </a:solidFill>
                <a:latin typeface="IBM Plex Mono" panose="020B0509050203000203"/>
              </a:rPr>
              <a:t>Должно быть актуализировано не менее 20% от общего количества тем</a:t>
            </a:r>
            <a:r>
              <a:rPr lang="ru-RU" sz="1200" dirty="0">
                <a:solidFill>
                  <a:srgbClr val="15B012"/>
                </a:solidFill>
                <a:latin typeface="IBM Plex Sans regular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15B012"/>
              </a:solidFill>
              <a:latin typeface="IBM Plex Mono" panose="020B0509050203000203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BFD62-DA82-40F8-9E05-45D26090A6D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DEE-0C27-4A65-83A7-8A621D8F00CF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3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6CD8-F193-4F06-8DBF-3779A9C1C8FC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E69A-0679-47E8-A0EF-03BCFF189B4A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67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BC616-25B4-4106-9C13-03736E5F7489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3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05AD-645D-4AAA-9175-498D989DE37D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38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163E-1C7D-4FF3-A23E-2B624266383B}" type="datetime1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5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9B47-AC38-4D9F-BB60-D4B37A3FFE56}" type="datetime1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7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5680-6C64-4B11-B938-8865A5DD70A3}" type="datetime1">
              <a:rPr lang="ru-RU" smtClean="0"/>
              <a:t>16.09.2024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9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D11E-6816-4BF4-84AD-1EEAE879662C}" type="datetime1">
              <a:rPr lang="ru-RU" smtClean="0"/>
              <a:t>16.09.2024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422E-A6A2-4658-8783-2EA40042C120}" type="datetime1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9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308-9E85-448A-AFB7-DB5B2CBEBF6E}" type="datetime1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8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BF88-5C80-41EA-A908-07B3F698A60E}" type="datetime1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6121-1BCA-4C1B-854A-CD01A0ABB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9D4845-1ADD-4BFD-7793-B93B18408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C3490-11D1-4DBC-8941-87C974ADB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2310493"/>
            <a:ext cx="6064539" cy="1040248"/>
          </a:xfrm>
        </p:spPr>
        <p:txBody>
          <a:bodyPr>
            <a:noAutofit/>
          </a:bodyPr>
          <a:lstStyle/>
          <a:p>
            <a:pPr algn="l"/>
            <a:r>
              <a:rPr lang="ru-RU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дисциплины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0B3277F2-35C7-B756-07F5-E6FEC97A9D81}"/>
              </a:ext>
            </a:extLst>
          </p:cNvPr>
          <p:cNvSpPr txBox="1">
            <a:spLocks/>
          </p:cNvSpPr>
          <p:nvPr/>
        </p:nvSpPr>
        <p:spPr>
          <a:xfrm>
            <a:off x="429492" y="3548023"/>
            <a:ext cx="6064538" cy="880404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Шифр и наименование РПД, в рамках которой реализуется дисциплина. Направление подготовки.</a:t>
            </a:r>
          </a:p>
          <a:p>
            <a:pPr algn="l">
              <a:lnSpc>
                <a:spcPct val="120000"/>
              </a:lnSpc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 подготовки</a:t>
            </a:r>
          </a:p>
          <a:p>
            <a:pPr algn="l">
              <a:lnSpc>
                <a:spcPct val="120000"/>
              </a:lnSpc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Квалификация выпускника, курс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8C42536-E096-19AE-A501-9E15A228344D}"/>
              </a:ext>
            </a:extLst>
          </p:cNvPr>
          <p:cNvSpPr/>
          <p:nvPr/>
        </p:nvSpPr>
        <p:spPr>
          <a:xfrm>
            <a:off x="429491" y="5610497"/>
            <a:ext cx="5999884" cy="4950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0942" marR="8377">
              <a:lnSpc>
                <a:spcPct val="120000"/>
              </a:lnSpc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 разработчика, должность и место работы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C76418D-B16F-4261-B861-F9FAF36AD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934" y="367783"/>
            <a:ext cx="7036748" cy="69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FD9F5A6F-9DFC-9C8F-447B-EFFE96A10E84}"/>
              </a:ext>
            </a:extLst>
          </p:cNvPr>
          <p:cNvSpPr txBox="1"/>
          <p:nvPr/>
        </p:nvSpPr>
        <p:spPr>
          <a:xfrm>
            <a:off x="554139" y="1055866"/>
            <a:ext cx="7849632" cy="778578"/>
          </a:xfrm>
          <a:prstGeom prst="rect">
            <a:avLst/>
          </a:prstGeom>
        </p:spPr>
        <p:txBody>
          <a:bodyPr vert="horz" wrap="square" lIns="0" tIns="9048" rIns="0" bIns="0" rtlCol="0">
            <a:spAutoFit/>
          </a:bodyPr>
          <a:lstStyle/>
          <a:p>
            <a:pPr marR="3810"/>
            <a:r>
              <a:rPr lang="ru-RU" sz="25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Роль дисциплины в структуре образовательной программы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02D45-E467-9768-1192-26D51A34A700}"/>
              </a:ext>
            </a:extLst>
          </p:cNvPr>
          <p:cNvSpPr txBox="1"/>
          <p:nvPr/>
        </p:nvSpPr>
        <p:spPr>
          <a:xfrm>
            <a:off x="554139" y="2690336"/>
            <a:ext cx="70811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IBM Plex Mono"/>
                <a:cs typeface="Arial" panose="020B0604020202020204" pitchFamily="34" charset="0"/>
                <a:sym typeface="IBM Plex Mono"/>
              </a:rPr>
              <a:t>Основной текст (какие, уже сформированные на предыдущих предметах, профильные знания задействует дисциплина; и какие технические знания и категории цифровых инструментов, изученные в рамках данного предмета будут использоваться на последующих дисциплинах и в ВКР студентов).</a:t>
            </a:r>
            <a:endParaRPr lang="ru-RU" sz="11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63FAF7-0173-43A7-9A56-F5E3708B3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9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C4BE73A-C65C-ECBB-1BDB-8C574709401B}"/>
              </a:ext>
            </a:extLst>
          </p:cNvPr>
          <p:cNvSpPr txBox="1"/>
          <p:nvPr/>
        </p:nvSpPr>
        <p:spPr>
          <a:xfrm>
            <a:off x="406496" y="1011997"/>
            <a:ext cx="83653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0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Профессиональное программное обеспечение и цифровые технологии, изучаемые в рамках дисциплины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D416FB-2626-70CD-7F3C-B71B58FD31A8}"/>
              </a:ext>
            </a:extLst>
          </p:cNvPr>
          <p:cNvSpPr txBox="1"/>
          <p:nvPr/>
        </p:nvSpPr>
        <p:spPr>
          <a:xfrm>
            <a:off x="389329" y="2108528"/>
            <a:ext cx="83653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83C0AE-A833-4148-9FF4-FDF89023708B}"/>
              </a:ext>
            </a:extLst>
          </p:cNvPr>
          <p:cNvSpPr txBox="1"/>
          <p:nvPr/>
        </p:nvSpPr>
        <p:spPr>
          <a:xfrm>
            <a:off x="406497" y="3777342"/>
            <a:ext cx="83653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0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Цифровые педагогические инструменты и технологии, применяемые в образовательном процессе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7CA6F-DB5E-4250-BC89-D3A4B8F0EC6C}"/>
              </a:ext>
            </a:extLst>
          </p:cNvPr>
          <p:cNvSpPr txBox="1"/>
          <p:nvPr/>
        </p:nvSpPr>
        <p:spPr>
          <a:xfrm>
            <a:off x="406497" y="4880883"/>
            <a:ext cx="83653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8EBC817-BB14-46BA-BC3F-59127ECA0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5DB557B-9C43-B99C-4AA0-0ECD1BCC9D9B}"/>
              </a:ext>
            </a:extLst>
          </p:cNvPr>
          <p:cNvSpPr txBox="1"/>
          <p:nvPr/>
        </p:nvSpPr>
        <p:spPr>
          <a:xfrm>
            <a:off x="321176" y="912862"/>
            <a:ext cx="511492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5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Результаты обучения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B542F-B19F-A34E-61DA-A167821CDA54}"/>
              </a:ext>
            </a:extLst>
          </p:cNvPr>
          <p:cNvSpPr txBox="1"/>
          <p:nvPr/>
        </p:nvSpPr>
        <p:spPr>
          <a:xfrm>
            <a:off x="321176" y="1389916"/>
            <a:ext cx="51149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профессиональной компетенции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39C7F5F-667D-92ED-A91E-8A390F896DDB}"/>
              </a:ext>
            </a:extLst>
          </p:cNvPr>
          <p:cNvSpPr/>
          <p:nvPr/>
        </p:nvSpPr>
        <p:spPr>
          <a:xfrm>
            <a:off x="385134" y="2215373"/>
            <a:ext cx="2545526" cy="479440"/>
          </a:xfrm>
          <a:prstGeom prst="roundRect">
            <a:avLst/>
          </a:prstGeom>
          <a:solidFill>
            <a:srgbClr val="45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Знать: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46749DA-04BB-4D2F-C9CC-FD808CEA1AB6}"/>
              </a:ext>
            </a:extLst>
          </p:cNvPr>
          <p:cNvSpPr/>
          <p:nvPr/>
        </p:nvSpPr>
        <p:spPr>
          <a:xfrm>
            <a:off x="385133" y="2202429"/>
            <a:ext cx="2545527" cy="3557155"/>
          </a:xfrm>
          <a:prstGeom prst="roundRect">
            <a:avLst>
              <a:gd name="adj" fmla="val 3245"/>
            </a:avLst>
          </a:prstGeom>
          <a:noFill/>
          <a:ln w="28575">
            <a:solidFill>
              <a:srgbClr val="4547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9F1D031-776A-3433-E2D4-8768797A0C2A}"/>
              </a:ext>
            </a:extLst>
          </p:cNvPr>
          <p:cNvSpPr/>
          <p:nvPr/>
        </p:nvSpPr>
        <p:spPr>
          <a:xfrm>
            <a:off x="3366429" y="2228317"/>
            <a:ext cx="2433638" cy="492385"/>
          </a:xfrm>
          <a:prstGeom prst="roundRect">
            <a:avLst/>
          </a:prstGeom>
          <a:solidFill>
            <a:srgbClr val="3FCC71"/>
          </a:solidFill>
          <a:ln>
            <a:solidFill>
              <a:srgbClr val="3FCC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Уметь: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6AA046D-0A86-41C8-5A86-5D4319119A1A}"/>
              </a:ext>
            </a:extLst>
          </p:cNvPr>
          <p:cNvSpPr/>
          <p:nvPr/>
        </p:nvSpPr>
        <p:spPr>
          <a:xfrm>
            <a:off x="3366429" y="2215372"/>
            <a:ext cx="2433638" cy="3557155"/>
          </a:xfrm>
          <a:prstGeom prst="roundRect">
            <a:avLst>
              <a:gd name="adj" fmla="val 3245"/>
            </a:avLst>
          </a:prstGeom>
          <a:noFill/>
          <a:ln w="28575">
            <a:solidFill>
              <a:srgbClr val="3FCC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C838E62-6B05-35EC-0A1E-CFB5EC8969BA}"/>
              </a:ext>
            </a:extLst>
          </p:cNvPr>
          <p:cNvSpPr/>
          <p:nvPr/>
        </p:nvSpPr>
        <p:spPr>
          <a:xfrm>
            <a:off x="6226312" y="2228317"/>
            <a:ext cx="2545527" cy="479440"/>
          </a:xfrm>
          <a:prstGeom prst="roundRect">
            <a:avLst/>
          </a:prstGeom>
          <a:solidFill>
            <a:srgbClr val="45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Владеть: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8C1CD7D-D783-ACD9-4DB8-F70E3FBEAFA8}"/>
              </a:ext>
            </a:extLst>
          </p:cNvPr>
          <p:cNvSpPr/>
          <p:nvPr/>
        </p:nvSpPr>
        <p:spPr>
          <a:xfrm>
            <a:off x="6226312" y="2215373"/>
            <a:ext cx="2545527" cy="3557155"/>
          </a:xfrm>
          <a:prstGeom prst="roundRect">
            <a:avLst>
              <a:gd name="adj" fmla="val 3245"/>
            </a:avLst>
          </a:prstGeom>
          <a:noFill/>
          <a:ln w="28575">
            <a:solidFill>
              <a:srgbClr val="4547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645220-BDC2-4E41-B4F5-B53A1069B269}"/>
              </a:ext>
            </a:extLst>
          </p:cNvPr>
          <p:cNvSpPr txBox="1"/>
          <p:nvPr/>
        </p:nvSpPr>
        <p:spPr>
          <a:xfrm>
            <a:off x="448568" y="2829157"/>
            <a:ext cx="24300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D78C5A-9952-4692-8B53-250ECDE4CADB}"/>
              </a:ext>
            </a:extLst>
          </p:cNvPr>
          <p:cNvSpPr txBox="1"/>
          <p:nvPr/>
        </p:nvSpPr>
        <p:spPr>
          <a:xfrm>
            <a:off x="3369996" y="2827283"/>
            <a:ext cx="24300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1E1BEB-0F4B-47FD-8144-6BA482278A74}"/>
              </a:ext>
            </a:extLst>
          </p:cNvPr>
          <p:cNvSpPr txBox="1"/>
          <p:nvPr/>
        </p:nvSpPr>
        <p:spPr>
          <a:xfrm>
            <a:off x="6291424" y="2825409"/>
            <a:ext cx="24300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2B73114-8639-44DE-B2A6-CD6EB8529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8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C4BE73A-C65C-ECBB-1BDB-8C574709401B}"/>
              </a:ext>
            </a:extLst>
          </p:cNvPr>
          <p:cNvSpPr txBox="1"/>
          <p:nvPr/>
        </p:nvSpPr>
        <p:spPr>
          <a:xfrm>
            <a:off x="406497" y="949839"/>
            <a:ext cx="754102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5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Структура курса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E7E93-27A1-4BA7-882D-DAA7B4E83FC8}"/>
              </a:ext>
            </a:extLst>
          </p:cNvPr>
          <p:cNvSpPr txBox="1"/>
          <p:nvPr/>
        </p:nvSpPr>
        <p:spPr>
          <a:xfrm>
            <a:off x="406497" y="2155804"/>
            <a:ext cx="836534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Лекционные модули: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Модуль 1 - Наименование модуля</a:t>
            </a:r>
          </a:p>
          <a:p>
            <a:pPr marL="742950" marR="381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Краткое описание основного содержания модуля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Модуль 2</a:t>
            </a:r>
          </a:p>
          <a:p>
            <a:pPr marL="285750" marR="381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Модуль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351393-CC20-40DC-9E72-3476B4FE2DB7}"/>
              </a:ext>
            </a:extLst>
          </p:cNvPr>
          <p:cNvSpPr txBox="1"/>
          <p:nvPr/>
        </p:nvSpPr>
        <p:spPr>
          <a:xfrm>
            <a:off x="406497" y="4245429"/>
            <a:ext cx="836534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Перечень практических или лабораторных работ:</a:t>
            </a:r>
          </a:p>
          <a:p>
            <a:pPr marL="342900" marR="3810" indent="-342900"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практического задания</a:t>
            </a:r>
          </a:p>
          <a:p>
            <a:pPr marL="742950" marR="3810" lvl="1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Краткое описание содержания задания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3810" indent="-342900"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  <a:p>
            <a:pPr marL="342900" marR="3810" indent="-342900">
              <a:buFont typeface="+mj-lt"/>
              <a:buAutoNum type="arabicPeriod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Основной 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217B54F-EE44-47F0-9CDC-24ADB9D9A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C4BE73A-C65C-ECBB-1BDB-8C574709401B}"/>
              </a:ext>
            </a:extLst>
          </p:cNvPr>
          <p:cNvSpPr txBox="1"/>
          <p:nvPr/>
        </p:nvSpPr>
        <p:spPr>
          <a:xfrm>
            <a:off x="554139" y="950727"/>
            <a:ext cx="67368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5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Кейс или проектное задание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24131B-328D-4C22-9793-7D03D62F2EB3}"/>
              </a:ext>
            </a:extLst>
          </p:cNvPr>
          <p:cNvSpPr txBox="1"/>
          <p:nvPr/>
        </p:nvSpPr>
        <p:spPr>
          <a:xfrm>
            <a:off x="554139" y="2690336"/>
            <a:ext cx="7081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IBM Plex Mono"/>
                <a:cs typeface="Arial" panose="020B0604020202020204" pitchFamily="34" charset="0"/>
                <a:sym typeface="IBM Plex Mono"/>
              </a:rPr>
              <a:t>Основной текст (описание отраслевого кейса или проектного задания выполняемого студентами).</a:t>
            </a:r>
            <a:endParaRPr lang="ru-RU" sz="11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F44BDBF-AA43-4439-A215-20C826872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2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C4BE73A-C65C-ECBB-1BDB-8C574709401B}"/>
              </a:ext>
            </a:extLst>
          </p:cNvPr>
          <p:cNvSpPr txBox="1"/>
          <p:nvPr/>
        </p:nvSpPr>
        <p:spPr>
          <a:xfrm>
            <a:off x="554139" y="969744"/>
            <a:ext cx="79584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/>
            <a:r>
              <a:rPr lang="ru-RU" sz="2500" b="1" dirty="0">
                <a:solidFill>
                  <a:srgbClr val="4547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Обратная связь по программе повышения квалификации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24131B-328D-4C22-9793-7D03D62F2EB3}"/>
              </a:ext>
            </a:extLst>
          </p:cNvPr>
          <p:cNvSpPr txBox="1"/>
          <p:nvPr/>
        </p:nvSpPr>
        <p:spPr>
          <a:xfrm>
            <a:off x="554139" y="2690336"/>
            <a:ext cx="8045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IBM Plex Mono"/>
                <a:cs typeface="Arial" panose="020B0604020202020204" pitchFamily="34" charset="0"/>
                <a:sym typeface="IBM Plex Mono"/>
              </a:rPr>
              <a:t>Текст….</a:t>
            </a:r>
            <a:endParaRPr lang="ru-RU" sz="11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E17963-FAD5-4E63-BA28-A0275E3B6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60444"/>
            <a:ext cx="1999564" cy="4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2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78CEFB-9A97-51EA-FC27-49542496C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C3490-11D1-4DBC-8941-87C974ADB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2197455"/>
            <a:ext cx="5047376" cy="1153286"/>
          </a:xfrm>
        </p:spPr>
        <p:txBody>
          <a:bodyPr>
            <a:noAutofit/>
          </a:bodyPr>
          <a:lstStyle/>
          <a:p>
            <a:pPr algn="l"/>
            <a:r>
              <a:rPr lang="ru-RU" sz="3500" dirty="0">
                <a:solidFill>
                  <a:schemeClr val="bg1"/>
                </a:solidFill>
                <a:latin typeface="Montserrat SemiBold" panose="00000700000000000000" pitchFamily="2" charset="-52"/>
              </a:rPr>
              <a:t>Спасибо за внимание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AB40B44-4B95-8CB0-F9FC-C8CE06B4A650}"/>
              </a:ext>
            </a:extLst>
          </p:cNvPr>
          <p:cNvSpPr/>
          <p:nvPr/>
        </p:nvSpPr>
        <p:spPr>
          <a:xfrm>
            <a:off x="429491" y="5584371"/>
            <a:ext cx="5999884" cy="52115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0942" marR="8377">
              <a:lnSpc>
                <a:spcPct val="120000"/>
              </a:lnSpc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 разработчика, должность и место работы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E6942F-DCE7-4543-8DC2-10D0A585E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48" y="610205"/>
            <a:ext cx="2697983" cy="60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8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719</Words>
  <Application>Microsoft Office PowerPoint</Application>
  <PresentationFormat>Экран (4:3)</PresentationFormat>
  <Paragraphs>64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Google Sans</vt:lpstr>
      <vt:lpstr>IBM Plex Mono</vt:lpstr>
      <vt:lpstr>IBM Plex Sans regular</vt:lpstr>
      <vt:lpstr>Montserrat SemiBold</vt:lpstr>
      <vt:lpstr>Times New Roman</vt:lpstr>
      <vt:lpstr>Тема Office</vt:lpstr>
      <vt:lpstr>Наименование дисциплины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квалификации инженеров “Подготовка преподавателей-практиков из высокотехнологичных компаний”</dc:title>
  <dc:creator>Сабина Рагозина</dc:creator>
  <cp:lastModifiedBy>Анастасия Авраменко</cp:lastModifiedBy>
  <cp:revision>28</cp:revision>
  <dcterms:created xsi:type="dcterms:W3CDTF">2022-09-08T07:31:07Z</dcterms:created>
  <dcterms:modified xsi:type="dcterms:W3CDTF">2024-09-16T11:15:47Z</dcterms:modified>
</cp:coreProperties>
</file>