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71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3" r:id="rId16"/>
    <p:sldId id="281" r:id="rId17"/>
    <p:sldId id="282" r:id="rId18"/>
    <p:sldId id="283" r:id="rId19"/>
    <p:sldId id="28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803B594-67A6-40A4-AAFD-26BD53AAB53C}" type="datetimeFigureOut">
              <a:rPr lang="ru-RU" smtClean="0"/>
              <a:t>22.02.2022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1582A-766E-4310-9D44-A3BF0ECE842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571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-soft.ru/blog/kak_effektivno_likvidirovat_posledstvija_informatsionnoj_utechki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ru.wikipedia.org/wiki/%D0%97%D0%B0%D1%89%D0%B8%D1%82%D0%B0_%D0%B2_%D1%81%D0%B5%D1%82%D1%8F%D1%85_Wi-Fi" TargetMode="External"/><Relationship Id="rId7" Type="http://schemas.openxmlformats.org/officeDocument/2006/relationships/hyperlink" Target="https://ru.wikipedia.org/wiki/%D0%9F%D1%80%D0%BE%D0%B3%D1%80%D0%B0%D0%BC%D0%BC%D0%BD%D0%BE%D0%B5_%D0%BE%D0%B1%D0%B5%D1%81%D0%BF%D0%B5%D1%87%D0%B5%D0%BD%D0%B8%D0%B5" TargetMode="External"/><Relationship Id="rId2" Type="http://schemas.openxmlformats.org/officeDocument/2006/relationships/hyperlink" Target="https://ru.wikipedia.org/wiki/Wi-Fi_Allian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0%BF%D0%BF%D0%B0%D1%80%D0%B0%D1%82%D0%BD%D0%BE%D0%B5_%D0%BE%D0%B1%D0%B5%D1%81%D0%BF%D0%B5%D1%87%D0%B5%D0%BD%D0%B8%D0%B5" TargetMode="External"/><Relationship Id="rId5" Type="http://schemas.openxmlformats.org/officeDocument/2006/relationships/hyperlink" Target="https://ru.wikipedia.org/wiki/%D0%9A%D0%BE%D0%BC%D0%BF%D1%8C%D1%8E%D1%82%D0%B5%D1%80%D0%BD%D1%8B%D0%B5_%D1%81%D0%B5%D1%82%D0%B8" TargetMode="External"/><Relationship Id="rId4" Type="http://schemas.openxmlformats.org/officeDocument/2006/relationships/hyperlink" Target="https://ru.wikipedia.org/wiki/WE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012790" cy="980297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профессиональное образовательное учреждение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«Новосибирский колледж почтовой связи и сервиса»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ипломный проект</a:t>
            </a: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УСТАНОВКА И НАСТРОЙКА ПРОГРАММНЫХ СРЕДСТВ ЗАЩИТЫ АВТОМАТИЗИРОВАННЫХ  СИСТЕМ И ИНФОРМАЦИОННЫХ СЕТЕЙ НА ОСНОВЕ ТЕХНОЛОГИИ 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Wi-max 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en-US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WI-FI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обучающийся группы Тс-43 Абенов И.Э.</a:t>
            </a:r>
          </a:p>
          <a:p>
            <a:pPr marL="0" indent="0" algn="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32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411" y="490818"/>
            <a:ext cx="9404723" cy="1400530"/>
          </a:xfrm>
        </p:spPr>
        <p:txBody>
          <a:bodyPr/>
          <a:lstStyle/>
          <a:p>
            <a:r>
              <a:rPr lang="ru-RU" b="1" dirty="0"/>
              <a:t>Методы защиты информации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611" y="2091018"/>
            <a:ext cx="8675689" cy="419548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методы </a:t>
            </a:r>
            <a:r>
              <a:rPr lang="ru-RU" dirty="0"/>
              <a:t>повышения уровня достоверности данных;</a:t>
            </a:r>
          </a:p>
          <a:p>
            <a:r>
              <a:rPr lang="ru-RU" dirty="0"/>
              <a:t>методы защиты информации в автоматизированных системах от их потери в результате аварий и аппаратных сбоев;</a:t>
            </a:r>
          </a:p>
          <a:p>
            <a:r>
              <a:rPr lang="ru-RU" dirty="0"/>
              <a:t>методы контроля физического доступа к оборудованию и сетям, который может приводить к хищению данных, повреждению аппаратуры, преднамеренному созданию нештатных и аварийных ситуаций, установке шпионских приборов и т. д.;</a:t>
            </a:r>
          </a:p>
          <a:p>
            <a:r>
              <a:rPr lang="ru-RU" dirty="0"/>
              <a:t>методы идентификации пользователей, аутентификации ПО, съемных носителей.</a:t>
            </a:r>
          </a:p>
          <a:p>
            <a:r>
              <a:rPr lang="ru-RU" dirty="0"/>
              <a:t>Применяются и другие методы организационного и аппаратно-программного характера. Первые реализуются централизованно на уровне компании, а выбор аппаратно-программных методов остается на выбор специалиста.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4300" y="1191083"/>
            <a:ext cx="2956383" cy="2956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Методы идентификации пользователей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9412" y="2103718"/>
            <a:ext cx="8946541" cy="419548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Логин и пароль. Пользователь аутентифицируется путем введения этих идентификационных данных, которые должны иметь определенный формат. Устанавливаются требования по периодичности смены логина и пароля, предусматриваются меры дисциплинарной ответственности за передачу этих данных третьим лицам или за вход в систему под чужими данными.</a:t>
            </a:r>
          </a:p>
          <a:p>
            <a:r>
              <a:rPr lang="ru-RU" dirty="0"/>
              <a:t>Диалоговый режим. Для распознавания определенного пользователя в систему вводится набор определенных данных. После этого для входа в систему пользователь должен будет отвечать на меняющиеся вопросы.</a:t>
            </a:r>
          </a:p>
          <a:p>
            <a:r>
              <a:rPr lang="ru-RU" dirty="0"/>
              <a:t>Биометрический метод. Распознавание при помощи специального оборудования по отпечаткам пальцев, сетчатке глаза.</a:t>
            </a:r>
          </a:p>
          <a:p>
            <a:r>
              <a:rPr lang="ru-RU" dirty="0"/>
              <a:t>Использование автоматических радиокодовых устройств (токенов), которые передают в систему зашифрованные сигналы. Если эти сигналы совпадают с заданными значениями, пользователю предоставляется доступ.</a:t>
            </a:r>
          </a:p>
          <a:p>
            <a:r>
              <a:rPr lang="ru-RU" dirty="0"/>
              <a:t>Аутентификация при помощи чипов. Информация, идентифицирующая пользователя, содержится на чипе и считывается при входе в систему</a:t>
            </a:r>
            <a:r>
              <a:rPr lang="ru-RU" dirty="0" smtClean="0"/>
              <a:t>..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7" y="1968500"/>
            <a:ext cx="2422525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 по защите информации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hlinkClick r:id="rId2"/>
              </a:rPr>
              <a:t>Информация</a:t>
            </a:r>
            <a:r>
              <a:rPr lang="ru-RU" dirty="0"/>
              <a:t> имеет определенную ценность. При этом изменение ряда свойств информации может приводить к потере такой ценности. К числу таких свойств по действующему законодательству об охране данных относятся:</a:t>
            </a:r>
          </a:p>
          <a:p>
            <a:r>
              <a:rPr lang="ru-RU" dirty="0"/>
              <a:t>конфиденциальность — невозможность доступа третьих лиц;</a:t>
            </a:r>
          </a:p>
          <a:p>
            <a:r>
              <a:rPr lang="ru-RU" dirty="0"/>
              <a:t>целостность (неизменность) — возможность изменения информации только лицами, которые имеют соответствующий допуск;</a:t>
            </a:r>
          </a:p>
          <a:p>
            <a:r>
              <a:rPr lang="ru-RU" dirty="0"/>
              <a:t>доступность — обеспечение доступа пользователя к необходимой информации без ограничений в связи с проблемами аппаратного уровня или действия вредоносного программного обеспечения.</a:t>
            </a:r>
          </a:p>
          <a:p>
            <a:r>
              <a:rPr lang="ru-RU" dirty="0"/>
              <a:t>Методы защиты информации в автоматизированных системах должны применяться ко всему массиву данных, которые обрабатываются в компании, а также по отношению к отдельным блокам повышенной важности.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Законодательство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09143" y="1967514"/>
            <a:ext cx="6478658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AutoShape 4" descr="https://topuch.ru/oglavlenie-1-soderjanie-osnovnih-interesov-lichnosti-obshestva/69572_html_2fbf5e0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 dirty="0"/>
          </a:p>
        </p:txBody>
      </p:sp>
      <p:sp>
        <p:nvSpPr>
          <p:cNvPr id="1030" name="AutoShape 6" descr="https://topuch.ru/oglavlenie-1-soderjanie-osnovnih-interesov-lichnosti-obshestva/69572_html_2fbf5e0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629" y="380125"/>
            <a:ext cx="9536197" cy="609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Текстовое поле 103"/>
          <p:cNvSpPr txBox="1"/>
          <p:nvPr/>
        </p:nvSpPr>
        <p:spPr>
          <a:xfrm>
            <a:off x="582295" y="403225"/>
            <a:ext cx="91757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450215" algn="ctr"/>
            <a:r>
              <a:rPr lang="en-US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Механизмы защиты информации в сетях Wi-MAX.</a:t>
            </a:r>
            <a:endParaRPr lang="en-US" altLang="en-US" sz="3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ea typeface="SimSun" panose="02010600030101010101" pitchFamily="2" charset="-122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742950" y="1363980"/>
            <a:ext cx="901509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altLang="en-US" sz="2400" dirty="0"/>
              <a:t>Защищенная связь для данных бывает трех типов:</a:t>
            </a:r>
          </a:p>
          <a:p>
            <a:endParaRPr lang="ru-RU" altLang="en-US" sz="2400" dirty="0"/>
          </a:p>
          <a:p>
            <a:r>
              <a:rPr lang="ru-RU" altLang="en-US" sz="2400" dirty="0"/>
              <a:t>   Первичная (основная) (Primary SA);</a:t>
            </a:r>
          </a:p>
          <a:p>
            <a:r>
              <a:rPr lang="ru-RU" altLang="en-US" sz="2400" dirty="0"/>
              <a:t>    Статическая (Static SA);</a:t>
            </a:r>
          </a:p>
          <a:p>
            <a:r>
              <a:rPr lang="ru-RU" altLang="en-US" sz="2400" dirty="0"/>
              <a:t>    Динамическая (Dynamic SA).</a:t>
            </a:r>
          </a:p>
        </p:txBody>
      </p:sp>
      <p:sp>
        <p:nvSpPr>
          <p:cNvPr id="105" name="Текстовое поле 104"/>
          <p:cNvSpPr txBox="1"/>
          <p:nvPr/>
        </p:nvSpPr>
        <p:spPr>
          <a:xfrm>
            <a:off x="742315" y="3106420"/>
            <a:ext cx="78936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0215"/>
            <a:r>
              <a:rPr lang="en-US" sz="3200" b="1" dirty="0">
                <a:solidFill>
                  <a:schemeClr val="accent1"/>
                </a:solidFill>
                <a:latin typeface="Times New Roman" panose="02020603050405020304" charset="0"/>
                <a:ea typeface="SimSun" panose="02010600030101010101" pitchFamily="2" charset="-122"/>
              </a:rPr>
              <a:t>  Механизмы защиты информации в сетях Wi-Fi</a:t>
            </a:r>
            <a:endParaRPr lang="en-US" altLang="en-US" sz="3200" b="1" dirty="0">
              <a:solidFill>
                <a:schemeClr val="accent1"/>
              </a:solidFill>
              <a:latin typeface="Times New Roman" panose="02020603050405020304" charset="0"/>
              <a:ea typeface="SimSun" panose="02010600030101010101" pitchFamily="2" charset="-122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743585" y="4183380"/>
            <a:ext cx="1083310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450215"/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Calibri" panose="020F0502020204030204" charset="0"/>
              </a:rPr>
              <a:t>Технология WPA состоит из нескольких компонентов:</a:t>
            </a:r>
            <a:endParaRPr lang="en-US" b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mbol" panose="05050102010706020507" charset="0"/>
              <a:cs typeface="Times New Roman" panose="02020603050405020304" charset="0"/>
            </a:endParaRPr>
          </a:p>
          <a:p>
            <a:pPr indent="450215"/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mbol" panose="05050102010706020507" charset="0"/>
                <a:cs typeface="Times New Roman" panose="02020603050405020304" charset="0"/>
              </a:rPr>
              <a:t>· </a:t>
            </a:r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Calibri" panose="020F0502020204030204" charset="0"/>
              </a:rPr>
              <a:t>— протокол 802.1х — универсальный протокол для аутентификации, авторизации и учета (ААА);</a:t>
            </a:r>
            <a:endParaRPr lang="en-US" b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mbol" panose="05050102010706020507" charset="0"/>
              <a:cs typeface="Times New Roman" panose="02020603050405020304" charset="0"/>
            </a:endParaRPr>
          </a:p>
          <a:p>
            <a:pPr indent="450215"/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mbol" panose="05050102010706020507" charset="0"/>
                <a:cs typeface="Times New Roman" panose="02020603050405020304" charset="0"/>
              </a:rPr>
              <a:t>· </a:t>
            </a:r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Calibri" panose="020F0502020204030204" charset="0"/>
              </a:rPr>
              <a:t>— протокол ЕАР — расширяемый протокол аутентификации (ExtensibleAuthenticationProtocol);</a:t>
            </a:r>
            <a:endParaRPr lang="en-US" b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mbol" panose="05050102010706020507" charset="0"/>
              <a:cs typeface="Times New Roman" panose="02020603050405020304" charset="0"/>
            </a:endParaRPr>
          </a:p>
          <a:p>
            <a:pPr indent="450215"/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mbol" panose="05050102010706020507" charset="0"/>
                <a:cs typeface="Times New Roman" panose="02020603050405020304" charset="0"/>
              </a:rPr>
              <a:t>· </a:t>
            </a:r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Calibri" panose="020F0502020204030204" charset="0"/>
              </a:rPr>
              <a:t>— протокол TKIP — протокол временной целостности ключей, другой вариант перевода — протокол целостности ключей во времени (TemporalKeyIntegrityProtocol);</a:t>
            </a:r>
            <a:endParaRPr lang="en-US" b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mbol" panose="05050102010706020507" charset="0"/>
              <a:cs typeface="Times New Roman" panose="02020603050405020304" charset="0"/>
            </a:endParaRPr>
          </a:p>
          <a:p>
            <a:pPr indent="450215"/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mbol" panose="05050102010706020507" charset="0"/>
                <a:cs typeface="Times New Roman" panose="02020603050405020304" charset="0"/>
              </a:rPr>
              <a:t>· </a:t>
            </a:r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Calibri" panose="020F0502020204030204" charset="0"/>
              </a:rPr>
              <a:t>— MIC — криптографическая проверка целостности пакетов (MessageIntegrityCode);</a:t>
            </a:r>
            <a:endParaRPr lang="en-US" b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ymbol" panose="05050102010706020507" charset="0"/>
              <a:cs typeface="Times New Roman" panose="02020603050405020304" charset="0"/>
            </a:endParaRPr>
          </a:p>
          <a:p>
            <a:pPr indent="450215"/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ymbol" panose="05050102010706020507" charset="0"/>
                <a:cs typeface="Times New Roman" panose="02020603050405020304" charset="0"/>
              </a:rPr>
              <a:t>· </a:t>
            </a:r>
            <a:r>
              <a:rPr lang="en-US" b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Calibri" panose="020F0502020204030204" charset="0"/>
              </a:rPr>
              <a:t>— протокол RADIUS.</a:t>
            </a:r>
            <a:endParaRPr lang="en-US" altLang="en-US" b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Calibri" panose="020F050202020403020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10018"/>
            <a:ext cx="7177089" cy="1400530"/>
          </a:xfrm>
        </p:spPr>
        <p:txBody>
          <a:bodyPr/>
          <a:lstStyle/>
          <a:p>
            <a:r>
              <a:rPr lang="ru-RU" altLang="en-US" dirty="0"/>
              <a:t>Роутер </a:t>
            </a:r>
            <a:r>
              <a:rPr lang="en-US" altLang="en-US" dirty="0"/>
              <a:t>Keneetic Lite - 1311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7913" y="1853248"/>
            <a:ext cx="5594349" cy="419576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76" y="433033"/>
            <a:ext cx="9404723" cy="1400530"/>
          </a:xfrm>
        </p:spPr>
        <p:txBody>
          <a:bodyPr/>
          <a:lstStyle/>
          <a:p>
            <a:r>
              <a:rPr lang="ru-RU" altLang="ru-RU" dirty="0"/>
              <a:t>Вход на Роутер</a:t>
            </a:r>
            <a:r>
              <a:rPr lang="en-US" altLang="ru-RU" dirty="0"/>
              <a:t>.</a:t>
            </a:r>
          </a:p>
        </p:txBody>
      </p:sp>
      <p:pic>
        <p:nvPicPr>
          <p:cNvPr id="6" name="Замещающее содержимое 5" descr="пр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4455" y="2052955"/>
            <a:ext cx="5902960" cy="419544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dirty="0" smtClean="0"/>
              <a:t>Веб-интерфейс</a:t>
            </a:r>
            <a:r>
              <a:rPr lang="en-US" altLang="en-US" dirty="0" smtClean="0"/>
              <a:t>.</a:t>
            </a:r>
            <a:endParaRPr lang="ru-RU" altLang="en-US" dirty="0"/>
          </a:p>
        </p:txBody>
      </p:sp>
      <p:pic>
        <p:nvPicPr>
          <p:cNvPr id="4" name="Замещающее содержимое 3" descr="дом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775" y="2052955"/>
            <a:ext cx="5862320" cy="419544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 descr="устройства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195" y="1189990"/>
            <a:ext cx="8947150" cy="30499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45611" y="330200"/>
            <a:ext cx="7668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подключенных устройств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5301" r="25301"/>
          <a:stretch>
            <a:fillRect/>
          </a:stretch>
        </p:blipFill>
        <p:spPr>
          <a:xfrm>
            <a:off x="6982691" y="187036"/>
            <a:ext cx="4523921" cy="6462744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545" y="187036"/>
            <a:ext cx="6463146" cy="6192981"/>
          </a:xfrm>
        </p:spPr>
        <p:txBody>
          <a:bodyPr>
            <a:noAutofit/>
          </a:bodyPr>
          <a:lstStyle/>
          <a:p>
            <a:pPr algn="ctr"/>
            <a:endParaRPr lang="ru-RU" sz="3600" b="1" dirty="0" smtClean="0"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charset="0"/>
            </a:endParaRPr>
          </a:p>
          <a:p>
            <a:pPr algn="ctr"/>
            <a:r>
              <a:rPr lang="en-US" sz="3600" b="1" dirty="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charset="0"/>
              </a:rPr>
              <a:t>Wi-Fi </a:t>
            </a:r>
            <a:r>
              <a:rPr lang="en-US" sz="3600" b="1" dirty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charset="0"/>
              </a:rPr>
              <a:t>породил целое новое поколение хакеров, специализирующихся на изобретении всё новых и новых способов взлома «беспроводки» и атаки пользователей и корпоративной инфраструктуры.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44330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8710" y="332509"/>
            <a:ext cx="6094436" cy="619298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Особенность беспроводной связи в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безопасности.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проводных сетей, в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сети данные между узлами передаются «по воздуху», поэтому возможность проникновения в такую сеть не требует физического подключения нарушителя. По этой причине обеспечение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информации в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сети является основным условием дальнейшего развития и применения технологии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передачи данных в коммерческих</a:t>
            </a:r>
            <a:endParaRPr lang="ru-RU" sz="2400" b="1" dirty="0" smtClean="0"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arsvest.ru/photo/img/2015/image/01042016ge2qsf2hcopy.jpg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" t="-556" r="1940" b="556"/>
          <a:stretch/>
        </p:blipFill>
        <p:spPr bwMode="auto">
          <a:xfrm>
            <a:off x="7759700" y="1142999"/>
            <a:ext cx="3937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51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23" y="289932"/>
            <a:ext cx="6016909" cy="1226634"/>
          </a:xfrm>
        </p:spPr>
        <p:txBody>
          <a:bodyPr>
            <a:normAutofit/>
          </a:bodyPr>
          <a:lstStyle/>
          <a:p>
            <a:r>
              <a:rPr lang="ru-RU" sz="2400" b="1" dirty="0"/>
              <a:t>Идентификация </a:t>
            </a:r>
            <a:r>
              <a:rPr lang="ru-RU" sz="2400" b="1" dirty="0" smtClean="0"/>
              <a:t>пользователя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идентификатору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(имени).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3024" y="1694985"/>
            <a:ext cx="6016910" cy="487308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функция выполняется в первую очередь, когда пользователь делает попытку войти в сеть.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сообщает системе по ее запросу свой идентификатор, и система проверяет в своей базе данных его наличие. </a:t>
            </a:r>
          </a:p>
          <a:p>
            <a:endParaRPr lang="ru-RU" sz="28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2237" r="22237"/>
          <a:stretch>
            <a:fillRect/>
          </a:stretch>
        </p:blipFill>
        <p:spPr>
          <a:xfrm>
            <a:off x="6469189" y="289932"/>
            <a:ext cx="5365971" cy="627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15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23" y="289932"/>
            <a:ext cx="6016909" cy="1226634"/>
          </a:xfrm>
        </p:spPr>
        <p:txBody>
          <a:bodyPr>
            <a:normAutofit/>
          </a:bodyPr>
          <a:lstStyle/>
          <a:p>
            <a:pPr lvl="0" algn="ctr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Аутентификация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3024" y="1694985"/>
            <a:ext cx="6016910" cy="4873083"/>
          </a:xfrm>
        </p:spPr>
        <p:txBody>
          <a:bodyPr>
            <a:normAutofit/>
          </a:bodyPr>
          <a:lstStyle/>
          <a:p>
            <a:pPr marL="342900" lvl="0" indent="-342900">
              <a:buClr>
                <a:srgbClr val="1E5155">
                  <a:lumMod val="40000"/>
                  <a:lumOff val="60000"/>
                </a:srgbClr>
              </a:buClr>
              <a:buFont typeface="Wingdings 3" panose="05040102010807070707" charset="2"/>
              <a:buChar char=""/>
            </a:pPr>
            <a:r>
              <a:rPr lang="ru-RU" sz="3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процедура, во время которой определяется достоверность предоставленной информации (логин, пароль). То есть выясняется, действительно ли </a:t>
            </a:r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</a:t>
            </a:r>
            <a:r>
              <a:rPr lang="ru-RU" sz="3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тот, кем представляется согласно введенным данным.</a:t>
            </a:r>
          </a:p>
        </p:txBody>
      </p:sp>
      <p:pic>
        <p:nvPicPr>
          <p:cNvPr id="2050" name="Picture 2" descr="https://avatars.mds.yandex.net/get-zen_doc/225901/pub_5d64e9904e057700ad5e9098_5d64f0ba4e057700ad5e90e0/scale_120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0" r="290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156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607" y="355596"/>
            <a:ext cx="5092906" cy="157480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Типы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протоколов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подключения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.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/>
            </a:r>
            <a:br>
              <a:rPr lang="en-US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-313" t="-556" r="709" b="556"/>
          <a:stretch/>
        </p:blipFill>
        <p:spPr>
          <a:xfrm>
            <a:off x="7152746" y="1562100"/>
            <a:ext cx="3200400" cy="4572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8607" y="1562100"/>
            <a:ext cx="5084979" cy="48387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ICMP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FTP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UDP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TCP/IP — название протокола, являющегося основным для интернет-сетей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22800" y="66594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/>
            <a:r>
              <a:rPr lang="en-US" sz="28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egoe UI" panose="020B0502040204020203" charset="0"/>
              </a:rPr>
              <a:t>Какой протокол является базовым для сети Интернет.</a:t>
            </a:r>
            <a:endParaRPr lang="en-US" altLang="en-US" sz="28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egoe UI" panose="020B050204020402020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6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Текстовое поле 103"/>
          <p:cNvSpPr txBox="1"/>
          <p:nvPr/>
        </p:nvSpPr>
        <p:spPr>
          <a:xfrm>
            <a:off x="1574165" y="198755"/>
            <a:ext cx="8635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0215"/>
            <a:r>
              <a:rPr 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SimSun" panose="02010600030101010101" pitchFamily="2" charset="-122"/>
              </a:rPr>
              <a:t> Угрозы со стороны незаконных подключений к беспроводным сетям.</a:t>
            </a:r>
            <a:endParaRPr lang="en-US" altLang="en-US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ea typeface="SimSun" panose="02010600030101010101" pitchFamily="2" charset="-122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53035" y="1152525"/>
            <a:ext cx="76238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450215"/>
            <a:r>
              <a:rPr 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Безопасность сетей 802.11 — основные угрозы.</a:t>
            </a:r>
          </a:p>
          <a:p>
            <a:pPr indent="450215"/>
            <a:r>
              <a:rPr 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Риск первый — Чужаки (RogueDevices, Rogues).</a:t>
            </a:r>
            <a:endParaRPr lang="en-US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ans-serif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4150360" y="2180590"/>
            <a:ext cx="73266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450215"/>
            <a:r>
              <a:rPr 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Риск второй — нефиксированная природа связи</a:t>
            </a:r>
            <a:endParaRPr lang="en-US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ans-serif" charset="0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0" y="2850515"/>
            <a:ext cx="68637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0"/>
            <a:r>
              <a:rPr 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Риск третий — уязвимости сетей и устройств</a:t>
            </a:r>
            <a:endParaRPr lang="en-US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ans-serif" charset="0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5092065" y="3310890"/>
            <a:ext cx="67487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0"/>
            <a:r>
              <a:rPr 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Риск четвёртый — новые угрозы и атаки</a:t>
            </a:r>
            <a:endParaRPr lang="en-US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ans-serif" charset="0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86360" y="3792855"/>
            <a:ext cx="73920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0"/>
            <a:r>
              <a:rPr 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Риск пятый — утечки информации из проводной сети</a:t>
            </a:r>
            <a:endParaRPr lang="en-US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ans-serif" charset="0"/>
            </a:endParaRPr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4547235" y="4441190"/>
            <a:ext cx="72936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0"/>
            <a:r>
              <a:rPr 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sans-serif" charset="0"/>
              </a:rPr>
              <a:t>Риск шестой — особенности функционирования беспроводных сетей</a:t>
            </a:r>
            <a:endParaRPr lang="en-US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sans-serif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67974"/>
            <a:ext cx="2148840" cy="219002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Межсетевой экран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400" y="1252818"/>
            <a:ext cx="6159500" cy="4195481"/>
          </a:xfrm>
        </p:spPr>
        <p:txBody>
          <a:bodyPr/>
          <a:lstStyle/>
          <a:p>
            <a:pPr algn="ctr"/>
            <a:r>
              <a:rPr lang="ru-RU" b="1" dirty="0"/>
              <a:t>Межсетево́й</a:t>
            </a:r>
            <a:r>
              <a:rPr lang="ru-RU" dirty="0"/>
              <a:t> </a:t>
            </a:r>
            <a:r>
              <a:rPr lang="ru-RU" b="1" dirty="0"/>
              <a:t>экра́н</a:t>
            </a:r>
            <a:r>
              <a:rPr lang="ru-RU" dirty="0"/>
              <a:t>, сетево́й </a:t>
            </a:r>
            <a:r>
              <a:rPr lang="ru-RU" b="1" dirty="0"/>
              <a:t>экра́н</a:t>
            </a:r>
            <a:r>
              <a:rPr lang="ru-RU" dirty="0"/>
              <a:t> — программный или программно-аппаратный элемент компьютерной сети, осуществляющий контроль и фильтрацию проходящего через него сетевого трафика в соответствии с заданными правилами. Другие названия: </a:t>
            </a:r>
            <a:r>
              <a:rPr lang="ru-RU" b="1" dirty="0"/>
              <a:t>Брандма́уэр</a:t>
            </a:r>
            <a:r>
              <a:rPr lang="ru-RU" dirty="0"/>
              <a:t> (нем. Brandmauer — противопожарная стена) — заимствованный из немецкого языка термин;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82" y="1595718"/>
            <a:ext cx="4945018" cy="37512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WPA</a:t>
            </a:r>
            <a:r>
              <a:rPr lang="en-US" dirty="0"/>
              <a:t> (</a:t>
            </a:r>
            <a:r>
              <a:rPr lang="en-US" b="1" dirty="0"/>
              <a:t>Wi-Fi Protected Access</a:t>
            </a:r>
            <a:r>
              <a:rPr lang="en-US" dirty="0"/>
              <a:t>), </a:t>
            </a:r>
            <a:r>
              <a:rPr lang="en-US" b="1" dirty="0"/>
              <a:t>WPA2</a:t>
            </a:r>
            <a:r>
              <a:rPr lang="en-US" dirty="0"/>
              <a:t> и </a:t>
            </a:r>
            <a:r>
              <a:rPr lang="en-US" b="1" dirty="0"/>
              <a:t>WPA3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8472" y="1853248"/>
            <a:ext cx="4576153" cy="4195481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сертификации устройств беспроводной связи, разработанные объединением 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Wi-Fi Alliance"/>
              </a:rPr>
              <a:t>Wi-Fi Alliance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 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Защита в сетях Wi-Fi"/>
              </a:rPr>
              <a:t>защиты беспроводной Wi-Fi-сети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Технология WPA первой версии пришла на замену технологии 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WEP"/>
              </a:rPr>
              <a:t>WEP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Плюсами WPA являются усиленная безопасность данных и ужесточённый контроль доступа к беспроводным 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Компьютерные сети"/>
              </a:rPr>
              <a:t>сетям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Немаловажной характеристикой является совместимость между множеством беспроводных устройств как на 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Аппаратное обеспечение"/>
              </a:rPr>
              <a:t>аппаратном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и на 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Программное обеспечение"/>
              </a:rPr>
              <a:t>программном</a:t>
            </a: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уровнях.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6624" y="2238557"/>
            <a:ext cx="10058400" cy="2798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394</TotalTime>
  <Words>596</Words>
  <Application>Microsoft Office PowerPoint</Application>
  <PresentationFormat>Широкоэкранный</PresentationFormat>
  <Paragraphs>72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SimSun</vt:lpstr>
      <vt:lpstr>Arial</vt:lpstr>
      <vt:lpstr>Calibri</vt:lpstr>
      <vt:lpstr>Century Gothic</vt:lpstr>
      <vt:lpstr>sans-serif</vt:lpstr>
      <vt:lpstr>Segoe UI</vt:lpstr>
      <vt:lpstr>Symbol</vt:lpstr>
      <vt:lpstr>Times New Roman</vt:lpstr>
      <vt:lpstr>Wingdings</vt:lpstr>
      <vt:lpstr>Wingdings 3</vt:lpstr>
      <vt:lpstr>Ион</vt:lpstr>
      <vt:lpstr>Государственное профессиональное образовательное учреждение Новосибирской области  «Новосибирский колледж почтовой связи и сервиса»</vt:lpstr>
      <vt:lpstr>Презентация PowerPoint</vt:lpstr>
      <vt:lpstr>Презентация PowerPoint</vt:lpstr>
      <vt:lpstr>Идентификация пользователя это процедура распознавания пользователя по его идентификатору (имени). </vt:lpstr>
      <vt:lpstr>Аутентификация </vt:lpstr>
      <vt:lpstr>Типы протоколов подключения. </vt:lpstr>
      <vt:lpstr>Презентация PowerPoint</vt:lpstr>
      <vt:lpstr>Межсетевой экран.</vt:lpstr>
      <vt:lpstr>WPA (Wi-Fi Protected Access), WPA2 и WPA3</vt:lpstr>
      <vt:lpstr>Методы защиты информации </vt:lpstr>
      <vt:lpstr>Методы идентификации пользователей</vt:lpstr>
      <vt:lpstr>Задачи по защите информации </vt:lpstr>
      <vt:lpstr>Законодательство</vt:lpstr>
      <vt:lpstr>Презентация PowerPoint</vt:lpstr>
      <vt:lpstr>Презентация PowerPoint</vt:lpstr>
      <vt:lpstr>Роутер Keneetic Lite - 1311</vt:lpstr>
      <vt:lpstr>Вход на Роутер.</vt:lpstr>
      <vt:lpstr>Веб-интерфейс.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и настройка программных средств защиты автоматизированных системы и информационных сетей на основе технологии Wi-max и Wi-Fi</dc:title>
  <dc:creator>Илья</dc:creator>
  <cp:lastModifiedBy>Илья</cp:lastModifiedBy>
  <cp:revision>36</cp:revision>
  <dcterms:created xsi:type="dcterms:W3CDTF">2022-02-15T05:54:00Z</dcterms:created>
  <dcterms:modified xsi:type="dcterms:W3CDTF">2022-02-22T11:09:49Z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4D92A121104E4C6B8EEC5ECA6DDC7D84</vt:lpwstr>
  </property>
  <property fmtid="{D5CDD505-2E9C-101B-9397-08002B2CF9AE}" pid="3" name="KSOProductBuildVer">
    <vt:lpwstr>1049-11.2.0.10463</vt:lpwstr>
  </property>
</Properties>
</file>