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58" r:id="rId4"/>
    <p:sldId id="261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Рафаэль Апчелеев" initials="РА" lastIdx="0" clrIdx="0">
    <p:extLst>
      <p:ext uri="{19B8F6BF-5375-455C-9EA6-DF929625EA0E}">
        <p15:presenceInfo xmlns:p15="http://schemas.microsoft.com/office/powerpoint/2012/main" userId="57844e58d078307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2/20/2021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2/20/2021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6522" y="616477"/>
            <a:ext cx="10358439" cy="2098226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новосибирской области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новосибирской области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«Новосибирский колледж почтовой связи и сервиса»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79904" y="3569913"/>
            <a:ext cx="6831673" cy="1086237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Выпускная квалификационная работа</a:t>
            </a:r>
          </a:p>
          <a:p>
            <a:r>
              <a:rPr lang="ru-RU" dirty="0" smtClean="0"/>
              <a:t>(Дипломная работа)</a:t>
            </a:r>
          </a:p>
          <a:p>
            <a:r>
              <a:rPr lang="ru-RU" dirty="0" smtClean="0"/>
              <a:t>На тему</a:t>
            </a:r>
            <a:r>
              <a:rPr lang="en-US" dirty="0" smtClean="0"/>
              <a:t>: </a:t>
            </a:r>
            <a:r>
              <a:rPr lang="ru-RU" dirty="0" smtClean="0"/>
              <a:t>Моделирование и оценка зоны покрытия сетей </a:t>
            </a:r>
            <a:r>
              <a:rPr lang="en-US" dirty="0" smtClean="0"/>
              <a:t>LTE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6840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285999"/>
            <a:ext cx="4745865" cy="4050407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 последнее время потребность в высокоскоростной мобильной коммуникации очень выросла. Абоненты мобильных операторов нуждаются в возможности пользоваться интернет-сервисами, требующими высокой скорости соединения, такими как электронная коммерция, скачивание видео, видеоконференции и игровые приложения, не обременяя себя необходимостью проводного подключения своего переносного устройства к стационарным персональным компьютерам или к сторонним сетям </a:t>
            </a:r>
            <a:r>
              <a:rPr lang="ru-RU" dirty="0" err="1"/>
              <a:t>Wi-Fi.Основными</a:t>
            </a:r>
            <a:r>
              <a:rPr lang="ru-RU" dirty="0"/>
              <a:t> мотивирующими факторами для создания LTE сетей выступили необходимость в снижении задержки прохождения сигнала повышении скорости передачи данных, улучшении пропускной способности и дальности действия, а также снижение стоимости реализации.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408" y="2171700"/>
            <a:ext cx="5100034" cy="404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102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Принципы построения и функционирования сетей LTE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285999"/>
            <a:ext cx="6149662" cy="419207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LTE включает в себя сеть радиодоступа (</a:t>
            </a:r>
            <a:r>
              <a:rPr lang="ru-RU" dirty="0" err="1"/>
              <a:t>Evolved</a:t>
            </a:r>
            <a:r>
              <a:rPr lang="ru-RU" dirty="0"/>
              <a:t> </a:t>
            </a:r>
            <a:r>
              <a:rPr lang="ru-RU" dirty="0" err="1"/>
              <a:t>Universal</a:t>
            </a:r>
            <a:r>
              <a:rPr lang="ru-RU" dirty="0"/>
              <a:t> </a:t>
            </a:r>
            <a:r>
              <a:rPr lang="ru-RU" dirty="0" err="1"/>
              <a:t>Terrestrial</a:t>
            </a:r>
            <a:r>
              <a:rPr lang="ru-RU" dirty="0"/>
              <a:t> </a:t>
            </a:r>
            <a:r>
              <a:rPr lang="ru-RU" dirty="0" err="1"/>
              <a:t>Radio</a:t>
            </a:r>
            <a:r>
              <a:rPr lang="ru-RU" dirty="0"/>
              <a:t> </a:t>
            </a:r>
            <a:r>
              <a:rPr lang="ru-RU" dirty="0" err="1"/>
              <a:t>Access</a:t>
            </a:r>
            <a:r>
              <a:rPr lang="ru-RU" dirty="0"/>
              <a:t> </a:t>
            </a:r>
            <a:r>
              <a:rPr lang="ru-RU" dirty="0" err="1"/>
              <a:t>Network</a:t>
            </a:r>
            <a:r>
              <a:rPr lang="ru-RU" dirty="0"/>
              <a:t>, E-UTRAN) и усовершенствованное пакетное ядро (</a:t>
            </a:r>
            <a:r>
              <a:rPr lang="ru-RU" dirty="0" err="1"/>
              <a:t>Evolved</a:t>
            </a:r>
            <a:r>
              <a:rPr lang="ru-RU" dirty="0"/>
              <a:t> </a:t>
            </a:r>
            <a:r>
              <a:rPr lang="ru-RU" dirty="0" err="1"/>
              <a:t>Packet</a:t>
            </a:r>
            <a:r>
              <a:rPr lang="ru-RU" dirty="0"/>
              <a:t> </a:t>
            </a:r>
            <a:r>
              <a:rPr lang="ru-RU" dirty="0" err="1"/>
              <a:t>Core</a:t>
            </a:r>
            <a:r>
              <a:rPr lang="ru-RU" dirty="0"/>
              <a:t>, EPC).</a:t>
            </a:r>
          </a:p>
          <a:p>
            <a:r>
              <a:rPr lang="en-US" b="1" dirty="0"/>
              <a:t>EUTRAN (Evolved Universal Terrestrial Radio Access Network)</a:t>
            </a:r>
            <a:r>
              <a:rPr lang="en-US" dirty="0"/>
              <a:t> — </a:t>
            </a:r>
            <a:r>
              <a:rPr lang="ru-RU" dirty="0"/>
              <a:t>усовершенствованный беспроводной интерфейс</a:t>
            </a:r>
            <a:r>
              <a:rPr lang="en-US" dirty="0"/>
              <a:t> </a:t>
            </a:r>
            <a:r>
              <a:rPr lang="en-US" b="1" dirty="0"/>
              <a:t>3GPP (LTE)</a:t>
            </a:r>
            <a:r>
              <a:rPr lang="en-US" dirty="0"/>
              <a:t>. </a:t>
            </a:r>
            <a:r>
              <a:rPr lang="ru-RU" dirty="0"/>
              <a:t>Это сеть радиодоступа, являющаяся заменой UMTS и HSDPA/HSUPA (сетей 3-го поколения, </a:t>
            </a:r>
            <a:r>
              <a:rPr lang="ru-RU" dirty="0" err="1"/>
              <a:t>т.е</a:t>
            </a:r>
            <a:r>
              <a:rPr lang="ru-RU" dirty="0"/>
              <a:t> </a:t>
            </a:r>
            <a:r>
              <a:rPr lang="ru-RU" b="1" dirty="0"/>
              <a:t>3G</a:t>
            </a:r>
            <a:r>
              <a:rPr lang="ru-RU" dirty="0"/>
              <a:t>).</a:t>
            </a:r>
          </a:p>
          <a:p>
            <a:r>
              <a:rPr lang="ru-RU" dirty="0"/>
              <a:t>EUTRAN состоит только из </a:t>
            </a:r>
            <a:r>
              <a:rPr lang="ru-RU" dirty="0" err="1"/>
              <a:t>eNodeB</a:t>
            </a:r>
            <a:r>
              <a:rPr lang="ru-RU" dirty="0"/>
              <a:t>. Что является упрощением UTRAN, использующемся в UMTS и HSDPA/HSUPA. Узлы </a:t>
            </a:r>
            <a:r>
              <a:rPr lang="ru-RU" dirty="0" err="1"/>
              <a:t>eNodeB</a:t>
            </a:r>
            <a:r>
              <a:rPr lang="ru-RU" dirty="0"/>
              <a:t> взаимодействуют между собой через протокол Х2.</a:t>
            </a:r>
          </a:p>
          <a:p>
            <a:r>
              <a:rPr lang="ru-RU" dirty="0"/>
              <a:t>Сеть EUTRAN обеспечивает более высокую скорость передачи данных, малую задержку на обеих плоскостях управления и пользователя, бесшовное переключение и большее покрытие ячейки.</a:t>
            </a:r>
          </a:p>
          <a:p>
            <a:r>
              <a:rPr lang="ru-RU" b="1" dirty="0"/>
              <a:t>EPC (</a:t>
            </a:r>
            <a:r>
              <a:rPr lang="ru-RU" b="1" dirty="0" err="1"/>
              <a:t>Evolved</a:t>
            </a:r>
            <a:r>
              <a:rPr lang="ru-RU" b="1" dirty="0"/>
              <a:t> </a:t>
            </a:r>
            <a:r>
              <a:rPr lang="ru-RU" b="1" dirty="0" err="1"/>
              <a:t>Packet</a:t>
            </a:r>
            <a:r>
              <a:rPr lang="ru-RU" b="1" dirty="0"/>
              <a:t> </a:t>
            </a:r>
            <a:r>
              <a:rPr lang="ru-RU" b="1" dirty="0" err="1"/>
              <a:t>Core</a:t>
            </a:r>
            <a:r>
              <a:rPr lang="ru-RU" b="1" dirty="0"/>
              <a:t>)</a:t>
            </a:r>
            <a:r>
              <a:rPr lang="ru-RU" dirty="0"/>
              <a:t> — усовершенствованное пакетное ядро. В него входят следующие компоненты: </a:t>
            </a:r>
            <a:r>
              <a:rPr lang="ru-RU" b="1" dirty="0"/>
              <a:t>ММЕ</a:t>
            </a:r>
            <a:r>
              <a:rPr lang="ru-RU" dirty="0"/>
              <a:t>, </a:t>
            </a:r>
            <a:r>
              <a:rPr lang="ru-RU" b="1" dirty="0"/>
              <a:t>HSS</a:t>
            </a:r>
            <a:r>
              <a:rPr lang="ru-RU" dirty="0"/>
              <a:t>, </a:t>
            </a:r>
            <a:r>
              <a:rPr lang="ru-RU" b="1" dirty="0"/>
              <a:t>SGW</a:t>
            </a:r>
            <a:r>
              <a:rPr lang="ru-RU" dirty="0"/>
              <a:t> и </a:t>
            </a:r>
            <a:r>
              <a:rPr lang="ru-RU" b="1" dirty="0"/>
              <a:t>PGW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263" y="2171700"/>
            <a:ext cx="4572000" cy="3688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863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Основные технические характеристики стандарта </a:t>
            </a:r>
            <a:r>
              <a:rPr lang="en-US" b="1" dirty="0"/>
              <a:t>LTE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286000"/>
            <a:ext cx="5930721" cy="4475408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Согласно требованиям к системе LTE, при радиусе соты в 5 км, все требования к спектральной эффективности, пропускной способности и работы с мобильными абонентами должны поддерживаться. При радиусе соты в 30 км допускается ухудшение в показателях производительности.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Для обеспечения двунаправленной передачи данных между БС и МС технологией LTE поддерживается как частотный (FDD), так и временной дуплекс (TDD). Для частотного дуплекса определено 15 парных частотных диапазонов (частоты от 800 МГц до 3.5 ГГц), а для временного - 8. При этом, ширина радиоканала может быть различной. Допустимы следующие значения: 1.4, 3, 5, 10, 15 и 20 МГц. В качестве систем множественного доступа в LTE используются OFDMA (</a:t>
            </a:r>
            <a:r>
              <a:rPr lang="ru-RU" dirty="0" err="1"/>
              <a:t>Orthogonal</a:t>
            </a:r>
            <a:r>
              <a:rPr lang="ru-RU" dirty="0"/>
              <a:t> </a:t>
            </a:r>
            <a:r>
              <a:rPr lang="ru-RU" dirty="0" err="1"/>
              <a:t>Frequency-Division</a:t>
            </a:r>
            <a:r>
              <a:rPr lang="ru-RU" dirty="0"/>
              <a:t> </a:t>
            </a:r>
            <a:r>
              <a:rPr lang="ru-RU" dirty="0" err="1"/>
              <a:t>Multiple</a:t>
            </a:r>
            <a:r>
              <a:rPr lang="ru-RU" dirty="0"/>
              <a:t> </a:t>
            </a:r>
            <a:r>
              <a:rPr lang="ru-RU" dirty="0" err="1"/>
              <a:t>Access</a:t>
            </a:r>
            <a:r>
              <a:rPr lang="ru-RU" dirty="0"/>
              <a:t>) в нисходящем канале и SC-FDMA в восходящем канале.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321" y="2286000"/>
            <a:ext cx="4670739" cy="3679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048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особенностей территориального проектирования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599" y="2286000"/>
            <a:ext cx="3857223" cy="4572000"/>
          </a:xfrm>
        </p:spPr>
        <p:txBody>
          <a:bodyPr>
            <a:normAutofit fontScale="47500" lnSpcReduction="20000"/>
          </a:bodyPr>
          <a:lstStyle/>
          <a:p>
            <a:r>
              <a:rPr lang="ru-RU" sz="2300" dirty="0"/>
              <a:t>Прежде чем приступить к развертыванию сети, необходимо провести моделирование сети с целью решение следующих ключевых задач </a:t>
            </a:r>
            <a:r>
              <a:rPr lang="ru-RU" sz="2300" dirty="0" smtClean="0"/>
              <a:t>:</a:t>
            </a:r>
            <a:endParaRPr lang="ru-RU" sz="2300" dirty="0"/>
          </a:p>
          <a:p>
            <a:r>
              <a:rPr lang="ru-RU" sz="2300" dirty="0"/>
              <a:t> - частотно-территориальное планирование сети, обеспечивающее минимизацию внутрисистемных помех, максимальный охват территории с требуемым качеством передачи информации и ЭМС с существующими радиотехническими средствами;</a:t>
            </a:r>
          </a:p>
          <a:p>
            <a:r>
              <a:rPr lang="ru-RU" sz="2300" dirty="0"/>
              <a:t> - верификация характеристик действующей сети;</a:t>
            </a:r>
          </a:p>
          <a:p>
            <a:r>
              <a:rPr lang="ru-RU" sz="2300" dirty="0"/>
              <a:t> - оптимизация методов преобразования и передачи информации проектируемой сети;</a:t>
            </a:r>
          </a:p>
          <a:p>
            <a:r>
              <a:rPr lang="ru-RU" sz="2300" dirty="0"/>
              <a:t> - оптимизация параметров оборудования, предназначенного для работы в данной сети. Для решения перечисленных задач моделирования беспроводных сетей требуются следующие исходные данные </a:t>
            </a:r>
            <a:r>
              <a:rPr lang="ru-RU" sz="2300" dirty="0" smtClean="0"/>
              <a:t>:</a:t>
            </a:r>
            <a:endParaRPr lang="ru-RU" sz="2300" dirty="0"/>
          </a:p>
          <a:p>
            <a:r>
              <a:rPr lang="ru-RU" sz="2300" dirty="0"/>
              <a:t> - карта местности, необходимая для адекватного описания условий распространения сигналов в рассматриваемом регионе при использовании модели в компьютерных автоматизированных системах;</a:t>
            </a:r>
          </a:p>
          <a:p>
            <a:r>
              <a:rPr lang="ru-RU" sz="2300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70" y="2171700"/>
            <a:ext cx="3477296" cy="35207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966" y="2171700"/>
            <a:ext cx="3367826" cy="352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388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Процесс планирования радиосетей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1" y="2286000"/>
            <a:ext cx="5054957" cy="447540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Существуют два основных варианта планирования сетей: с целью формирования максимальной площади покрытия или с целью обеспечения требуемой емкости. Эти задачи порой противоречат друг другу. Например, в городских условиях при высокой плотности абонентов зоны обслуживания базовых станций (БС) по площади гораздо меньше максимально возможной, но оптимизированы по пропускной способности. В сельской местности зачастую ситуация – противоположная, плотность абонентов – невысокая, и базовые станции устанавливаются на максимальном удалении друг от друга так, чтобы закрыть каждой БС максимальную территорию. Но и в том и другом случае оценивают как </a:t>
            </a:r>
            <a:r>
              <a:rPr lang="ru-RU" dirty="0" err="1"/>
              <a:t>радиопокрытие</a:t>
            </a:r>
            <a:r>
              <a:rPr lang="ru-RU" dirty="0"/>
              <a:t>, так и емкость сети для того, чтобы выявить в проекте сети факторы, ограничивающие ее характеристики.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741" y="1880315"/>
            <a:ext cx="5299656" cy="443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681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599" y="2285999"/>
            <a:ext cx="6355725" cy="435949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Моделирование необходимо для того чтобы оптимально разместить оборудование обеспечить устойчивую и гарантированную работу сети в данной местности, выполняется в специализированных программах в которой можно задать возможные препятствия и в дальнейшем способствует предотвращению перемещения или изменению уже установленных точек доступа, улучшить покрытие путем конфигурирования настроек. Данные исследования позволяют выполнить полное проектирование сетей объекта, получить полную и оптимизированную спецификацию оборудования, провести дальнейшее проектирование и полного комплекса ИТ-инфраструктуры.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2123" y="2285999"/>
            <a:ext cx="3070073" cy="338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853305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36</TotalTime>
  <Words>503</Words>
  <Application>Microsoft Office PowerPoint</Application>
  <PresentationFormat>Широкоэкранный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Franklin Gothic Book</vt:lpstr>
      <vt:lpstr>Times New Roman</vt:lpstr>
      <vt:lpstr>Crop</vt:lpstr>
      <vt:lpstr>Министерство образования новосибирской области  Государственное бюджетное профессиональное образовательное учреждение  новосибирской области «Новосибирский колледж почтовой связи и сервиса»</vt:lpstr>
      <vt:lpstr>Введение</vt:lpstr>
      <vt:lpstr>Принципы построения и функционирования сетей LTE </vt:lpstr>
      <vt:lpstr>Основные технические характеристики стандарта LTE</vt:lpstr>
      <vt:lpstr>Анализ особенностей территориального проектирования</vt:lpstr>
      <vt:lpstr>Процесс планирования радиосетей </vt:lpstr>
      <vt:lpstr>Вывод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новосибирской области  Государственное бюджетное профессиональное образовательное учреждение  новосибирской области «Новосибирский колледж почтовой связи и сервиса»</dc:title>
  <dc:creator>Рафаэль Апчелеев</dc:creator>
  <cp:lastModifiedBy>Рафаэль Апчелеев</cp:lastModifiedBy>
  <cp:revision>5</cp:revision>
  <dcterms:created xsi:type="dcterms:W3CDTF">2021-02-07T17:00:16Z</dcterms:created>
  <dcterms:modified xsi:type="dcterms:W3CDTF">2021-02-19T18:28:03Z</dcterms:modified>
</cp:coreProperties>
</file>